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4"/>
  </p:notesMasterIdLst>
  <p:sldIdLst>
    <p:sldId id="440" r:id="rId3"/>
    <p:sldId id="351" r:id="rId4"/>
    <p:sldId id="481" r:id="rId5"/>
    <p:sldId id="489" r:id="rId6"/>
    <p:sldId id="497" r:id="rId7"/>
    <p:sldId id="358" r:id="rId8"/>
    <p:sldId id="359" r:id="rId9"/>
    <p:sldId id="361" r:id="rId10"/>
    <p:sldId id="362" r:id="rId11"/>
    <p:sldId id="364" r:id="rId12"/>
    <p:sldId id="377" r:id="rId13"/>
    <p:sldId id="477" r:id="rId14"/>
    <p:sldId id="499" r:id="rId15"/>
    <p:sldId id="500" r:id="rId16"/>
    <p:sldId id="501" r:id="rId17"/>
    <p:sldId id="502" r:id="rId18"/>
    <p:sldId id="518"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516" r:id="rId3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76"/>
    <a:srgbClr val="0031B5"/>
    <a:srgbClr val="23FD47"/>
    <a:srgbClr val="FFF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0" autoAdjust="0"/>
    <p:restoredTop sz="54945" autoAdjust="0"/>
  </p:normalViewPr>
  <p:slideViewPr>
    <p:cSldViewPr>
      <p:cViewPr varScale="1">
        <p:scale>
          <a:sx n="67" d="100"/>
          <a:sy n="67" d="100"/>
        </p:scale>
        <p:origin x="60"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9198E9-7FAD-4AF8-BF4E-802452817B03}" type="slidenum">
              <a:rPr lang="de-DE"/>
              <a:pPr/>
              <a:t>‹Nr.›</a:t>
            </a:fld>
            <a:endParaRPr lang="de-DE"/>
          </a:p>
        </p:txBody>
      </p:sp>
    </p:spTree>
    <p:extLst>
      <p:ext uri="{BB962C8B-B14F-4D97-AF65-F5344CB8AC3E}">
        <p14:creationId xmlns:p14="http://schemas.microsoft.com/office/powerpoint/2010/main" val="38633791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E130B6E-747B-4545-9595-1AC34CCADC01}" type="slidenum">
              <a:rPr lang="de-DE" smtClean="0"/>
              <a:pPr/>
              <a:t>2</a:t>
            </a:fld>
            <a:endParaRPr lang="de-DE"/>
          </a:p>
        </p:txBody>
      </p:sp>
    </p:spTree>
    <p:extLst>
      <p:ext uri="{BB962C8B-B14F-4D97-AF65-F5344CB8AC3E}">
        <p14:creationId xmlns:p14="http://schemas.microsoft.com/office/powerpoint/2010/main" val="755025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81DE5-2B69-4D76-96FC-A31D33BC5DEF}" type="slidenum">
              <a:rPr kumimoji="0" lang="de-CH"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2813" y="4343400"/>
            <a:ext cx="5032375" cy="4114800"/>
          </a:xfrm>
        </p:spPr>
        <p:txBody>
          <a:bodyPr>
            <a:normAutofit fontScale="92500" lnSpcReduction="10000"/>
          </a:bodyPr>
          <a:lstStyle/>
          <a:p>
            <a:pPr>
              <a:buFontTx/>
              <a:buChar char="•"/>
            </a:pPr>
            <a:r>
              <a:rPr lang="en-US" altLang="en-US"/>
              <a:t>I show you some examples for systems which undergo a 2</a:t>
            </a:r>
            <a:r>
              <a:rPr lang="en-US" altLang="en-US" baseline="30000"/>
              <a:t>nd</a:t>
            </a:r>
            <a:r>
              <a:rPr lang="en-US" altLang="en-US"/>
              <a:t> order phase transitions, like the Ising magnet, critical opalescence, superfluidity, superconductivity and also Bose-Einstein condensation, which we studied.</a:t>
            </a:r>
          </a:p>
          <a:p>
            <a:pPr>
              <a:buFontTx/>
              <a:buChar char="•"/>
            </a:pPr>
            <a:r>
              <a:rPr lang="en-US" altLang="en-US"/>
              <a:t>An important feature of 2</a:t>
            </a:r>
            <a:r>
              <a:rPr lang="en-US" altLang="en-US" baseline="30000"/>
              <a:t>nd</a:t>
            </a:r>
            <a:r>
              <a:rPr lang="en-US" altLang="en-US"/>
              <a:t> order phase transitions is the divergence of the correlation length. This is the length scale over which the system behaves coherently. When the system approaches the phase transition this length scale becomes bigger and bigger until it diverges at the phase transition.</a:t>
            </a:r>
          </a:p>
          <a:p>
            <a:pPr>
              <a:buFontTx/>
              <a:buChar char="•"/>
            </a:pPr>
            <a:r>
              <a:rPr lang="en-US" altLang="en-US"/>
              <a:t>As a consequence also other properties, like the heat capacity, show a divergence at the phase transition. The divergence can be described by a power-law with a certain exponent, which is the critical exponent.</a:t>
            </a:r>
          </a:p>
          <a:p>
            <a:pPr>
              <a:buFontTx/>
              <a:buChar char="•"/>
            </a:pPr>
            <a:r>
              <a:rPr lang="en-US" altLang="en-US"/>
              <a:t>These exponents are very powerful tools, because they are universal numbers. </a:t>
            </a:r>
          </a:p>
          <a:p>
            <a:pPr>
              <a:buFontTx/>
              <a:buChar char="•"/>
            </a:pPr>
            <a:r>
              <a:rPr lang="en-US" altLang="en-US"/>
              <a:t>The systems can be divided into universality classes, which are given by the symmetry and the kind of interactions of the system. The systems in the upper box belong to the Ising-model universality class, the lower ones to the XY-model-universality class.</a:t>
            </a:r>
          </a:p>
          <a:p>
            <a:pPr>
              <a:buFontTx/>
              <a:buChar char="•"/>
            </a:pPr>
            <a:r>
              <a:rPr lang="en-US" altLang="en-US"/>
              <a:t>All members of one universality class show the same behavior when they undergo a phase transition. And so they can be described by the same critical exponents</a:t>
            </a:r>
            <a:r>
              <a:rPr lang="de-DE" altLang="en-US"/>
              <a:t>!</a:t>
            </a:r>
            <a:endParaRPr lang="en-US" altLang="en-US"/>
          </a:p>
          <a:p>
            <a:pPr>
              <a:buFontTx/>
              <a:buChar char="•"/>
            </a:pPr>
            <a:r>
              <a:rPr lang="en-US" altLang="en-US"/>
              <a:t>In the following I want to show you how we observed the diverging correlation length and could measure the corresponding critical exponent</a:t>
            </a:r>
          </a:p>
          <a:p>
            <a:pPr>
              <a:buFontTx/>
              <a:buChar char="•"/>
            </a:pPr>
            <a:endParaRPr lang="en-US" altLang="en-US"/>
          </a:p>
          <a:p>
            <a:pPr>
              <a:buFontTx/>
              <a:buChar char="•"/>
            </a:pPr>
            <a:r>
              <a:rPr lang="en-US" altLang="en-US"/>
              <a:t>XY-model: also planar magnets (Heisenberg easy plane anisotropy: 3d spins with coupling only between x and y)</a:t>
            </a:r>
          </a:p>
          <a:p>
            <a:pPr>
              <a:buFontTx/>
              <a:buChar char="•"/>
            </a:pPr>
            <a:endParaRPr lang="en-US" altLang="en-US"/>
          </a:p>
          <a:p>
            <a:pPr>
              <a:buFontTx/>
              <a:buChar char="•"/>
            </a:pPr>
            <a:endParaRPr lang="en-US" altLang="en-US"/>
          </a:p>
          <a:p>
            <a:pPr>
              <a:buFontTx/>
              <a:buChar char="•"/>
            </a:pPr>
            <a:endParaRPr lang="en-US" altLang="en-US"/>
          </a:p>
          <a:p>
            <a:pPr>
              <a:buFontTx/>
              <a:buChar char="•"/>
            </a:pPr>
            <a:endParaRPr lang="en-US" altLang="en-US"/>
          </a:p>
        </p:txBody>
      </p:sp>
    </p:spTree>
    <p:extLst>
      <p:ext uri="{BB962C8B-B14F-4D97-AF65-F5344CB8AC3E}">
        <p14:creationId xmlns:p14="http://schemas.microsoft.com/office/powerpoint/2010/main" val="162142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61475" rtl="0" eaLnBrk="1" fontAlgn="auto" latinLnBrk="0" hangingPunct="1">
              <a:lnSpc>
                <a:spcPct val="100000"/>
              </a:lnSpc>
              <a:spcBef>
                <a:spcPts val="0"/>
              </a:spcBef>
              <a:spcAft>
                <a:spcPts val="0"/>
              </a:spcAft>
              <a:buClrTx/>
              <a:buSzTx/>
              <a:buFontTx/>
              <a:buNone/>
              <a:tabLst/>
              <a:defRPr/>
            </a:pPr>
            <a:fld id="{956ACD4E-2F03-4387-B2DE-77D094BDA99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475"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5654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61475" rtl="0" eaLnBrk="1" fontAlgn="auto" latinLnBrk="0" hangingPunct="1">
              <a:lnSpc>
                <a:spcPct val="100000"/>
              </a:lnSpc>
              <a:spcBef>
                <a:spcPts val="0"/>
              </a:spcBef>
              <a:spcAft>
                <a:spcPts val="0"/>
              </a:spcAft>
              <a:buClrTx/>
              <a:buSzTx/>
              <a:buFontTx/>
              <a:buNone/>
              <a:tabLst/>
              <a:defRPr/>
            </a:pPr>
            <a:fld id="{956ACD4E-2F03-4387-B2DE-77D094BDA99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475"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5946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61475" rtl="0" eaLnBrk="1" fontAlgn="auto" latinLnBrk="0" hangingPunct="1">
              <a:lnSpc>
                <a:spcPct val="100000"/>
              </a:lnSpc>
              <a:spcBef>
                <a:spcPts val="0"/>
              </a:spcBef>
              <a:spcAft>
                <a:spcPts val="0"/>
              </a:spcAft>
              <a:buClrTx/>
              <a:buSzTx/>
              <a:buFontTx/>
              <a:buNone/>
              <a:tabLst/>
              <a:defRPr/>
            </a:pPr>
            <a:fld id="{956ACD4E-2F03-4387-B2DE-77D094BDA99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475"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10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61475" rtl="0" eaLnBrk="1" fontAlgn="auto" latinLnBrk="0" hangingPunct="1">
              <a:lnSpc>
                <a:spcPct val="100000"/>
              </a:lnSpc>
              <a:spcBef>
                <a:spcPts val="0"/>
              </a:spcBef>
              <a:spcAft>
                <a:spcPts val="0"/>
              </a:spcAft>
              <a:buClrTx/>
              <a:buSzTx/>
              <a:buFontTx/>
              <a:buNone/>
              <a:tabLst/>
              <a:defRPr/>
            </a:pPr>
            <a:fld id="{956ACD4E-2F03-4387-B2DE-77D094BDA99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475"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466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61475" rtl="0" eaLnBrk="1" fontAlgn="auto" latinLnBrk="0" hangingPunct="1">
              <a:lnSpc>
                <a:spcPct val="100000"/>
              </a:lnSpc>
              <a:spcBef>
                <a:spcPts val="0"/>
              </a:spcBef>
              <a:spcAft>
                <a:spcPts val="0"/>
              </a:spcAft>
              <a:buClrTx/>
              <a:buSzTx/>
              <a:buFontTx/>
              <a:buNone/>
              <a:tabLst/>
              <a:defRPr/>
            </a:pPr>
            <a:fld id="{956ACD4E-2F03-4387-B2DE-77D094BDA99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475"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2643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61475" rtl="0" eaLnBrk="1" fontAlgn="auto" latinLnBrk="0" hangingPunct="1">
              <a:lnSpc>
                <a:spcPct val="100000"/>
              </a:lnSpc>
              <a:spcBef>
                <a:spcPts val="0"/>
              </a:spcBef>
              <a:spcAft>
                <a:spcPts val="0"/>
              </a:spcAft>
              <a:buClrTx/>
              <a:buSzTx/>
              <a:buFontTx/>
              <a:buNone/>
              <a:tabLst/>
              <a:defRPr/>
            </a:pPr>
            <a:fld id="{956ACD4E-2F03-4387-B2DE-77D094BDA99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475"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37447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61475" rtl="0" eaLnBrk="1" fontAlgn="auto" latinLnBrk="0" hangingPunct="1">
              <a:lnSpc>
                <a:spcPct val="100000"/>
              </a:lnSpc>
              <a:spcBef>
                <a:spcPts val="0"/>
              </a:spcBef>
              <a:spcAft>
                <a:spcPts val="0"/>
              </a:spcAft>
              <a:buClrTx/>
              <a:buSzTx/>
              <a:buFontTx/>
              <a:buNone/>
              <a:tabLst/>
              <a:defRPr/>
            </a:pPr>
            <a:fld id="{956ACD4E-2F03-4387-B2DE-77D094BDA99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475"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054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26C42-779D-4224-A8B0-0F50704EB92C}"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31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A26C42-779D-4224-A8B0-0F50704EB92C}" type="slidenum">
              <a:rPr lang="de-CH" smtClean="0"/>
              <a:pPr/>
              <a:t>3</a:t>
            </a:fld>
            <a:endParaRPr lang="de-CH"/>
          </a:p>
        </p:txBody>
      </p:sp>
    </p:spTree>
    <p:extLst>
      <p:ext uri="{BB962C8B-B14F-4D97-AF65-F5344CB8AC3E}">
        <p14:creationId xmlns:p14="http://schemas.microsoft.com/office/powerpoint/2010/main" val="400676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A26C42-779D-4224-A8B0-0F50704EB92C}" type="slidenum">
              <a:rPr lang="de-CH" smtClean="0"/>
              <a:pPr/>
              <a:t>4</a:t>
            </a:fld>
            <a:endParaRPr lang="de-CH"/>
          </a:p>
        </p:txBody>
      </p:sp>
    </p:spTree>
    <p:extLst>
      <p:ext uri="{BB962C8B-B14F-4D97-AF65-F5344CB8AC3E}">
        <p14:creationId xmlns:p14="http://schemas.microsoft.com/office/powerpoint/2010/main" val="209268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A26C42-779D-4224-A8B0-0F50704EB92C}" type="slidenum">
              <a:rPr lang="de-CH" smtClean="0"/>
              <a:pPr/>
              <a:t>6</a:t>
            </a:fld>
            <a:endParaRPr lang="de-CH"/>
          </a:p>
        </p:txBody>
      </p:sp>
    </p:spTree>
    <p:extLst>
      <p:ext uri="{BB962C8B-B14F-4D97-AF65-F5344CB8AC3E}">
        <p14:creationId xmlns:p14="http://schemas.microsoft.com/office/powerpoint/2010/main" val="394114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D26EB90-0B20-4008-BB43-9BB7C758C7B2}" type="slidenum">
              <a:rPr lang="en-US" altLang="en-US" smtClean="0"/>
              <a:pPr/>
              <a:t>7</a:t>
            </a:fld>
            <a:endParaRPr lang="en-US" altLang="en-US"/>
          </a:p>
        </p:txBody>
      </p:sp>
    </p:spTree>
    <p:extLst>
      <p:ext uri="{BB962C8B-B14F-4D97-AF65-F5344CB8AC3E}">
        <p14:creationId xmlns:p14="http://schemas.microsoft.com/office/powerpoint/2010/main" val="421384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D26EB90-0B20-4008-BB43-9BB7C758C7B2}" type="slidenum">
              <a:rPr lang="en-US" altLang="en-US" smtClean="0"/>
              <a:pPr/>
              <a:t>8</a:t>
            </a:fld>
            <a:endParaRPr lang="en-US" altLang="en-US"/>
          </a:p>
        </p:txBody>
      </p:sp>
    </p:spTree>
    <p:extLst>
      <p:ext uri="{BB962C8B-B14F-4D97-AF65-F5344CB8AC3E}">
        <p14:creationId xmlns:p14="http://schemas.microsoft.com/office/powerpoint/2010/main" val="120322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D26EB90-0B20-4008-BB43-9BB7C758C7B2}" type="slidenum">
              <a:rPr lang="en-US" altLang="en-US" smtClean="0"/>
              <a:pPr/>
              <a:t>9</a:t>
            </a:fld>
            <a:endParaRPr lang="en-US" altLang="en-US"/>
          </a:p>
        </p:txBody>
      </p:sp>
    </p:spTree>
    <p:extLst>
      <p:ext uri="{BB962C8B-B14F-4D97-AF65-F5344CB8AC3E}">
        <p14:creationId xmlns:p14="http://schemas.microsoft.com/office/powerpoint/2010/main" val="570227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D26EB90-0B20-4008-BB43-9BB7C758C7B2}" type="slidenum">
              <a:rPr lang="en-US" altLang="en-US" smtClean="0"/>
              <a:pPr/>
              <a:t>10</a:t>
            </a:fld>
            <a:endParaRPr lang="en-US" altLang="en-US"/>
          </a:p>
        </p:txBody>
      </p:sp>
    </p:spTree>
    <p:extLst>
      <p:ext uri="{BB962C8B-B14F-4D97-AF65-F5344CB8AC3E}">
        <p14:creationId xmlns:p14="http://schemas.microsoft.com/office/powerpoint/2010/main" val="244609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A26C42-779D-4224-A8B0-0F50704EB92C}" type="slidenum">
              <a:rPr lang="de-CH" smtClean="0"/>
              <a:pPr/>
              <a:t>12</a:t>
            </a:fld>
            <a:endParaRPr lang="de-CH"/>
          </a:p>
        </p:txBody>
      </p:sp>
    </p:spTree>
    <p:extLst>
      <p:ext uri="{BB962C8B-B14F-4D97-AF65-F5344CB8AC3E}">
        <p14:creationId xmlns:p14="http://schemas.microsoft.com/office/powerpoint/2010/main" val="2548245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130425"/>
            <a:ext cx="7772400" cy="1470025"/>
          </a:xfrm>
        </p:spPr>
        <p:txBody>
          <a:bodyPr/>
          <a:lstStyle>
            <a:lvl1pPr>
              <a:defRPr/>
            </a:lvl1pPr>
          </a:lstStyle>
          <a:p>
            <a:r>
              <a:rPr lang="de-DE"/>
              <a:t>Click to edit Master title style</a:t>
            </a:r>
          </a:p>
        </p:txBody>
      </p:sp>
      <p:sp>
        <p:nvSpPr>
          <p:cNvPr id="17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DE"/>
              <a:t>Click to edit Master subtitle style</a:t>
            </a:r>
          </a:p>
        </p:txBody>
      </p:sp>
      <p:sp>
        <p:nvSpPr>
          <p:cNvPr id="17412" name="Rectangle 4"/>
          <p:cNvSpPr>
            <a:spLocks noGrp="1" noChangeArrowheads="1"/>
          </p:cNvSpPr>
          <p:nvPr>
            <p:ph type="dt" sz="half" idx="2"/>
          </p:nvPr>
        </p:nvSpPr>
        <p:spPr>
          <a:xfrm>
            <a:off x="457200" y="6245225"/>
            <a:ext cx="1738313" cy="476250"/>
          </a:xfrm>
        </p:spPr>
        <p:txBody>
          <a:bodyPr/>
          <a:lstStyle>
            <a:lvl1pPr>
              <a:defRPr/>
            </a:lvl1pPr>
          </a:lstStyle>
          <a:p>
            <a:endParaRPr lang="de-DE"/>
          </a:p>
        </p:txBody>
      </p:sp>
      <p:sp>
        <p:nvSpPr>
          <p:cNvPr id="17413" name="Rectangle 5"/>
          <p:cNvSpPr>
            <a:spLocks noGrp="1" noChangeArrowheads="1"/>
          </p:cNvSpPr>
          <p:nvPr>
            <p:ph type="ftr" sz="quarter" idx="3"/>
          </p:nvPr>
        </p:nvSpPr>
        <p:spPr>
          <a:xfrm>
            <a:off x="2339975" y="6245225"/>
            <a:ext cx="3679825" cy="476250"/>
          </a:xfrm>
        </p:spPr>
        <p:txBody>
          <a:bodyPr/>
          <a:lstStyle>
            <a:lvl1pPr>
              <a:defRPr/>
            </a:lvl1pPr>
          </a:lstStyle>
          <a:p>
            <a:endParaRPr lang="de-DE"/>
          </a:p>
        </p:txBody>
      </p:sp>
      <p:sp>
        <p:nvSpPr>
          <p:cNvPr id="17414" name="Rectangle 6"/>
          <p:cNvSpPr>
            <a:spLocks noGrp="1" noChangeArrowheads="1"/>
          </p:cNvSpPr>
          <p:nvPr>
            <p:ph type="sldNum" sz="quarter" idx="4"/>
          </p:nvPr>
        </p:nvSpPr>
        <p:spPr>
          <a:xfrm>
            <a:off x="6300788" y="6245225"/>
            <a:ext cx="863600" cy="476250"/>
          </a:xfrm>
          <a:prstGeom prst="rect">
            <a:avLst/>
          </a:prstGeom>
        </p:spPr>
        <p:txBody>
          <a:bodyPr/>
          <a:lstStyle>
            <a:lvl1pPr>
              <a:defRPr/>
            </a:lvl1pPr>
          </a:lstStyle>
          <a:p>
            <a:fld id="{F5341B1D-BCD2-4E71-984D-9FC50273BF4A}" type="slidenum">
              <a:rPr lang="de-DE"/>
              <a:pPr/>
              <a:t>‹Nr.›</a:t>
            </a:fld>
            <a:endParaRPr lang="de-DE">
              <a:latin typeface="+mn-lt"/>
            </a:endParaRPr>
          </a:p>
        </p:txBody>
      </p:sp>
      <p:pic>
        <p:nvPicPr>
          <p:cNvPr id="17415" name="Picture 7"/>
          <p:cNvPicPr>
            <a:picLocks noChangeAspect="1" noChangeArrowheads="1"/>
          </p:cNvPicPr>
          <p:nvPr/>
        </p:nvPicPr>
        <p:blipFill>
          <a:blip r:embed="rId2" cstate="print"/>
          <a:srcRect/>
          <a:stretch>
            <a:fillRect/>
          </a:stretch>
        </p:blipFill>
        <p:spPr bwMode="auto">
          <a:xfrm>
            <a:off x="7239000" y="6021388"/>
            <a:ext cx="1654175" cy="5969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a:xfrm>
            <a:off x="8388350" y="6453188"/>
            <a:ext cx="504825" cy="476250"/>
          </a:xfrm>
          <a:prstGeom prst="rect">
            <a:avLst/>
          </a:prstGeom>
        </p:spPr>
        <p:txBody>
          <a:bodyPr/>
          <a:lstStyle>
            <a:lvl1pPr>
              <a:defRPr/>
            </a:lvl1pPr>
          </a:lstStyle>
          <a:p>
            <a:fld id="{8B0E3381-C4B0-4E97-AAEA-E25B1CC9C7E7}" type="slidenum">
              <a:rPr lang="de-DE"/>
              <a:pPr/>
              <a:t>‹Nr.›</a:t>
            </a:fld>
            <a:endParaRPr lang="de-DE">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260350"/>
            <a:ext cx="2141537" cy="5905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0825" y="260350"/>
            <a:ext cx="6275388" cy="590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a:xfrm>
            <a:off x="8388350" y="6453188"/>
            <a:ext cx="504825" cy="476250"/>
          </a:xfrm>
          <a:prstGeom prst="rect">
            <a:avLst/>
          </a:prstGeom>
        </p:spPr>
        <p:txBody>
          <a:bodyPr/>
          <a:lstStyle>
            <a:lvl1pPr>
              <a:defRPr/>
            </a:lvl1pPr>
          </a:lstStyle>
          <a:p>
            <a:fld id="{1DAC28B7-F3CC-4B66-9F73-5F4D61AF7155}" type="slidenum">
              <a:rPr lang="de-DE"/>
              <a:pPr/>
              <a:t>‹Nr.›</a:t>
            </a:fld>
            <a:endParaRPr lang="de-DE">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p:cNvSpPr/>
          <p:nvPr userDrawn="1"/>
        </p:nvSpPr>
        <p:spPr>
          <a:xfrm>
            <a:off x="0" y="685800"/>
            <a:ext cx="91440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76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0"/>
            <a:ext cx="8229600" cy="762000"/>
          </a:xfrm>
        </p:spPr>
        <p:txBody>
          <a:bodyPr/>
          <a:lstStyle>
            <a:lvl1pPr>
              <a:defRPr b="1"/>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de-CH"/>
          </a:p>
        </p:txBody>
      </p:sp>
      <p:sp>
        <p:nvSpPr>
          <p:cNvPr id="4" name="Footer Placeholder 3"/>
          <p:cNvSpPr>
            <a:spLocks noGrp="1"/>
          </p:cNvSpPr>
          <p:nvPr>
            <p:ph type="ftr" sz="quarter" idx="11"/>
          </p:nvPr>
        </p:nvSpPr>
        <p:spPr/>
        <p:txBody>
          <a:bodyPr/>
          <a:lstStyle>
            <a:lvl1pPr>
              <a:defRPr/>
            </a:lvl1pPr>
          </a:lstStyle>
          <a:p>
            <a:endParaRPr lang="de-CH"/>
          </a:p>
        </p:txBody>
      </p:sp>
      <p:sp>
        <p:nvSpPr>
          <p:cNvPr id="8" name="Content Placeholder 7"/>
          <p:cNvSpPr>
            <a:spLocks noGrp="1"/>
          </p:cNvSpPr>
          <p:nvPr>
            <p:ph sz="quarter" idx="12"/>
          </p:nvPr>
        </p:nvSpPr>
        <p:spPr>
          <a:xfrm>
            <a:off x="228600" y="990600"/>
            <a:ext cx="8610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130425"/>
            <a:ext cx="7772400" cy="1470025"/>
          </a:xfrm>
        </p:spPr>
        <p:txBody>
          <a:bodyPr/>
          <a:lstStyle>
            <a:lvl1pPr>
              <a:defRPr/>
            </a:lvl1pPr>
          </a:lstStyle>
          <a:p>
            <a:r>
              <a:rPr lang="de-DE"/>
              <a:t>Click to edit Master title style</a:t>
            </a:r>
          </a:p>
        </p:txBody>
      </p:sp>
      <p:sp>
        <p:nvSpPr>
          <p:cNvPr id="17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DE"/>
              <a:t>Click to edit Master subtitle style</a:t>
            </a:r>
          </a:p>
        </p:txBody>
      </p:sp>
      <p:sp>
        <p:nvSpPr>
          <p:cNvPr id="17412" name="Rectangle 4"/>
          <p:cNvSpPr>
            <a:spLocks noGrp="1" noChangeArrowheads="1"/>
          </p:cNvSpPr>
          <p:nvPr>
            <p:ph type="dt" sz="half" idx="2"/>
          </p:nvPr>
        </p:nvSpPr>
        <p:spPr>
          <a:xfrm>
            <a:off x="457200" y="6245225"/>
            <a:ext cx="1738313" cy="476250"/>
          </a:xfrm>
        </p:spPr>
        <p:txBody>
          <a:bodyPr/>
          <a:lstStyle>
            <a:lvl1pPr>
              <a:defRPr/>
            </a:lvl1pPr>
          </a:lstStyle>
          <a:p>
            <a:endParaRPr lang="de-DE">
              <a:solidFill>
                <a:prstClr val="black"/>
              </a:solidFill>
            </a:endParaRPr>
          </a:p>
        </p:txBody>
      </p:sp>
      <p:sp>
        <p:nvSpPr>
          <p:cNvPr id="17413" name="Rectangle 5"/>
          <p:cNvSpPr>
            <a:spLocks noGrp="1" noChangeArrowheads="1"/>
          </p:cNvSpPr>
          <p:nvPr>
            <p:ph type="ftr" sz="quarter" idx="3"/>
          </p:nvPr>
        </p:nvSpPr>
        <p:spPr>
          <a:xfrm>
            <a:off x="2339975" y="6245225"/>
            <a:ext cx="3679825" cy="476250"/>
          </a:xfrm>
        </p:spPr>
        <p:txBody>
          <a:bodyPr/>
          <a:lstStyle>
            <a:lvl1pPr>
              <a:defRPr/>
            </a:lvl1pPr>
          </a:lstStyle>
          <a:p>
            <a:endParaRPr lang="de-DE">
              <a:solidFill>
                <a:prstClr val="black"/>
              </a:solidFill>
            </a:endParaRPr>
          </a:p>
        </p:txBody>
      </p:sp>
      <p:sp>
        <p:nvSpPr>
          <p:cNvPr id="17414" name="Rectangle 6"/>
          <p:cNvSpPr>
            <a:spLocks noGrp="1" noChangeArrowheads="1"/>
          </p:cNvSpPr>
          <p:nvPr>
            <p:ph type="sldNum" sz="quarter" idx="4"/>
          </p:nvPr>
        </p:nvSpPr>
        <p:spPr>
          <a:xfrm>
            <a:off x="6300788" y="6245225"/>
            <a:ext cx="863600" cy="476250"/>
          </a:xfrm>
          <a:prstGeom prst="rect">
            <a:avLst/>
          </a:prstGeom>
        </p:spPr>
        <p:txBody>
          <a:bodyPr/>
          <a:lstStyle>
            <a:lvl1pPr>
              <a:defRPr/>
            </a:lvl1pPr>
          </a:lstStyle>
          <a:p>
            <a:pPr fontAlgn="base">
              <a:spcBef>
                <a:spcPct val="0"/>
              </a:spcBef>
              <a:spcAft>
                <a:spcPct val="0"/>
              </a:spcAft>
            </a:pPr>
            <a:fld id="{F5341B1D-BCD2-4E71-984D-9FC50273BF4A}" type="slidenum">
              <a:rPr lang="de-DE">
                <a:solidFill>
                  <a:prstClr val="black"/>
                </a:solidFill>
                <a:latin typeface="Arial" charset="0"/>
              </a:rPr>
              <a:pPr fontAlgn="base">
                <a:spcBef>
                  <a:spcPct val="0"/>
                </a:spcBef>
                <a:spcAft>
                  <a:spcPct val="0"/>
                </a:spcAft>
              </a:pPr>
              <a:t>‹Nr.›</a:t>
            </a:fld>
            <a:endParaRPr lang="de-DE">
              <a:solidFill>
                <a:prstClr val="black"/>
              </a:solidFill>
            </a:endParaRPr>
          </a:p>
        </p:txBody>
      </p:sp>
      <p:pic>
        <p:nvPicPr>
          <p:cNvPr id="17415" name="Picture 7"/>
          <p:cNvPicPr>
            <a:picLocks noChangeAspect="1" noChangeArrowheads="1"/>
          </p:cNvPicPr>
          <p:nvPr/>
        </p:nvPicPr>
        <p:blipFill>
          <a:blip r:embed="rId2" cstate="print"/>
          <a:srcRect/>
          <a:stretch>
            <a:fillRect/>
          </a:stretch>
        </p:blipFill>
        <p:spPr bwMode="auto">
          <a:xfrm>
            <a:off x="7239000" y="6021388"/>
            <a:ext cx="1654175" cy="596900"/>
          </a:xfrm>
          <a:prstGeom prst="rect">
            <a:avLst/>
          </a:prstGeom>
          <a:noFill/>
        </p:spPr>
      </p:pic>
    </p:spTree>
    <p:extLst>
      <p:ext uri="{BB962C8B-B14F-4D97-AF65-F5344CB8AC3E}">
        <p14:creationId xmlns:p14="http://schemas.microsoft.com/office/powerpoint/2010/main" val="69347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de-DE">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de-DE">
              <a:solidFill>
                <a:prstClr val="black"/>
              </a:solidFill>
            </a:endParaRPr>
          </a:p>
        </p:txBody>
      </p:sp>
    </p:spTree>
    <p:extLst>
      <p:ext uri="{BB962C8B-B14F-4D97-AF65-F5344CB8AC3E}">
        <p14:creationId xmlns:p14="http://schemas.microsoft.com/office/powerpoint/2010/main" val="61979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de-DE">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de-DE">
              <a:solidFill>
                <a:prstClr val="black"/>
              </a:solidFill>
            </a:endParaRPr>
          </a:p>
        </p:txBody>
      </p:sp>
    </p:spTree>
    <p:extLst>
      <p:ext uri="{BB962C8B-B14F-4D97-AF65-F5344CB8AC3E}">
        <p14:creationId xmlns:p14="http://schemas.microsoft.com/office/powerpoint/2010/main" val="46464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0825" y="981075"/>
            <a:ext cx="4208463"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981075"/>
            <a:ext cx="420846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de-DE">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de-DE">
              <a:solidFill>
                <a:prstClr val="black"/>
              </a:solidFill>
            </a:endParaRPr>
          </a:p>
        </p:txBody>
      </p:sp>
    </p:spTree>
    <p:extLst>
      <p:ext uri="{BB962C8B-B14F-4D97-AF65-F5344CB8AC3E}">
        <p14:creationId xmlns:p14="http://schemas.microsoft.com/office/powerpoint/2010/main" val="210394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de-DE">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de-DE">
              <a:solidFill>
                <a:prstClr val="black"/>
              </a:solidFill>
            </a:endParaRPr>
          </a:p>
        </p:txBody>
      </p:sp>
    </p:spTree>
    <p:extLst>
      <p:ext uri="{BB962C8B-B14F-4D97-AF65-F5344CB8AC3E}">
        <p14:creationId xmlns:p14="http://schemas.microsoft.com/office/powerpoint/2010/main" val="3472060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de-DE">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de-DE">
              <a:solidFill>
                <a:prstClr val="black"/>
              </a:solidFill>
            </a:endParaRPr>
          </a:p>
        </p:txBody>
      </p:sp>
      <p:sp>
        <p:nvSpPr>
          <p:cNvPr id="5" name="Slide Number Placeholder 4"/>
          <p:cNvSpPr>
            <a:spLocks noGrp="1"/>
          </p:cNvSpPr>
          <p:nvPr>
            <p:ph type="sldNum" sz="quarter" idx="12"/>
          </p:nvPr>
        </p:nvSpPr>
        <p:spPr>
          <a:xfrm>
            <a:off x="8388350" y="6453188"/>
            <a:ext cx="504825" cy="476250"/>
          </a:xfrm>
          <a:prstGeom prst="rect">
            <a:avLst/>
          </a:prstGeom>
        </p:spPr>
        <p:txBody>
          <a:bodyPr/>
          <a:lstStyle>
            <a:lvl1pPr>
              <a:defRPr/>
            </a:lvl1pPr>
          </a:lstStyle>
          <a:p>
            <a:pPr fontAlgn="base">
              <a:spcBef>
                <a:spcPct val="0"/>
              </a:spcBef>
              <a:spcAft>
                <a:spcPct val="0"/>
              </a:spcAft>
            </a:pPr>
            <a:fld id="{2BAFE22B-B823-4CF4-8C81-2CFD6EB15785}" type="slidenum">
              <a:rPr lang="de-DE">
                <a:solidFill>
                  <a:prstClr val="black"/>
                </a:solidFill>
                <a:latin typeface="Arial" charset="0"/>
              </a:rPr>
              <a:pPr fontAlgn="base">
                <a:spcBef>
                  <a:spcPct val="0"/>
                </a:spcBef>
                <a:spcAft>
                  <a:spcPct val="0"/>
                </a:spcAft>
              </a:pPr>
              <a:t>‹Nr.›</a:t>
            </a:fld>
            <a:endParaRPr lang="de-DE">
              <a:solidFill>
                <a:prstClr val="black"/>
              </a:solidFill>
            </a:endParaRPr>
          </a:p>
        </p:txBody>
      </p:sp>
    </p:spTree>
    <p:extLst>
      <p:ext uri="{BB962C8B-B14F-4D97-AF65-F5344CB8AC3E}">
        <p14:creationId xmlns:p14="http://schemas.microsoft.com/office/powerpoint/2010/main" val="2480357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e-DE">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de-DE">
              <a:solidFill>
                <a:prstClr val="black"/>
              </a:solidFill>
            </a:endParaRPr>
          </a:p>
        </p:txBody>
      </p:sp>
      <p:sp>
        <p:nvSpPr>
          <p:cNvPr id="4" name="Slide Number Placeholder 3"/>
          <p:cNvSpPr>
            <a:spLocks noGrp="1"/>
          </p:cNvSpPr>
          <p:nvPr>
            <p:ph type="sldNum" sz="quarter" idx="12"/>
          </p:nvPr>
        </p:nvSpPr>
        <p:spPr>
          <a:xfrm>
            <a:off x="8388350" y="6453188"/>
            <a:ext cx="504825" cy="476250"/>
          </a:xfrm>
          <a:prstGeom prst="rect">
            <a:avLst/>
          </a:prstGeom>
        </p:spPr>
        <p:txBody>
          <a:bodyPr/>
          <a:lstStyle>
            <a:lvl1pPr>
              <a:defRPr/>
            </a:lvl1pPr>
          </a:lstStyle>
          <a:p>
            <a:pPr fontAlgn="base">
              <a:spcBef>
                <a:spcPct val="0"/>
              </a:spcBef>
              <a:spcAft>
                <a:spcPct val="0"/>
              </a:spcAft>
            </a:pPr>
            <a:fld id="{FA916A86-148B-4C7E-9E92-C14D014D964D}" type="slidenum">
              <a:rPr lang="de-DE">
                <a:solidFill>
                  <a:prstClr val="black"/>
                </a:solidFill>
                <a:latin typeface="Arial" charset="0"/>
              </a:rPr>
              <a:pPr fontAlgn="base">
                <a:spcBef>
                  <a:spcPct val="0"/>
                </a:spcBef>
                <a:spcAft>
                  <a:spcPct val="0"/>
                </a:spcAft>
              </a:pPr>
              <a:t>‹Nr.›</a:t>
            </a:fld>
            <a:endParaRPr lang="de-DE">
              <a:solidFill>
                <a:prstClr val="black"/>
              </a:solidFill>
            </a:endParaRPr>
          </a:p>
        </p:txBody>
      </p:sp>
    </p:spTree>
    <p:extLst>
      <p:ext uri="{BB962C8B-B14F-4D97-AF65-F5344CB8AC3E}">
        <p14:creationId xmlns:p14="http://schemas.microsoft.com/office/powerpoint/2010/main" val="243633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de-DE">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de-DE">
              <a:solidFill>
                <a:prstClr val="black"/>
              </a:solidFill>
            </a:endParaRPr>
          </a:p>
        </p:txBody>
      </p:sp>
      <p:sp>
        <p:nvSpPr>
          <p:cNvPr id="7" name="Slide Number Placeholder 6"/>
          <p:cNvSpPr>
            <a:spLocks noGrp="1"/>
          </p:cNvSpPr>
          <p:nvPr>
            <p:ph type="sldNum" sz="quarter" idx="12"/>
          </p:nvPr>
        </p:nvSpPr>
        <p:spPr>
          <a:xfrm>
            <a:off x="8388350" y="6453188"/>
            <a:ext cx="504825" cy="476250"/>
          </a:xfrm>
          <a:prstGeom prst="rect">
            <a:avLst/>
          </a:prstGeom>
        </p:spPr>
        <p:txBody>
          <a:bodyPr/>
          <a:lstStyle>
            <a:lvl1pPr>
              <a:defRPr/>
            </a:lvl1pPr>
          </a:lstStyle>
          <a:p>
            <a:pPr fontAlgn="base">
              <a:spcBef>
                <a:spcPct val="0"/>
              </a:spcBef>
              <a:spcAft>
                <a:spcPct val="0"/>
              </a:spcAft>
            </a:pPr>
            <a:fld id="{AA76BF27-E10F-4B45-84A2-2DFB8DAAE089}" type="slidenum">
              <a:rPr lang="de-DE">
                <a:solidFill>
                  <a:prstClr val="black"/>
                </a:solidFill>
                <a:latin typeface="Arial" charset="0"/>
              </a:rPr>
              <a:pPr fontAlgn="base">
                <a:spcBef>
                  <a:spcPct val="0"/>
                </a:spcBef>
                <a:spcAft>
                  <a:spcPct val="0"/>
                </a:spcAft>
              </a:pPr>
              <a:t>‹Nr.›</a:t>
            </a:fld>
            <a:endParaRPr lang="de-DE">
              <a:solidFill>
                <a:prstClr val="black"/>
              </a:solidFill>
            </a:endParaRPr>
          </a:p>
        </p:txBody>
      </p:sp>
    </p:spTree>
    <p:extLst>
      <p:ext uri="{BB962C8B-B14F-4D97-AF65-F5344CB8AC3E}">
        <p14:creationId xmlns:p14="http://schemas.microsoft.com/office/powerpoint/2010/main" val="2976886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de-DE">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de-DE">
              <a:solidFill>
                <a:prstClr val="black"/>
              </a:solidFill>
            </a:endParaRPr>
          </a:p>
        </p:txBody>
      </p:sp>
      <p:sp>
        <p:nvSpPr>
          <p:cNvPr id="7" name="Slide Number Placeholder 6"/>
          <p:cNvSpPr>
            <a:spLocks noGrp="1"/>
          </p:cNvSpPr>
          <p:nvPr>
            <p:ph type="sldNum" sz="quarter" idx="12"/>
          </p:nvPr>
        </p:nvSpPr>
        <p:spPr>
          <a:xfrm>
            <a:off x="8388350" y="6453188"/>
            <a:ext cx="504825" cy="476250"/>
          </a:xfrm>
          <a:prstGeom prst="rect">
            <a:avLst/>
          </a:prstGeom>
        </p:spPr>
        <p:txBody>
          <a:bodyPr/>
          <a:lstStyle>
            <a:lvl1pPr>
              <a:defRPr/>
            </a:lvl1pPr>
          </a:lstStyle>
          <a:p>
            <a:pPr fontAlgn="base">
              <a:spcBef>
                <a:spcPct val="0"/>
              </a:spcBef>
              <a:spcAft>
                <a:spcPct val="0"/>
              </a:spcAft>
            </a:pPr>
            <a:fld id="{E9553137-7042-4D29-ABED-999E29419C78}" type="slidenum">
              <a:rPr lang="de-DE">
                <a:solidFill>
                  <a:prstClr val="black"/>
                </a:solidFill>
                <a:latin typeface="Arial" charset="0"/>
              </a:rPr>
              <a:pPr fontAlgn="base">
                <a:spcBef>
                  <a:spcPct val="0"/>
                </a:spcBef>
                <a:spcAft>
                  <a:spcPct val="0"/>
                </a:spcAft>
              </a:pPr>
              <a:t>‹Nr.›</a:t>
            </a:fld>
            <a:endParaRPr lang="de-DE">
              <a:solidFill>
                <a:prstClr val="black"/>
              </a:solidFill>
            </a:endParaRPr>
          </a:p>
        </p:txBody>
      </p:sp>
    </p:spTree>
    <p:extLst>
      <p:ext uri="{BB962C8B-B14F-4D97-AF65-F5344CB8AC3E}">
        <p14:creationId xmlns:p14="http://schemas.microsoft.com/office/powerpoint/2010/main" val="24440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de-DE">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de-DE">
              <a:solidFill>
                <a:prstClr val="black"/>
              </a:solidFill>
            </a:endParaRPr>
          </a:p>
        </p:txBody>
      </p:sp>
      <p:sp>
        <p:nvSpPr>
          <p:cNvPr id="6" name="Slide Number Placeholder 5"/>
          <p:cNvSpPr>
            <a:spLocks noGrp="1"/>
          </p:cNvSpPr>
          <p:nvPr>
            <p:ph type="sldNum" sz="quarter" idx="12"/>
          </p:nvPr>
        </p:nvSpPr>
        <p:spPr>
          <a:xfrm>
            <a:off x="8388350" y="6453188"/>
            <a:ext cx="504825" cy="476250"/>
          </a:xfrm>
          <a:prstGeom prst="rect">
            <a:avLst/>
          </a:prstGeom>
        </p:spPr>
        <p:txBody>
          <a:bodyPr/>
          <a:lstStyle>
            <a:lvl1pPr>
              <a:defRPr/>
            </a:lvl1pPr>
          </a:lstStyle>
          <a:p>
            <a:pPr fontAlgn="base">
              <a:spcBef>
                <a:spcPct val="0"/>
              </a:spcBef>
              <a:spcAft>
                <a:spcPct val="0"/>
              </a:spcAft>
            </a:pPr>
            <a:fld id="{8B0E3381-C4B0-4E97-AAEA-E25B1CC9C7E7}" type="slidenum">
              <a:rPr lang="de-DE">
                <a:solidFill>
                  <a:prstClr val="black"/>
                </a:solidFill>
                <a:latin typeface="Arial" charset="0"/>
              </a:rPr>
              <a:pPr fontAlgn="base">
                <a:spcBef>
                  <a:spcPct val="0"/>
                </a:spcBef>
                <a:spcAft>
                  <a:spcPct val="0"/>
                </a:spcAft>
              </a:pPr>
              <a:t>‹Nr.›</a:t>
            </a:fld>
            <a:endParaRPr lang="de-DE">
              <a:solidFill>
                <a:prstClr val="black"/>
              </a:solidFill>
            </a:endParaRPr>
          </a:p>
        </p:txBody>
      </p:sp>
    </p:spTree>
    <p:extLst>
      <p:ext uri="{BB962C8B-B14F-4D97-AF65-F5344CB8AC3E}">
        <p14:creationId xmlns:p14="http://schemas.microsoft.com/office/powerpoint/2010/main" val="2184929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260350"/>
            <a:ext cx="2141537" cy="5905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0825" y="260350"/>
            <a:ext cx="6275388" cy="590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de-DE">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de-DE">
              <a:solidFill>
                <a:prstClr val="black"/>
              </a:solidFill>
            </a:endParaRPr>
          </a:p>
        </p:txBody>
      </p:sp>
      <p:sp>
        <p:nvSpPr>
          <p:cNvPr id="6" name="Slide Number Placeholder 5"/>
          <p:cNvSpPr>
            <a:spLocks noGrp="1"/>
          </p:cNvSpPr>
          <p:nvPr>
            <p:ph type="sldNum" sz="quarter" idx="12"/>
          </p:nvPr>
        </p:nvSpPr>
        <p:spPr>
          <a:xfrm>
            <a:off x="8388350" y="6453188"/>
            <a:ext cx="504825" cy="476250"/>
          </a:xfrm>
          <a:prstGeom prst="rect">
            <a:avLst/>
          </a:prstGeom>
        </p:spPr>
        <p:txBody>
          <a:bodyPr/>
          <a:lstStyle>
            <a:lvl1pPr>
              <a:defRPr/>
            </a:lvl1pPr>
          </a:lstStyle>
          <a:p>
            <a:pPr fontAlgn="base">
              <a:spcBef>
                <a:spcPct val="0"/>
              </a:spcBef>
              <a:spcAft>
                <a:spcPct val="0"/>
              </a:spcAft>
            </a:pPr>
            <a:fld id="{1DAC28B7-F3CC-4B66-9F73-5F4D61AF7155}" type="slidenum">
              <a:rPr lang="de-DE">
                <a:solidFill>
                  <a:prstClr val="black"/>
                </a:solidFill>
                <a:latin typeface="Arial" charset="0"/>
              </a:rPr>
              <a:pPr fontAlgn="base">
                <a:spcBef>
                  <a:spcPct val="0"/>
                </a:spcBef>
                <a:spcAft>
                  <a:spcPct val="0"/>
                </a:spcAft>
              </a:pPr>
              <a:t>‹Nr.›</a:t>
            </a:fld>
            <a:endParaRPr lang="de-DE">
              <a:solidFill>
                <a:prstClr val="black"/>
              </a:solidFill>
            </a:endParaRPr>
          </a:p>
        </p:txBody>
      </p:sp>
    </p:spTree>
    <p:extLst>
      <p:ext uri="{BB962C8B-B14F-4D97-AF65-F5344CB8AC3E}">
        <p14:creationId xmlns:p14="http://schemas.microsoft.com/office/powerpoint/2010/main" val="3982434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5"/>
          <p:cNvSpPr/>
          <p:nvPr userDrawn="1"/>
        </p:nvSpPr>
        <p:spPr>
          <a:xfrm>
            <a:off x="0" y="685800"/>
            <a:ext cx="91440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Rectangle 4"/>
          <p:cNvSpPr/>
          <p:nvPr userDrawn="1"/>
        </p:nvSpPr>
        <p:spPr>
          <a:xfrm>
            <a:off x="0" y="0"/>
            <a:ext cx="9144000" cy="76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228600" y="0"/>
            <a:ext cx="8229600" cy="762000"/>
          </a:xfrm>
        </p:spPr>
        <p:txBody>
          <a:bodyPr/>
          <a:lstStyle>
            <a:lvl1pPr>
              <a:defRPr b="1"/>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de-CH">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de-CH">
              <a:solidFill>
                <a:prstClr val="black"/>
              </a:solidFill>
            </a:endParaRPr>
          </a:p>
        </p:txBody>
      </p:sp>
      <p:sp>
        <p:nvSpPr>
          <p:cNvPr id="8" name="Content Placeholder 7"/>
          <p:cNvSpPr>
            <a:spLocks noGrp="1"/>
          </p:cNvSpPr>
          <p:nvPr>
            <p:ph sz="quarter" idx="12"/>
          </p:nvPr>
        </p:nvSpPr>
        <p:spPr>
          <a:xfrm>
            <a:off x="228600" y="990600"/>
            <a:ext cx="8610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60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0825" y="981075"/>
            <a:ext cx="4208463"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981075"/>
            <a:ext cx="420846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de-DE"/>
          </a:p>
        </p:txBody>
      </p:sp>
      <p:sp>
        <p:nvSpPr>
          <p:cNvPr id="8" name="Footer Placeholder 7"/>
          <p:cNvSpPr>
            <a:spLocks noGrp="1"/>
          </p:cNvSpPr>
          <p:nvPr>
            <p:ph type="ftr" sz="quarter" idx="11"/>
          </p:nvPr>
        </p:nvSpPr>
        <p:spPr/>
        <p:txBody>
          <a:bodyPr/>
          <a:lstStyle>
            <a:lvl1pPr>
              <a:defRPr/>
            </a:lvl1pPr>
          </a:lstStyle>
          <a:p>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de-DE"/>
          </a:p>
        </p:txBody>
      </p:sp>
      <p:sp>
        <p:nvSpPr>
          <p:cNvPr id="4" name="Footer Placeholder 3"/>
          <p:cNvSpPr>
            <a:spLocks noGrp="1"/>
          </p:cNvSpPr>
          <p:nvPr>
            <p:ph type="ftr" sz="quarter" idx="11"/>
          </p:nvPr>
        </p:nvSpPr>
        <p:spPr/>
        <p:txBody>
          <a:bodyPr/>
          <a:lstStyle>
            <a:lvl1pPr>
              <a:defRPr/>
            </a:lvl1pPr>
          </a:lstStyle>
          <a:p>
            <a:endParaRPr lang="de-DE"/>
          </a:p>
        </p:txBody>
      </p:sp>
      <p:sp>
        <p:nvSpPr>
          <p:cNvPr id="5" name="Slide Number Placeholder 4"/>
          <p:cNvSpPr>
            <a:spLocks noGrp="1"/>
          </p:cNvSpPr>
          <p:nvPr>
            <p:ph type="sldNum" sz="quarter" idx="12"/>
          </p:nvPr>
        </p:nvSpPr>
        <p:spPr>
          <a:xfrm>
            <a:off x="8388350" y="6453188"/>
            <a:ext cx="504825" cy="476250"/>
          </a:xfrm>
          <a:prstGeom prst="rect">
            <a:avLst/>
          </a:prstGeom>
        </p:spPr>
        <p:txBody>
          <a:bodyPr/>
          <a:lstStyle>
            <a:lvl1pPr>
              <a:defRPr/>
            </a:lvl1pPr>
          </a:lstStyle>
          <a:p>
            <a:fld id="{2BAFE22B-B823-4CF4-8C81-2CFD6EB15785}" type="slidenum">
              <a:rPr lang="de-DE"/>
              <a:pPr/>
              <a:t>‹Nr.›</a:t>
            </a:fld>
            <a:endParaRPr lang="de-DE">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e-DE"/>
          </a:p>
        </p:txBody>
      </p:sp>
      <p:sp>
        <p:nvSpPr>
          <p:cNvPr id="3" name="Footer Placeholder 2"/>
          <p:cNvSpPr>
            <a:spLocks noGrp="1"/>
          </p:cNvSpPr>
          <p:nvPr>
            <p:ph type="ftr" sz="quarter" idx="11"/>
          </p:nvPr>
        </p:nvSpPr>
        <p:spPr/>
        <p:txBody>
          <a:bodyPr/>
          <a:lstStyle>
            <a:lvl1pPr>
              <a:defRPr/>
            </a:lvl1pPr>
          </a:lstStyle>
          <a:p>
            <a:endParaRPr lang="de-DE"/>
          </a:p>
        </p:txBody>
      </p:sp>
      <p:sp>
        <p:nvSpPr>
          <p:cNvPr id="4" name="Slide Number Placeholder 3"/>
          <p:cNvSpPr>
            <a:spLocks noGrp="1"/>
          </p:cNvSpPr>
          <p:nvPr>
            <p:ph type="sldNum" sz="quarter" idx="12"/>
          </p:nvPr>
        </p:nvSpPr>
        <p:spPr>
          <a:xfrm>
            <a:off x="8388350" y="6453188"/>
            <a:ext cx="504825" cy="476250"/>
          </a:xfrm>
          <a:prstGeom prst="rect">
            <a:avLst/>
          </a:prstGeom>
        </p:spPr>
        <p:txBody>
          <a:bodyPr/>
          <a:lstStyle>
            <a:lvl1pPr>
              <a:defRPr/>
            </a:lvl1pPr>
          </a:lstStyle>
          <a:p>
            <a:fld id="{FA916A86-148B-4C7E-9E92-C14D014D964D}" type="slidenum">
              <a:rPr lang="de-DE"/>
              <a:pPr/>
              <a:t>‹Nr.›</a:t>
            </a:fld>
            <a:endParaRPr lang="de-DE">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a:xfrm>
            <a:off x="8388350" y="6453188"/>
            <a:ext cx="504825" cy="476250"/>
          </a:xfrm>
          <a:prstGeom prst="rect">
            <a:avLst/>
          </a:prstGeom>
        </p:spPr>
        <p:txBody>
          <a:bodyPr/>
          <a:lstStyle>
            <a:lvl1pPr>
              <a:defRPr/>
            </a:lvl1pPr>
          </a:lstStyle>
          <a:p>
            <a:fld id="{AA76BF27-E10F-4B45-84A2-2DFB8DAAE089}" type="slidenum">
              <a:rPr lang="de-DE"/>
              <a:pPr/>
              <a:t>‹Nr.›</a:t>
            </a:fld>
            <a:endParaRPr lang="de-DE">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a:xfrm>
            <a:off x="8388350" y="6453188"/>
            <a:ext cx="504825" cy="476250"/>
          </a:xfrm>
          <a:prstGeom prst="rect">
            <a:avLst/>
          </a:prstGeom>
        </p:spPr>
        <p:txBody>
          <a:bodyPr/>
          <a:lstStyle>
            <a:lvl1pPr>
              <a:defRPr/>
            </a:lvl1pPr>
          </a:lstStyle>
          <a:p>
            <a:fld id="{E9553137-7042-4D29-ABED-999E29419C78}" type="slidenum">
              <a:rPr lang="de-DE"/>
              <a:pPr/>
              <a:t>‹Nr.›</a:t>
            </a:fld>
            <a:endParaRPr lang="de-DE">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60350"/>
            <a:ext cx="8569325" cy="720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250825" y="981075"/>
            <a:ext cx="8569325" cy="51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250825" y="6245225"/>
            <a:ext cx="15351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de-DE"/>
          </a:p>
        </p:txBody>
      </p:sp>
      <p:sp>
        <p:nvSpPr>
          <p:cNvPr id="1029" name="Rectangle 5"/>
          <p:cNvSpPr>
            <a:spLocks noGrp="1" noChangeArrowheads="1"/>
          </p:cNvSpPr>
          <p:nvPr>
            <p:ph type="ftr" sz="quarter" idx="3"/>
          </p:nvPr>
        </p:nvSpPr>
        <p:spPr bwMode="auto">
          <a:xfrm>
            <a:off x="1979613" y="6245225"/>
            <a:ext cx="44640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de-DE"/>
          </a:p>
        </p:txBody>
      </p:sp>
      <p:pic>
        <p:nvPicPr>
          <p:cNvPr id="1036" name="Picture 12"/>
          <p:cNvPicPr>
            <a:picLocks noChangeAspect="1" noChangeArrowheads="1"/>
          </p:cNvPicPr>
          <p:nvPr/>
        </p:nvPicPr>
        <p:blipFill>
          <a:blip r:embed="rId14" cstate="print"/>
          <a:srcRect/>
          <a:stretch>
            <a:fillRect/>
          </a:stretch>
        </p:blipFill>
        <p:spPr bwMode="auto">
          <a:xfrm>
            <a:off x="7165975" y="6000452"/>
            <a:ext cx="1654175" cy="5969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3200" b="1">
          <a:solidFill>
            <a:srgbClr val="0031B5"/>
          </a:solidFill>
          <a:latin typeface="+mj-lt"/>
          <a:ea typeface="+mj-ea"/>
          <a:cs typeface="+mj-cs"/>
        </a:defRPr>
      </a:lvl1pPr>
      <a:lvl2pPr algn="l" rtl="0" fontAlgn="base">
        <a:spcBef>
          <a:spcPct val="0"/>
        </a:spcBef>
        <a:spcAft>
          <a:spcPct val="0"/>
        </a:spcAft>
        <a:defRPr sz="3200" b="1">
          <a:solidFill>
            <a:srgbClr val="0031B5"/>
          </a:solidFill>
          <a:latin typeface="News Gothic MT" pitchFamily="34" charset="0"/>
        </a:defRPr>
      </a:lvl2pPr>
      <a:lvl3pPr algn="l" rtl="0" fontAlgn="base">
        <a:spcBef>
          <a:spcPct val="0"/>
        </a:spcBef>
        <a:spcAft>
          <a:spcPct val="0"/>
        </a:spcAft>
        <a:defRPr sz="3200" b="1">
          <a:solidFill>
            <a:srgbClr val="0031B5"/>
          </a:solidFill>
          <a:latin typeface="News Gothic MT" pitchFamily="34" charset="0"/>
        </a:defRPr>
      </a:lvl3pPr>
      <a:lvl4pPr algn="l" rtl="0" fontAlgn="base">
        <a:spcBef>
          <a:spcPct val="0"/>
        </a:spcBef>
        <a:spcAft>
          <a:spcPct val="0"/>
        </a:spcAft>
        <a:defRPr sz="3200" b="1">
          <a:solidFill>
            <a:srgbClr val="0031B5"/>
          </a:solidFill>
          <a:latin typeface="News Gothic MT" pitchFamily="34" charset="0"/>
        </a:defRPr>
      </a:lvl4pPr>
      <a:lvl5pPr algn="l" rtl="0" fontAlgn="base">
        <a:spcBef>
          <a:spcPct val="0"/>
        </a:spcBef>
        <a:spcAft>
          <a:spcPct val="0"/>
        </a:spcAft>
        <a:defRPr sz="3200" b="1">
          <a:solidFill>
            <a:srgbClr val="0031B5"/>
          </a:solidFill>
          <a:latin typeface="News Gothic MT" pitchFamily="34" charset="0"/>
        </a:defRPr>
      </a:lvl5pPr>
      <a:lvl6pPr marL="457200" algn="l" rtl="0" fontAlgn="base">
        <a:spcBef>
          <a:spcPct val="0"/>
        </a:spcBef>
        <a:spcAft>
          <a:spcPct val="0"/>
        </a:spcAft>
        <a:defRPr sz="3200" b="1">
          <a:solidFill>
            <a:srgbClr val="0031B5"/>
          </a:solidFill>
          <a:latin typeface="News Gothic MT" pitchFamily="34" charset="0"/>
        </a:defRPr>
      </a:lvl6pPr>
      <a:lvl7pPr marL="914400" algn="l" rtl="0" fontAlgn="base">
        <a:spcBef>
          <a:spcPct val="0"/>
        </a:spcBef>
        <a:spcAft>
          <a:spcPct val="0"/>
        </a:spcAft>
        <a:defRPr sz="3200" b="1">
          <a:solidFill>
            <a:srgbClr val="0031B5"/>
          </a:solidFill>
          <a:latin typeface="News Gothic MT" pitchFamily="34" charset="0"/>
        </a:defRPr>
      </a:lvl7pPr>
      <a:lvl8pPr marL="1371600" algn="l" rtl="0" fontAlgn="base">
        <a:spcBef>
          <a:spcPct val="0"/>
        </a:spcBef>
        <a:spcAft>
          <a:spcPct val="0"/>
        </a:spcAft>
        <a:defRPr sz="3200" b="1">
          <a:solidFill>
            <a:srgbClr val="0031B5"/>
          </a:solidFill>
          <a:latin typeface="News Gothic MT" pitchFamily="34" charset="0"/>
        </a:defRPr>
      </a:lvl8pPr>
      <a:lvl9pPr marL="1828800" algn="l" rtl="0" fontAlgn="base">
        <a:spcBef>
          <a:spcPct val="0"/>
        </a:spcBef>
        <a:spcAft>
          <a:spcPct val="0"/>
        </a:spcAft>
        <a:defRPr sz="3200" b="1">
          <a:solidFill>
            <a:srgbClr val="0031B5"/>
          </a:solidFill>
          <a:latin typeface="News Gothic MT" pitchFamily="34" charset="0"/>
        </a:defRPr>
      </a:lvl9pPr>
    </p:titleStyle>
    <p:bodyStyle>
      <a:lvl1pPr marL="342900" indent="-342900" algn="l" rtl="0" fontAlgn="base">
        <a:spcBef>
          <a:spcPct val="20000"/>
        </a:spcBef>
        <a:spcAft>
          <a:spcPct val="0"/>
        </a:spcAft>
        <a:buClr>
          <a:schemeClr val="accent2"/>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2"/>
        </a:buClr>
        <a:buChar char="–"/>
        <a:defRPr sz="2000">
          <a:solidFill>
            <a:schemeClr val="tx1"/>
          </a:solidFill>
          <a:latin typeface="+mn-lt"/>
        </a:defRPr>
      </a:lvl2pPr>
      <a:lvl3pPr marL="1143000" indent="-228600" algn="l" rtl="0" fontAlgn="base">
        <a:spcBef>
          <a:spcPct val="20000"/>
        </a:spcBef>
        <a:spcAft>
          <a:spcPct val="0"/>
        </a:spcAft>
        <a:buClr>
          <a:schemeClr val="accent2"/>
        </a:buClr>
        <a:buChar char="•"/>
        <a:defRPr>
          <a:solidFill>
            <a:schemeClr val="tx1"/>
          </a:solidFill>
          <a:latin typeface="+mn-lt"/>
        </a:defRPr>
      </a:lvl3pPr>
      <a:lvl4pPr marL="1600200" indent="-228600" algn="l" rtl="0" fontAlgn="base">
        <a:spcBef>
          <a:spcPct val="20000"/>
        </a:spcBef>
        <a:spcAft>
          <a:spcPct val="0"/>
        </a:spcAft>
        <a:buClr>
          <a:schemeClr val="accent2"/>
        </a:buClr>
        <a:buChar char="–"/>
        <a:defRPr sz="1600">
          <a:solidFill>
            <a:schemeClr val="tx1"/>
          </a:solidFill>
          <a:latin typeface="+mn-lt"/>
        </a:defRPr>
      </a:lvl4pPr>
      <a:lvl5pPr marL="2057400" indent="-228600" algn="l" rtl="0" fontAlgn="base">
        <a:spcBef>
          <a:spcPct val="20000"/>
        </a:spcBef>
        <a:spcAft>
          <a:spcPct val="0"/>
        </a:spcAft>
        <a:buClr>
          <a:schemeClr val="accent2"/>
        </a:buClr>
        <a:buChar char="»"/>
        <a:defRPr sz="1600">
          <a:solidFill>
            <a:schemeClr val="tx1"/>
          </a:solidFill>
          <a:latin typeface="+mn-lt"/>
        </a:defRPr>
      </a:lvl5pPr>
      <a:lvl6pPr marL="2514600" indent="-228600" algn="l" rtl="0" fontAlgn="base">
        <a:spcBef>
          <a:spcPct val="20000"/>
        </a:spcBef>
        <a:spcAft>
          <a:spcPct val="0"/>
        </a:spcAft>
        <a:buClr>
          <a:schemeClr val="accent2"/>
        </a:buClr>
        <a:buChar char="»"/>
        <a:defRPr sz="1600">
          <a:solidFill>
            <a:schemeClr val="tx1"/>
          </a:solidFill>
          <a:latin typeface="+mn-lt"/>
        </a:defRPr>
      </a:lvl6pPr>
      <a:lvl7pPr marL="2971800" indent="-228600" algn="l" rtl="0" fontAlgn="base">
        <a:spcBef>
          <a:spcPct val="20000"/>
        </a:spcBef>
        <a:spcAft>
          <a:spcPct val="0"/>
        </a:spcAft>
        <a:buClr>
          <a:schemeClr val="accent2"/>
        </a:buClr>
        <a:buChar char="»"/>
        <a:defRPr sz="1600">
          <a:solidFill>
            <a:schemeClr val="tx1"/>
          </a:solidFill>
          <a:latin typeface="+mn-lt"/>
        </a:defRPr>
      </a:lvl7pPr>
      <a:lvl8pPr marL="3429000" indent="-228600" algn="l" rtl="0" fontAlgn="base">
        <a:spcBef>
          <a:spcPct val="20000"/>
        </a:spcBef>
        <a:spcAft>
          <a:spcPct val="0"/>
        </a:spcAft>
        <a:buClr>
          <a:schemeClr val="accent2"/>
        </a:buClr>
        <a:buChar char="»"/>
        <a:defRPr sz="1600">
          <a:solidFill>
            <a:schemeClr val="tx1"/>
          </a:solidFill>
          <a:latin typeface="+mn-lt"/>
        </a:defRPr>
      </a:lvl8pPr>
      <a:lvl9pPr marL="3886200" indent="-228600" algn="l" rtl="0" fontAlgn="base">
        <a:spcBef>
          <a:spcPct val="20000"/>
        </a:spcBef>
        <a:spcAft>
          <a:spcPct val="0"/>
        </a:spcAft>
        <a:buClr>
          <a:schemeClr val="accent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60350"/>
            <a:ext cx="8569325" cy="720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250825" y="981075"/>
            <a:ext cx="8569325" cy="51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250825" y="6245225"/>
            <a:ext cx="15351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de-DE">
              <a:solidFill>
                <a:prstClr val="black"/>
              </a:solidFill>
            </a:endParaRPr>
          </a:p>
        </p:txBody>
      </p:sp>
      <p:sp>
        <p:nvSpPr>
          <p:cNvPr id="1029" name="Rectangle 5"/>
          <p:cNvSpPr>
            <a:spLocks noGrp="1" noChangeArrowheads="1"/>
          </p:cNvSpPr>
          <p:nvPr>
            <p:ph type="ftr" sz="quarter" idx="3"/>
          </p:nvPr>
        </p:nvSpPr>
        <p:spPr bwMode="auto">
          <a:xfrm>
            <a:off x="1979613" y="6245225"/>
            <a:ext cx="44640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de-DE">
              <a:solidFill>
                <a:prstClr val="black"/>
              </a:solidFill>
            </a:endParaRPr>
          </a:p>
        </p:txBody>
      </p:sp>
      <p:pic>
        <p:nvPicPr>
          <p:cNvPr id="1036" name="Picture 12"/>
          <p:cNvPicPr>
            <a:picLocks noChangeAspect="1" noChangeArrowheads="1"/>
          </p:cNvPicPr>
          <p:nvPr/>
        </p:nvPicPr>
        <p:blipFill>
          <a:blip r:embed="rId14" cstate="print"/>
          <a:srcRect/>
          <a:stretch>
            <a:fillRect/>
          </a:stretch>
        </p:blipFill>
        <p:spPr bwMode="auto">
          <a:xfrm>
            <a:off x="7165975" y="6000452"/>
            <a:ext cx="1654175" cy="596900"/>
          </a:xfrm>
          <a:prstGeom prst="rect">
            <a:avLst/>
          </a:prstGeom>
          <a:noFill/>
        </p:spPr>
      </p:pic>
    </p:spTree>
    <p:extLst>
      <p:ext uri="{BB962C8B-B14F-4D97-AF65-F5344CB8AC3E}">
        <p14:creationId xmlns:p14="http://schemas.microsoft.com/office/powerpoint/2010/main" val="126041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fontAlgn="base">
        <a:spcBef>
          <a:spcPct val="0"/>
        </a:spcBef>
        <a:spcAft>
          <a:spcPct val="0"/>
        </a:spcAft>
        <a:defRPr sz="3200" b="1">
          <a:solidFill>
            <a:srgbClr val="0031B5"/>
          </a:solidFill>
          <a:latin typeface="+mj-lt"/>
          <a:ea typeface="+mj-ea"/>
          <a:cs typeface="+mj-cs"/>
        </a:defRPr>
      </a:lvl1pPr>
      <a:lvl2pPr algn="l" rtl="0" fontAlgn="base">
        <a:spcBef>
          <a:spcPct val="0"/>
        </a:spcBef>
        <a:spcAft>
          <a:spcPct val="0"/>
        </a:spcAft>
        <a:defRPr sz="3200" b="1">
          <a:solidFill>
            <a:srgbClr val="0031B5"/>
          </a:solidFill>
          <a:latin typeface="News Gothic MT" pitchFamily="34" charset="0"/>
        </a:defRPr>
      </a:lvl2pPr>
      <a:lvl3pPr algn="l" rtl="0" fontAlgn="base">
        <a:spcBef>
          <a:spcPct val="0"/>
        </a:spcBef>
        <a:spcAft>
          <a:spcPct val="0"/>
        </a:spcAft>
        <a:defRPr sz="3200" b="1">
          <a:solidFill>
            <a:srgbClr val="0031B5"/>
          </a:solidFill>
          <a:latin typeface="News Gothic MT" pitchFamily="34" charset="0"/>
        </a:defRPr>
      </a:lvl3pPr>
      <a:lvl4pPr algn="l" rtl="0" fontAlgn="base">
        <a:spcBef>
          <a:spcPct val="0"/>
        </a:spcBef>
        <a:spcAft>
          <a:spcPct val="0"/>
        </a:spcAft>
        <a:defRPr sz="3200" b="1">
          <a:solidFill>
            <a:srgbClr val="0031B5"/>
          </a:solidFill>
          <a:latin typeface="News Gothic MT" pitchFamily="34" charset="0"/>
        </a:defRPr>
      </a:lvl4pPr>
      <a:lvl5pPr algn="l" rtl="0" fontAlgn="base">
        <a:spcBef>
          <a:spcPct val="0"/>
        </a:spcBef>
        <a:spcAft>
          <a:spcPct val="0"/>
        </a:spcAft>
        <a:defRPr sz="3200" b="1">
          <a:solidFill>
            <a:srgbClr val="0031B5"/>
          </a:solidFill>
          <a:latin typeface="News Gothic MT" pitchFamily="34" charset="0"/>
        </a:defRPr>
      </a:lvl5pPr>
      <a:lvl6pPr marL="457200" algn="l" rtl="0" fontAlgn="base">
        <a:spcBef>
          <a:spcPct val="0"/>
        </a:spcBef>
        <a:spcAft>
          <a:spcPct val="0"/>
        </a:spcAft>
        <a:defRPr sz="3200" b="1">
          <a:solidFill>
            <a:srgbClr val="0031B5"/>
          </a:solidFill>
          <a:latin typeface="News Gothic MT" pitchFamily="34" charset="0"/>
        </a:defRPr>
      </a:lvl6pPr>
      <a:lvl7pPr marL="914400" algn="l" rtl="0" fontAlgn="base">
        <a:spcBef>
          <a:spcPct val="0"/>
        </a:spcBef>
        <a:spcAft>
          <a:spcPct val="0"/>
        </a:spcAft>
        <a:defRPr sz="3200" b="1">
          <a:solidFill>
            <a:srgbClr val="0031B5"/>
          </a:solidFill>
          <a:latin typeface="News Gothic MT" pitchFamily="34" charset="0"/>
        </a:defRPr>
      </a:lvl7pPr>
      <a:lvl8pPr marL="1371600" algn="l" rtl="0" fontAlgn="base">
        <a:spcBef>
          <a:spcPct val="0"/>
        </a:spcBef>
        <a:spcAft>
          <a:spcPct val="0"/>
        </a:spcAft>
        <a:defRPr sz="3200" b="1">
          <a:solidFill>
            <a:srgbClr val="0031B5"/>
          </a:solidFill>
          <a:latin typeface="News Gothic MT" pitchFamily="34" charset="0"/>
        </a:defRPr>
      </a:lvl8pPr>
      <a:lvl9pPr marL="1828800" algn="l" rtl="0" fontAlgn="base">
        <a:spcBef>
          <a:spcPct val="0"/>
        </a:spcBef>
        <a:spcAft>
          <a:spcPct val="0"/>
        </a:spcAft>
        <a:defRPr sz="3200" b="1">
          <a:solidFill>
            <a:srgbClr val="0031B5"/>
          </a:solidFill>
          <a:latin typeface="News Gothic MT" pitchFamily="34" charset="0"/>
        </a:defRPr>
      </a:lvl9pPr>
    </p:titleStyle>
    <p:bodyStyle>
      <a:lvl1pPr marL="342900" indent="-342900" algn="l" rtl="0" fontAlgn="base">
        <a:spcBef>
          <a:spcPct val="20000"/>
        </a:spcBef>
        <a:spcAft>
          <a:spcPct val="0"/>
        </a:spcAft>
        <a:buClr>
          <a:schemeClr val="accent2"/>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2"/>
        </a:buClr>
        <a:buChar char="–"/>
        <a:defRPr sz="2000">
          <a:solidFill>
            <a:schemeClr val="tx1"/>
          </a:solidFill>
          <a:latin typeface="+mn-lt"/>
        </a:defRPr>
      </a:lvl2pPr>
      <a:lvl3pPr marL="1143000" indent="-228600" algn="l" rtl="0" fontAlgn="base">
        <a:spcBef>
          <a:spcPct val="20000"/>
        </a:spcBef>
        <a:spcAft>
          <a:spcPct val="0"/>
        </a:spcAft>
        <a:buClr>
          <a:schemeClr val="accent2"/>
        </a:buClr>
        <a:buChar char="•"/>
        <a:defRPr>
          <a:solidFill>
            <a:schemeClr val="tx1"/>
          </a:solidFill>
          <a:latin typeface="+mn-lt"/>
        </a:defRPr>
      </a:lvl3pPr>
      <a:lvl4pPr marL="1600200" indent="-228600" algn="l" rtl="0" fontAlgn="base">
        <a:spcBef>
          <a:spcPct val="20000"/>
        </a:spcBef>
        <a:spcAft>
          <a:spcPct val="0"/>
        </a:spcAft>
        <a:buClr>
          <a:schemeClr val="accent2"/>
        </a:buClr>
        <a:buChar char="–"/>
        <a:defRPr sz="1600">
          <a:solidFill>
            <a:schemeClr val="tx1"/>
          </a:solidFill>
          <a:latin typeface="+mn-lt"/>
        </a:defRPr>
      </a:lvl4pPr>
      <a:lvl5pPr marL="2057400" indent="-228600" algn="l" rtl="0" fontAlgn="base">
        <a:spcBef>
          <a:spcPct val="20000"/>
        </a:spcBef>
        <a:spcAft>
          <a:spcPct val="0"/>
        </a:spcAft>
        <a:buClr>
          <a:schemeClr val="accent2"/>
        </a:buClr>
        <a:buChar char="»"/>
        <a:defRPr sz="1600">
          <a:solidFill>
            <a:schemeClr val="tx1"/>
          </a:solidFill>
          <a:latin typeface="+mn-lt"/>
        </a:defRPr>
      </a:lvl5pPr>
      <a:lvl6pPr marL="2514600" indent="-228600" algn="l" rtl="0" fontAlgn="base">
        <a:spcBef>
          <a:spcPct val="20000"/>
        </a:spcBef>
        <a:spcAft>
          <a:spcPct val="0"/>
        </a:spcAft>
        <a:buClr>
          <a:schemeClr val="accent2"/>
        </a:buClr>
        <a:buChar char="»"/>
        <a:defRPr sz="1600">
          <a:solidFill>
            <a:schemeClr val="tx1"/>
          </a:solidFill>
          <a:latin typeface="+mn-lt"/>
        </a:defRPr>
      </a:lvl6pPr>
      <a:lvl7pPr marL="2971800" indent="-228600" algn="l" rtl="0" fontAlgn="base">
        <a:spcBef>
          <a:spcPct val="20000"/>
        </a:spcBef>
        <a:spcAft>
          <a:spcPct val="0"/>
        </a:spcAft>
        <a:buClr>
          <a:schemeClr val="accent2"/>
        </a:buClr>
        <a:buChar char="»"/>
        <a:defRPr sz="1600">
          <a:solidFill>
            <a:schemeClr val="tx1"/>
          </a:solidFill>
          <a:latin typeface="+mn-lt"/>
        </a:defRPr>
      </a:lvl7pPr>
      <a:lvl8pPr marL="3429000" indent="-228600" algn="l" rtl="0" fontAlgn="base">
        <a:spcBef>
          <a:spcPct val="20000"/>
        </a:spcBef>
        <a:spcAft>
          <a:spcPct val="0"/>
        </a:spcAft>
        <a:buClr>
          <a:schemeClr val="accent2"/>
        </a:buClr>
        <a:buChar char="»"/>
        <a:defRPr sz="1600">
          <a:solidFill>
            <a:schemeClr val="tx1"/>
          </a:solidFill>
          <a:latin typeface="+mn-lt"/>
        </a:defRPr>
      </a:lvl8pPr>
      <a:lvl9pPr marL="3886200" indent="-228600" algn="l" rtl="0" fontAlgn="base">
        <a:spcBef>
          <a:spcPct val="20000"/>
        </a:spcBef>
        <a:spcAft>
          <a:spcPct val="0"/>
        </a:spcAft>
        <a:buClr>
          <a:schemeClr val="accent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30.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36.emf"/><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en-US"/>
          </a:p>
        </p:txBody>
      </p:sp>
      <p:pic>
        <p:nvPicPr>
          <p:cNvPr id="4" name="Picture 7" descr="Hauptgebaeude_04.jpg"/>
          <p:cNvPicPr>
            <a:picLocks noChangeAspect="1"/>
          </p:cNvPicPr>
          <p:nvPr/>
        </p:nvPicPr>
        <p:blipFill>
          <a:blip r:embed="rId2" cstate="print"/>
          <a:srcRect r="4697"/>
          <a:stretch>
            <a:fillRect/>
          </a:stretch>
        </p:blipFill>
        <p:spPr>
          <a:xfrm>
            <a:off x="-621115" y="0"/>
            <a:ext cx="9945643" cy="6887652"/>
          </a:xfrm>
          <a:prstGeom prst="rect">
            <a:avLst/>
          </a:prstGeom>
        </p:spPr>
      </p:pic>
      <p:sp>
        <p:nvSpPr>
          <p:cNvPr id="7" name="Title 3"/>
          <p:cNvSpPr txBox="1">
            <a:spLocks/>
          </p:cNvSpPr>
          <p:nvPr/>
        </p:nvSpPr>
        <p:spPr bwMode="auto">
          <a:xfrm>
            <a:off x="266700" y="1144575"/>
            <a:ext cx="86106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rgbClr val="0031B5"/>
                </a:solidFill>
                <a:latin typeface="+mj-lt"/>
                <a:ea typeface="+mj-ea"/>
                <a:cs typeface="+mj-cs"/>
              </a:defRPr>
            </a:lvl1pPr>
            <a:lvl2pPr algn="l" rtl="0" fontAlgn="base">
              <a:spcBef>
                <a:spcPct val="0"/>
              </a:spcBef>
              <a:spcAft>
                <a:spcPct val="0"/>
              </a:spcAft>
              <a:defRPr sz="3200" b="1">
                <a:solidFill>
                  <a:srgbClr val="0031B5"/>
                </a:solidFill>
                <a:latin typeface="News Gothic MT" pitchFamily="34" charset="0"/>
              </a:defRPr>
            </a:lvl2pPr>
            <a:lvl3pPr algn="l" rtl="0" fontAlgn="base">
              <a:spcBef>
                <a:spcPct val="0"/>
              </a:spcBef>
              <a:spcAft>
                <a:spcPct val="0"/>
              </a:spcAft>
              <a:defRPr sz="3200" b="1">
                <a:solidFill>
                  <a:srgbClr val="0031B5"/>
                </a:solidFill>
                <a:latin typeface="News Gothic MT" pitchFamily="34" charset="0"/>
              </a:defRPr>
            </a:lvl3pPr>
            <a:lvl4pPr algn="l" rtl="0" fontAlgn="base">
              <a:spcBef>
                <a:spcPct val="0"/>
              </a:spcBef>
              <a:spcAft>
                <a:spcPct val="0"/>
              </a:spcAft>
              <a:defRPr sz="3200" b="1">
                <a:solidFill>
                  <a:srgbClr val="0031B5"/>
                </a:solidFill>
                <a:latin typeface="News Gothic MT" pitchFamily="34" charset="0"/>
              </a:defRPr>
            </a:lvl4pPr>
            <a:lvl5pPr algn="l" rtl="0" fontAlgn="base">
              <a:spcBef>
                <a:spcPct val="0"/>
              </a:spcBef>
              <a:spcAft>
                <a:spcPct val="0"/>
              </a:spcAft>
              <a:defRPr sz="3200" b="1">
                <a:solidFill>
                  <a:srgbClr val="0031B5"/>
                </a:solidFill>
                <a:latin typeface="News Gothic MT" pitchFamily="34" charset="0"/>
              </a:defRPr>
            </a:lvl5pPr>
            <a:lvl6pPr marL="457200" algn="l" rtl="0" fontAlgn="base">
              <a:spcBef>
                <a:spcPct val="0"/>
              </a:spcBef>
              <a:spcAft>
                <a:spcPct val="0"/>
              </a:spcAft>
              <a:defRPr sz="3200" b="1">
                <a:solidFill>
                  <a:srgbClr val="0031B5"/>
                </a:solidFill>
                <a:latin typeface="News Gothic MT" pitchFamily="34" charset="0"/>
              </a:defRPr>
            </a:lvl6pPr>
            <a:lvl7pPr marL="914400" algn="l" rtl="0" fontAlgn="base">
              <a:spcBef>
                <a:spcPct val="0"/>
              </a:spcBef>
              <a:spcAft>
                <a:spcPct val="0"/>
              </a:spcAft>
              <a:defRPr sz="3200" b="1">
                <a:solidFill>
                  <a:srgbClr val="0031B5"/>
                </a:solidFill>
                <a:latin typeface="News Gothic MT" pitchFamily="34" charset="0"/>
              </a:defRPr>
            </a:lvl7pPr>
            <a:lvl8pPr marL="1371600" algn="l" rtl="0" fontAlgn="base">
              <a:spcBef>
                <a:spcPct val="0"/>
              </a:spcBef>
              <a:spcAft>
                <a:spcPct val="0"/>
              </a:spcAft>
              <a:defRPr sz="3200" b="1">
                <a:solidFill>
                  <a:srgbClr val="0031B5"/>
                </a:solidFill>
                <a:latin typeface="News Gothic MT" pitchFamily="34" charset="0"/>
              </a:defRPr>
            </a:lvl8pPr>
            <a:lvl9pPr marL="1828800" algn="l" rtl="0" fontAlgn="base">
              <a:spcBef>
                <a:spcPct val="0"/>
              </a:spcBef>
              <a:spcAft>
                <a:spcPct val="0"/>
              </a:spcAft>
              <a:defRPr sz="3200" b="1">
                <a:solidFill>
                  <a:srgbClr val="0031B5"/>
                </a:solidFill>
                <a:latin typeface="News Gothic MT" pitchFamily="34" charset="0"/>
              </a:defRPr>
            </a:lvl9pPr>
          </a:lstStyle>
          <a:p>
            <a:pPr algn="ctr"/>
            <a:r>
              <a:rPr lang="en-US" sz="3600" kern="0" dirty="0">
                <a:solidFill>
                  <a:schemeClr val="bg1"/>
                </a:solidFill>
                <a:effectLst>
                  <a:glow rad="139700">
                    <a:schemeClr val="accent6">
                      <a:satMod val="175000"/>
                      <a:alpha val="40000"/>
                    </a:schemeClr>
                  </a:glow>
                </a:effectLst>
              </a:rPr>
              <a:t>Non-equilibrium physics with strongly-interacting fermions</a:t>
            </a:r>
            <a:endParaRPr lang="en-US" sz="3600" kern="0" dirty="0">
              <a:solidFill>
                <a:schemeClr val="bg1"/>
              </a:solidFill>
              <a:effectLst>
                <a:glow rad="139700">
                  <a:schemeClr val="accent6">
                    <a:satMod val="175000"/>
                    <a:alpha val="40000"/>
                  </a:schemeClr>
                </a:glow>
              </a:effectLst>
              <a:latin typeface="Arial" pitchFamily="34" charset="0"/>
              <a:cs typeface="Arial" pitchFamily="34" charset="0"/>
            </a:endParaRPr>
          </a:p>
        </p:txBody>
      </p:sp>
      <p:sp>
        <p:nvSpPr>
          <p:cNvPr id="8" name="Subtitle 4"/>
          <p:cNvSpPr txBox="1">
            <a:spLocks/>
          </p:cNvSpPr>
          <p:nvPr/>
        </p:nvSpPr>
        <p:spPr bwMode="auto">
          <a:xfrm>
            <a:off x="0" y="5229200"/>
            <a:ext cx="9144000" cy="16085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2"/>
              </a:buClr>
              <a:buChar char="–"/>
              <a:defRPr sz="2000">
                <a:solidFill>
                  <a:schemeClr val="tx1"/>
                </a:solidFill>
                <a:latin typeface="+mn-lt"/>
              </a:defRPr>
            </a:lvl2pPr>
            <a:lvl3pPr marL="1143000" indent="-228600" algn="l" rtl="0" fontAlgn="base">
              <a:spcBef>
                <a:spcPct val="20000"/>
              </a:spcBef>
              <a:spcAft>
                <a:spcPct val="0"/>
              </a:spcAft>
              <a:buClr>
                <a:schemeClr val="accent2"/>
              </a:buClr>
              <a:buChar char="•"/>
              <a:defRPr>
                <a:solidFill>
                  <a:schemeClr val="tx1"/>
                </a:solidFill>
                <a:latin typeface="+mn-lt"/>
              </a:defRPr>
            </a:lvl3pPr>
            <a:lvl4pPr marL="1600200" indent="-228600" algn="l" rtl="0" fontAlgn="base">
              <a:spcBef>
                <a:spcPct val="20000"/>
              </a:spcBef>
              <a:spcAft>
                <a:spcPct val="0"/>
              </a:spcAft>
              <a:buClr>
                <a:schemeClr val="accent2"/>
              </a:buClr>
              <a:buChar char="–"/>
              <a:defRPr sz="1600">
                <a:solidFill>
                  <a:schemeClr val="tx1"/>
                </a:solidFill>
                <a:latin typeface="+mn-lt"/>
              </a:defRPr>
            </a:lvl4pPr>
            <a:lvl5pPr marL="2057400" indent="-228600" algn="l" rtl="0" fontAlgn="base">
              <a:spcBef>
                <a:spcPct val="20000"/>
              </a:spcBef>
              <a:spcAft>
                <a:spcPct val="0"/>
              </a:spcAft>
              <a:buClr>
                <a:schemeClr val="accent2"/>
              </a:buClr>
              <a:buChar char="»"/>
              <a:defRPr sz="1600">
                <a:solidFill>
                  <a:schemeClr val="tx1"/>
                </a:solidFill>
                <a:latin typeface="+mn-lt"/>
              </a:defRPr>
            </a:lvl5pPr>
            <a:lvl6pPr marL="2514600" indent="-228600" algn="l" rtl="0" fontAlgn="base">
              <a:spcBef>
                <a:spcPct val="20000"/>
              </a:spcBef>
              <a:spcAft>
                <a:spcPct val="0"/>
              </a:spcAft>
              <a:buClr>
                <a:schemeClr val="accent2"/>
              </a:buClr>
              <a:buChar char="»"/>
              <a:defRPr sz="1600">
                <a:solidFill>
                  <a:schemeClr val="tx1"/>
                </a:solidFill>
                <a:latin typeface="+mn-lt"/>
              </a:defRPr>
            </a:lvl6pPr>
            <a:lvl7pPr marL="2971800" indent="-228600" algn="l" rtl="0" fontAlgn="base">
              <a:spcBef>
                <a:spcPct val="20000"/>
              </a:spcBef>
              <a:spcAft>
                <a:spcPct val="0"/>
              </a:spcAft>
              <a:buClr>
                <a:schemeClr val="accent2"/>
              </a:buClr>
              <a:buChar char="»"/>
              <a:defRPr sz="1600">
                <a:solidFill>
                  <a:schemeClr val="tx1"/>
                </a:solidFill>
                <a:latin typeface="+mn-lt"/>
              </a:defRPr>
            </a:lvl7pPr>
            <a:lvl8pPr marL="3429000" indent="-228600" algn="l" rtl="0" fontAlgn="base">
              <a:spcBef>
                <a:spcPct val="20000"/>
              </a:spcBef>
              <a:spcAft>
                <a:spcPct val="0"/>
              </a:spcAft>
              <a:buClr>
                <a:schemeClr val="accent2"/>
              </a:buClr>
              <a:buChar char="»"/>
              <a:defRPr sz="1600">
                <a:solidFill>
                  <a:schemeClr val="tx1"/>
                </a:solidFill>
                <a:latin typeface="+mn-lt"/>
              </a:defRPr>
            </a:lvl8pPr>
            <a:lvl9pPr marL="3886200" indent="-228600" algn="l" rtl="0" fontAlgn="base">
              <a:spcBef>
                <a:spcPct val="20000"/>
              </a:spcBef>
              <a:spcAft>
                <a:spcPct val="0"/>
              </a:spcAft>
              <a:buClr>
                <a:schemeClr val="accent2"/>
              </a:buClr>
              <a:buChar char="»"/>
              <a:defRPr sz="1600">
                <a:solidFill>
                  <a:schemeClr val="tx1"/>
                </a:solidFill>
                <a:latin typeface="+mn-lt"/>
              </a:defRPr>
            </a:lvl9pPr>
          </a:lstStyle>
          <a:p>
            <a:pPr marL="0" indent="0" algn="ctr">
              <a:buNone/>
            </a:pPr>
            <a:r>
              <a:rPr lang="en-US" sz="2000" b="1" i="1" kern="0" dirty="0">
                <a:solidFill>
                  <a:schemeClr val="bg1"/>
                </a:solidFill>
                <a:effectLst>
                  <a:glow rad="101600">
                    <a:schemeClr val="accent1">
                      <a:satMod val="175000"/>
                      <a:alpha val="40000"/>
                    </a:schemeClr>
                  </a:glow>
                </a:effectLst>
                <a:latin typeface="Arial" pitchFamily="34" charset="0"/>
                <a:cs typeface="Arial" pitchFamily="34" charset="0"/>
              </a:rPr>
              <a:t>Michael Köhl</a:t>
            </a:r>
          </a:p>
          <a:p>
            <a:pPr marL="0" indent="0" algn="ctr">
              <a:buNone/>
            </a:pPr>
            <a:r>
              <a:rPr lang="de-DE" sz="2000" b="1" i="1" kern="0" dirty="0">
                <a:solidFill>
                  <a:schemeClr val="bg1"/>
                </a:solidFill>
                <a:effectLst>
                  <a:glow rad="101600">
                    <a:schemeClr val="accent1">
                      <a:satMod val="175000"/>
                      <a:alpha val="40000"/>
                    </a:schemeClr>
                  </a:glow>
                </a:effectLst>
                <a:latin typeface="Arial" pitchFamily="34" charset="0"/>
                <a:cs typeface="Arial" pitchFamily="34" charset="0"/>
              </a:rPr>
              <a:t>Universität Bonn</a:t>
            </a:r>
            <a:endParaRPr lang="en-US" sz="2000" b="1" i="1" kern="0" dirty="0">
              <a:solidFill>
                <a:schemeClr val="bg1"/>
              </a:solidFill>
              <a:effectLst>
                <a:glow rad="101600">
                  <a:schemeClr val="accent1">
                    <a:satMod val="175000"/>
                    <a:alpha val="40000"/>
                  </a:schemeClr>
                </a:glow>
              </a:effectLst>
              <a:latin typeface="Arial" pitchFamily="34" charset="0"/>
              <a:cs typeface="Arial" pitchFamily="34" charset="0"/>
            </a:endParaRPr>
          </a:p>
          <a:p>
            <a:pPr marL="0" indent="0" algn="ctr">
              <a:buNone/>
            </a:pPr>
            <a:endParaRPr lang="en-US" sz="1000" b="1" i="1" kern="0" dirty="0">
              <a:solidFill>
                <a:schemeClr val="bg1"/>
              </a:solidFill>
              <a:effectLst>
                <a:glow rad="101600">
                  <a:schemeClr val="accent1">
                    <a:satMod val="175000"/>
                    <a:alpha val="40000"/>
                  </a:schemeClr>
                </a:glow>
              </a:effectLst>
              <a:latin typeface="Arial" pitchFamily="34" charset="0"/>
              <a:cs typeface="Arial" pitchFamily="34" charset="0"/>
            </a:endParaRPr>
          </a:p>
        </p:txBody>
      </p:sp>
    </p:spTree>
    <p:extLst>
      <p:ext uri="{BB962C8B-B14F-4D97-AF65-F5344CB8AC3E}">
        <p14:creationId xmlns:p14="http://schemas.microsoft.com/office/powerpoint/2010/main" val="1086938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7698" name="Rectangle 2"/>
          <p:cNvSpPr>
            <a:spLocks noChangeArrowheads="1"/>
          </p:cNvSpPr>
          <p:nvPr/>
        </p:nvSpPr>
        <p:spPr bwMode="auto">
          <a:xfrm>
            <a:off x="-2209800" y="1066800"/>
            <a:ext cx="4040188" cy="3884613"/>
          </a:xfrm>
          <a:prstGeom prst="rect">
            <a:avLst/>
          </a:prstGeom>
          <a:noFill/>
          <a:ln w="28575">
            <a:solidFill>
              <a:schemeClr val="tx1"/>
            </a:solidFill>
            <a:miter lim="800000"/>
            <a:headEnd/>
            <a:tailEnd/>
          </a:ln>
          <a:effectLst/>
        </p:spPr>
        <p:txBody>
          <a:bodyPr wrap="none" anchor="ctr"/>
          <a:lstStyle/>
          <a:p>
            <a:endParaRPr lang="en-GB"/>
          </a:p>
        </p:txBody>
      </p:sp>
      <p:sp>
        <p:nvSpPr>
          <p:cNvPr id="5277699" name="Rectangle 3"/>
          <p:cNvSpPr>
            <a:spLocks noChangeArrowheads="1"/>
          </p:cNvSpPr>
          <p:nvPr/>
        </p:nvSpPr>
        <p:spPr bwMode="auto">
          <a:xfrm>
            <a:off x="7219950" y="1066800"/>
            <a:ext cx="4038600" cy="3886200"/>
          </a:xfrm>
          <a:prstGeom prst="rect">
            <a:avLst/>
          </a:prstGeom>
          <a:noFill/>
          <a:ln w="28575">
            <a:solidFill>
              <a:schemeClr val="tx1"/>
            </a:solidFill>
            <a:miter lim="800000"/>
            <a:headEnd/>
            <a:tailEnd/>
          </a:ln>
          <a:effectLst/>
        </p:spPr>
        <p:txBody>
          <a:bodyPr wrap="none" anchor="ctr"/>
          <a:lstStyle/>
          <a:p>
            <a:endParaRPr lang="en-GB"/>
          </a:p>
        </p:txBody>
      </p:sp>
      <p:grpSp>
        <p:nvGrpSpPr>
          <p:cNvPr id="2" name="Group 4"/>
          <p:cNvGrpSpPr>
            <a:grpSpLocks/>
          </p:cNvGrpSpPr>
          <p:nvPr/>
        </p:nvGrpSpPr>
        <p:grpSpPr bwMode="auto">
          <a:xfrm>
            <a:off x="8696325" y="2438400"/>
            <a:ext cx="1066800" cy="1133475"/>
            <a:chOff x="0" y="0"/>
            <a:chExt cx="672" cy="714"/>
          </a:xfrm>
        </p:grpSpPr>
        <p:sp>
          <p:nvSpPr>
            <p:cNvPr id="5277701" name="Oval 5"/>
            <p:cNvSpPr>
              <a:spLocks noChangeArrowheads="1"/>
            </p:cNvSpPr>
            <p:nvPr/>
          </p:nvSpPr>
          <p:spPr bwMode="auto">
            <a:xfrm>
              <a:off x="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02" name="Oval 6"/>
            <p:cNvSpPr>
              <a:spLocks noChangeArrowheads="1"/>
            </p:cNvSpPr>
            <p:nvPr/>
          </p:nvSpPr>
          <p:spPr bwMode="auto">
            <a:xfrm>
              <a:off x="135" y="0"/>
              <a:ext cx="130" cy="117"/>
            </a:xfrm>
            <a:prstGeom prst="ellipse">
              <a:avLst/>
            </a:prstGeom>
            <a:solidFill>
              <a:srgbClr val="FF0000"/>
            </a:solidFill>
            <a:ln w="28575">
              <a:noFill/>
              <a:round/>
              <a:headEnd/>
              <a:tailEnd/>
            </a:ln>
            <a:effectLst/>
          </p:spPr>
          <p:txBody>
            <a:bodyPr wrap="none" anchor="ctr"/>
            <a:lstStyle/>
            <a:p>
              <a:endParaRPr lang="en-GB"/>
            </a:p>
          </p:txBody>
        </p:sp>
        <p:sp>
          <p:nvSpPr>
            <p:cNvPr id="5277703" name="Oval 7"/>
            <p:cNvSpPr>
              <a:spLocks noChangeArrowheads="1"/>
            </p:cNvSpPr>
            <p:nvPr/>
          </p:nvSpPr>
          <p:spPr bwMode="auto">
            <a:xfrm>
              <a:off x="384" y="59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 name="Group 8"/>
          <p:cNvGrpSpPr>
            <a:grpSpLocks/>
          </p:cNvGrpSpPr>
          <p:nvPr/>
        </p:nvGrpSpPr>
        <p:grpSpPr bwMode="auto">
          <a:xfrm>
            <a:off x="8010525" y="1447800"/>
            <a:ext cx="1128713" cy="1066800"/>
            <a:chOff x="3168" y="0"/>
            <a:chExt cx="711" cy="672"/>
          </a:xfrm>
        </p:grpSpPr>
        <p:sp>
          <p:nvSpPr>
            <p:cNvPr id="5277705" name="Oval 9"/>
            <p:cNvSpPr>
              <a:spLocks noChangeArrowheads="1"/>
            </p:cNvSpPr>
            <p:nvPr/>
          </p:nvSpPr>
          <p:spPr bwMode="auto">
            <a:xfrm rot="5365118">
              <a:off x="3189"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06" name="Oval 10"/>
            <p:cNvSpPr>
              <a:spLocks noChangeArrowheads="1"/>
            </p:cNvSpPr>
            <p:nvPr/>
          </p:nvSpPr>
          <p:spPr bwMode="auto">
            <a:xfrm rot="5365118">
              <a:off x="3756" y="137"/>
              <a:ext cx="130" cy="117"/>
            </a:xfrm>
            <a:prstGeom prst="ellipse">
              <a:avLst/>
            </a:prstGeom>
            <a:solidFill>
              <a:srgbClr val="FF0000"/>
            </a:solidFill>
            <a:ln w="28575">
              <a:noFill/>
              <a:round/>
              <a:headEnd/>
              <a:tailEnd/>
            </a:ln>
            <a:effectLst/>
          </p:spPr>
          <p:txBody>
            <a:bodyPr wrap="none" anchor="ctr"/>
            <a:lstStyle/>
            <a:p>
              <a:endParaRPr lang="en-GB"/>
            </a:p>
          </p:txBody>
        </p:sp>
        <p:sp>
          <p:nvSpPr>
            <p:cNvPr id="5277707" name="Oval 11"/>
            <p:cNvSpPr>
              <a:spLocks noChangeArrowheads="1"/>
            </p:cNvSpPr>
            <p:nvPr/>
          </p:nvSpPr>
          <p:spPr bwMode="auto">
            <a:xfrm rot="5365118">
              <a:off x="3162" y="39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4" name="Group 12"/>
          <p:cNvGrpSpPr>
            <a:grpSpLocks/>
          </p:cNvGrpSpPr>
          <p:nvPr/>
        </p:nvGrpSpPr>
        <p:grpSpPr bwMode="auto">
          <a:xfrm>
            <a:off x="7858125" y="2514600"/>
            <a:ext cx="1147763" cy="1066800"/>
            <a:chOff x="1278" y="21"/>
            <a:chExt cx="723" cy="672"/>
          </a:xfrm>
        </p:grpSpPr>
        <p:sp>
          <p:nvSpPr>
            <p:cNvPr id="5277709" name="Oval 13"/>
            <p:cNvSpPr>
              <a:spLocks noChangeArrowheads="1"/>
            </p:cNvSpPr>
            <p:nvPr/>
          </p:nvSpPr>
          <p:spPr bwMode="auto">
            <a:xfrm rot="8183095">
              <a:off x="1296"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10" name="Oval 14"/>
            <p:cNvSpPr>
              <a:spLocks noChangeArrowheads="1"/>
            </p:cNvSpPr>
            <p:nvPr/>
          </p:nvSpPr>
          <p:spPr bwMode="auto">
            <a:xfrm rot="8183095">
              <a:off x="1871" y="419"/>
              <a:ext cx="130" cy="117"/>
            </a:xfrm>
            <a:prstGeom prst="ellipse">
              <a:avLst/>
            </a:prstGeom>
            <a:solidFill>
              <a:srgbClr val="FF0000"/>
            </a:solidFill>
            <a:ln w="28575">
              <a:noFill/>
              <a:round/>
              <a:headEnd/>
              <a:tailEnd/>
            </a:ln>
            <a:effectLst/>
          </p:spPr>
          <p:txBody>
            <a:bodyPr wrap="none" anchor="ctr"/>
            <a:lstStyle/>
            <a:p>
              <a:endParaRPr lang="en-GB"/>
            </a:p>
          </p:txBody>
        </p:sp>
        <p:sp>
          <p:nvSpPr>
            <p:cNvPr id="5277711" name="Oval 15"/>
            <p:cNvSpPr>
              <a:spLocks noChangeArrowheads="1"/>
            </p:cNvSpPr>
            <p:nvPr/>
          </p:nvSpPr>
          <p:spPr bwMode="auto">
            <a:xfrm rot="8183095">
              <a:off x="1278" y="15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 name="Group 16"/>
          <p:cNvGrpSpPr>
            <a:grpSpLocks/>
          </p:cNvGrpSpPr>
          <p:nvPr/>
        </p:nvGrpSpPr>
        <p:grpSpPr bwMode="auto">
          <a:xfrm>
            <a:off x="7324725" y="3733800"/>
            <a:ext cx="1066800" cy="1185863"/>
            <a:chOff x="4080" y="-16"/>
            <a:chExt cx="672" cy="747"/>
          </a:xfrm>
        </p:grpSpPr>
        <p:sp>
          <p:nvSpPr>
            <p:cNvPr id="5277713" name="Oval 17"/>
            <p:cNvSpPr>
              <a:spLocks noChangeArrowheads="1"/>
            </p:cNvSpPr>
            <p:nvPr/>
          </p:nvSpPr>
          <p:spPr bwMode="auto">
            <a:xfrm rot="11366702">
              <a:off x="408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14" name="Oval 18"/>
            <p:cNvSpPr>
              <a:spLocks noChangeArrowheads="1"/>
            </p:cNvSpPr>
            <p:nvPr/>
          </p:nvSpPr>
          <p:spPr bwMode="auto">
            <a:xfrm rot="11366702">
              <a:off x="4436" y="614"/>
              <a:ext cx="130" cy="117"/>
            </a:xfrm>
            <a:prstGeom prst="ellipse">
              <a:avLst/>
            </a:prstGeom>
            <a:solidFill>
              <a:srgbClr val="FF0000"/>
            </a:solidFill>
            <a:ln w="28575">
              <a:noFill/>
              <a:round/>
              <a:headEnd/>
              <a:tailEnd/>
            </a:ln>
            <a:effectLst/>
          </p:spPr>
          <p:txBody>
            <a:bodyPr wrap="none" anchor="ctr"/>
            <a:lstStyle/>
            <a:p>
              <a:endParaRPr lang="en-GB"/>
            </a:p>
          </p:txBody>
        </p:sp>
        <p:sp>
          <p:nvSpPr>
            <p:cNvPr id="5277715" name="Oval 19"/>
            <p:cNvSpPr>
              <a:spLocks noChangeArrowheads="1"/>
            </p:cNvSpPr>
            <p:nvPr/>
          </p:nvSpPr>
          <p:spPr bwMode="auto">
            <a:xfrm rot="11366702">
              <a:off x="4288" y="-1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6" name="Group 20"/>
          <p:cNvGrpSpPr>
            <a:grpSpLocks/>
          </p:cNvGrpSpPr>
          <p:nvPr/>
        </p:nvGrpSpPr>
        <p:grpSpPr bwMode="auto">
          <a:xfrm>
            <a:off x="8543925" y="1219200"/>
            <a:ext cx="1066800" cy="1066800"/>
            <a:chOff x="2613" y="3360"/>
            <a:chExt cx="672" cy="672"/>
          </a:xfrm>
        </p:grpSpPr>
        <p:sp>
          <p:nvSpPr>
            <p:cNvPr id="5277717" name="Oval 21"/>
            <p:cNvSpPr>
              <a:spLocks noChangeArrowheads="1"/>
            </p:cNvSpPr>
            <p:nvPr/>
          </p:nvSpPr>
          <p:spPr bwMode="auto">
            <a:xfrm rot="-6971754">
              <a:off x="2613"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18" name="Oval 22"/>
            <p:cNvSpPr>
              <a:spLocks noChangeArrowheads="1"/>
            </p:cNvSpPr>
            <p:nvPr/>
          </p:nvSpPr>
          <p:spPr bwMode="auto">
            <a:xfrm rot="-6971754">
              <a:off x="2676" y="3890"/>
              <a:ext cx="130" cy="117"/>
            </a:xfrm>
            <a:prstGeom prst="ellipse">
              <a:avLst/>
            </a:prstGeom>
            <a:solidFill>
              <a:srgbClr val="FF0000"/>
            </a:solidFill>
            <a:ln w="28575">
              <a:noFill/>
              <a:round/>
              <a:headEnd/>
              <a:tailEnd/>
            </a:ln>
            <a:effectLst/>
          </p:spPr>
          <p:txBody>
            <a:bodyPr wrap="none" anchor="ctr"/>
            <a:lstStyle/>
            <a:p>
              <a:endParaRPr lang="en-GB"/>
            </a:p>
          </p:txBody>
        </p:sp>
        <p:sp>
          <p:nvSpPr>
            <p:cNvPr id="5277719" name="Oval 23"/>
            <p:cNvSpPr>
              <a:spLocks noChangeArrowheads="1"/>
            </p:cNvSpPr>
            <p:nvPr/>
          </p:nvSpPr>
          <p:spPr bwMode="auto">
            <a:xfrm rot="-6971754">
              <a:off x="3102" y="340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7" name="Group 24"/>
          <p:cNvGrpSpPr>
            <a:grpSpLocks/>
          </p:cNvGrpSpPr>
          <p:nvPr/>
        </p:nvGrpSpPr>
        <p:grpSpPr bwMode="auto">
          <a:xfrm>
            <a:off x="9382125" y="3657600"/>
            <a:ext cx="1181100" cy="1066800"/>
            <a:chOff x="1759" y="3360"/>
            <a:chExt cx="744" cy="672"/>
          </a:xfrm>
        </p:grpSpPr>
        <p:sp>
          <p:nvSpPr>
            <p:cNvPr id="5277721" name="Oval 25"/>
            <p:cNvSpPr>
              <a:spLocks noChangeArrowheads="1"/>
            </p:cNvSpPr>
            <p:nvPr/>
          </p:nvSpPr>
          <p:spPr bwMode="auto">
            <a:xfrm rot="-4889221">
              <a:off x="1797"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22" name="Oval 26"/>
            <p:cNvSpPr>
              <a:spLocks noChangeArrowheads="1"/>
            </p:cNvSpPr>
            <p:nvPr/>
          </p:nvSpPr>
          <p:spPr bwMode="auto">
            <a:xfrm rot="-4889221">
              <a:off x="1753" y="3727"/>
              <a:ext cx="130" cy="117"/>
            </a:xfrm>
            <a:prstGeom prst="ellipse">
              <a:avLst/>
            </a:prstGeom>
            <a:solidFill>
              <a:srgbClr val="FF0000"/>
            </a:solidFill>
            <a:ln w="28575">
              <a:noFill/>
              <a:round/>
              <a:headEnd/>
              <a:tailEnd/>
            </a:ln>
            <a:effectLst/>
          </p:spPr>
          <p:txBody>
            <a:bodyPr wrap="none" anchor="ctr"/>
            <a:lstStyle/>
            <a:p>
              <a:endParaRPr lang="en-GB"/>
            </a:p>
          </p:txBody>
        </p:sp>
        <p:sp>
          <p:nvSpPr>
            <p:cNvPr id="5277723" name="Oval 27"/>
            <p:cNvSpPr>
              <a:spLocks noChangeArrowheads="1"/>
            </p:cNvSpPr>
            <p:nvPr/>
          </p:nvSpPr>
          <p:spPr bwMode="auto">
            <a:xfrm rot="-4889221">
              <a:off x="2380" y="356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8" name="Group 28"/>
          <p:cNvGrpSpPr>
            <a:grpSpLocks/>
          </p:cNvGrpSpPr>
          <p:nvPr/>
        </p:nvGrpSpPr>
        <p:grpSpPr bwMode="auto">
          <a:xfrm>
            <a:off x="9153525" y="1752600"/>
            <a:ext cx="1209675" cy="1066800"/>
            <a:chOff x="2276" y="0"/>
            <a:chExt cx="762" cy="672"/>
          </a:xfrm>
        </p:grpSpPr>
        <p:sp>
          <p:nvSpPr>
            <p:cNvPr id="5277725" name="Oval 29"/>
            <p:cNvSpPr>
              <a:spLocks noChangeArrowheads="1"/>
            </p:cNvSpPr>
            <p:nvPr/>
          </p:nvSpPr>
          <p:spPr bwMode="auto">
            <a:xfrm rot="-4264959">
              <a:off x="2325"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26" name="Oval 30"/>
            <p:cNvSpPr>
              <a:spLocks noChangeArrowheads="1"/>
            </p:cNvSpPr>
            <p:nvPr/>
          </p:nvSpPr>
          <p:spPr bwMode="auto">
            <a:xfrm rot="-4264959">
              <a:off x="2270" y="309"/>
              <a:ext cx="130" cy="117"/>
            </a:xfrm>
            <a:prstGeom prst="ellipse">
              <a:avLst/>
            </a:prstGeom>
            <a:solidFill>
              <a:srgbClr val="FF0000"/>
            </a:solidFill>
            <a:ln w="28575">
              <a:noFill/>
              <a:round/>
              <a:headEnd/>
              <a:tailEnd/>
            </a:ln>
            <a:effectLst/>
          </p:spPr>
          <p:txBody>
            <a:bodyPr wrap="none" anchor="ctr"/>
            <a:lstStyle/>
            <a:p>
              <a:endParaRPr lang="en-GB"/>
            </a:p>
          </p:txBody>
        </p:sp>
        <p:sp>
          <p:nvSpPr>
            <p:cNvPr id="5277727" name="Oval 31"/>
            <p:cNvSpPr>
              <a:spLocks noChangeArrowheads="1"/>
            </p:cNvSpPr>
            <p:nvPr/>
          </p:nvSpPr>
          <p:spPr bwMode="auto">
            <a:xfrm rot="-4264959">
              <a:off x="2915" y="26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9" name="Group 32"/>
          <p:cNvGrpSpPr>
            <a:grpSpLocks/>
          </p:cNvGrpSpPr>
          <p:nvPr/>
        </p:nvGrpSpPr>
        <p:grpSpPr bwMode="auto">
          <a:xfrm>
            <a:off x="8848725" y="3886200"/>
            <a:ext cx="1084263" cy="1066800"/>
            <a:chOff x="4549" y="3627"/>
            <a:chExt cx="683" cy="672"/>
          </a:xfrm>
        </p:grpSpPr>
        <p:sp>
          <p:nvSpPr>
            <p:cNvPr id="5277729" name="Oval 33"/>
            <p:cNvSpPr>
              <a:spLocks noChangeArrowheads="1"/>
            </p:cNvSpPr>
            <p:nvPr/>
          </p:nvSpPr>
          <p:spPr bwMode="auto">
            <a:xfrm rot="-2075350">
              <a:off x="4560" y="3627"/>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30" name="Oval 34"/>
            <p:cNvSpPr>
              <a:spLocks noChangeArrowheads="1"/>
            </p:cNvSpPr>
            <p:nvPr/>
          </p:nvSpPr>
          <p:spPr bwMode="auto">
            <a:xfrm rot="-2075350">
              <a:off x="4549" y="3735"/>
              <a:ext cx="130" cy="117"/>
            </a:xfrm>
            <a:prstGeom prst="ellipse">
              <a:avLst/>
            </a:prstGeom>
            <a:solidFill>
              <a:srgbClr val="FF0000"/>
            </a:solidFill>
            <a:ln w="28575">
              <a:noFill/>
              <a:round/>
              <a:headEnd/>
              <a:tailEnd/>
            </a:ln>
            <a:effectLst/>
          </p:spPr>
          <p:txBody>
            <a:bodyPr wrap="none" anchor="ctr"/>
            <a:lstStyle/>
            <a:p>
              <a:endParaRPr lang="en-GB"/>
            </a:p>
          </p:txBody>
        </p:sp>
        <p:sp>
          <p:nvSpPr>
            <p:cNvPr id="5277731" name="Oval 35"/>
            <p:cNvSpPr>
              <a:spLocks noChangeArrowheads="1"/>
            </p:cNvSpPr>
            <p:nvPr/>
          </p:nvSpPr>
          <p:spPr bwMode="auto">
            <a:xfrm rot="-2075350">
              <a:off x="5093" y="408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0" name="Group 36"/>
          <p:cNvGrpSpPr>
            <a:grpSpLocks/>
          </p:cNvGrpSpPr>
          <p:nvPr/>
        </p:nvGrpSpPr>
        <p:grpSpPr bwMode="auto">
          <a:xfrm>
            <a:off x="7324725" y="2667000"/>
            <a:ext cx="1089025" cy="1066800"/>
            <a:chOff x="4848" y="21"/>
            <a:chExt cx="686" cy="672"/>
          </a:xfrm>
        </p:grpSpPr>
        <p:sp>
          <p:nvSpPr>
            <p:cNvPr id="5277733" name="Oval 37"/>
            <p:cNvSpPr>
              <a:spLocks noChangeArrowheads="1"/>
            </p:cNvSpPr>
            <p:nvPr/>
          </p:nvSpPr>
          <p:spPr bwMode="auto">
            <a:xfrm rot="8640346">
              <a:off x="4848"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34" name="Oval 38"/>
            <p:cNvSpPr>
              <a:spLocks noChangeArrowheads="1"/>
            </p:cNvSpPr>
            <p:nvPr/>
          </p:nvSpPr>
          <p:spPr bwMode="auto">
            <a:xfrm rot="8640346">
              <a:off x="5404" y="459"/>
              <a:ext cx="130" cy="117"/>
            </a:xfrm>
            <a:prstGeom prst="ellipse">
              <a:avLst/>
            </a:prstGeom>
            <a:solidFill>
              <a:srgbClr val="FF0000"/>
            </a:solidFill>
            <a:ln w="28575">
              <a:noFill/>
              <a:round/>
              <a:headEnd/>
              <a:tailEnd/>
            </a:ln>
            <a:effectLst/>
          </p:spPr>
          <p:txBody>
            <a:bodyPr wrap="none" anchor="ctr"/>
            <a:lstStyle/>
            <a:p>
              <a:endParaRPr lang="en-GB"/>
            </a:p>
          </p:txBody>
        </p:sp>
        <p:sp>
          <p:nvSpPr>
            <p:cNvPr id="5277735" name="Oval 39"/>
            <p:cNvSpPr>
              <a:spLocks noChangeArrowheads="1"/>
            </p:cNvSpPr>
            <p:nvPr/>
          </p:nvSpPr>
          <p:spPr bwMode="auto">
            <a:xfrm rot="8640346">
              <a:off x="4851" y="12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1" name="Group 40"/>
          <p:cNvGrpSpPr>
            <a:grpSpLocks/>
          </p:cNvGrpSpPr>
          <p:nvPr/>
        </p:nvGrpSpPr>
        <p:grpSpPr bwMode="auto">
          <a:xfrm>
            <a:off x="7324725" y="1371600"/>
            <a:ext cx="1193800" cy="1066800"/>
            <a:chOff x="702" y="3360"/>
            <a:chExt cx="752" cy="672"/>
          </a:xfrm>
        </p:grpSpPr>
        <p:sp>
          <p:nvSpPr>
            <p:cNvPr id="5277737" name="Oval 41"/>
            <p:cNvSpPr>
              <a:spLocks noChangeArrowheads="1"/>
            </p:cNvSpPr>
            <p:nvPr/>
          </p:nvSpPr>
          <p:spPr bwMode="auto">
            <a:xfrm rot="6107950">
              <a:off x="741"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38" name="Oval 42"/>
            <p:cNvSpPr>
              <a:spLocks noChangeArrowheads="1"/>
            </p:cNvSpPr>
            <p:nvPr/>
          </p:nvSpPr>
          <p:spPr bwMode="auto">
            <a:xfrm rot="6107950">
              <a:off x="1331" y="3564"/>
              <a:ext cx="130" cy="117"/>
            </a:xfrm>
            <a:prstGeom prst="ellipse">
              <a:avLst/>
            </a:prstGeom>
            <a:solidFill>
              <a:srgbClr val="FF0000"/>
            </a:solidFill>
            <a:ln w="28575">
              <a:noFill/>
              <a:round/>
              <a:headEnd/>
              <a:tailEnd/>
            </a:ln>
            <a:effectLst/>
          </p:spPr>
          <p:txBody>
            <a:bodyPr wrap="none" anchor="ctr"/>
            <a:lstStyle/>
            <a:p>
              <a:endParaRPr lang="en-GB"/>
            </a:p>
          </p:txBody>
        </p:sp>
        <p:sp>
          <p:nvSpPr>
            <p:cNvPr id="5277739" name="Oval 43"/>
            <p:cNvSpPr>
              <a:spLocks noChangeArrowheads="1"/>
            </p:cNvSpPr>
            <p:nvPr/>
          </p:nvSpPr>
          <p:spPr bwMode="auto">
            <a:xfrm rot="6107950">
              <a:off x="696" y="368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2" name="Group 44"/>
          <p:cNvGrpSpPr>
            <a:grpSpLocks/>
          </p:cNvGrpSpPr>
          <p:nvPr/>
        </p:nvGrpSpPr>
        <p:grpSpPr bwMode="auto">
          <a:xfrm>
            <a:off x="8162925" y="3505200"/>
            <a:ext cx="1066800" cy="1200150"/>
            <a:chOff x="3600" y="3380"/>
            <a:chExt cx="672" cy="756"/>
          </a:xfrm>
        </p:grpSpPr>
        <p:sp>
          <p:nvSpPr>
            <p:cNvPr id="5277741" name="Oval 45"/>
            <p:cNvSpPr>
              <a:spLocks noChangeArrowheads="1"/>
            </p:cNvSpPr>
            <p:nvPr/>
          </p:nvSpPr>
          <p:spPr bwMode="auto">
            <a:xfrm rot="1895208">
              <a:off x="3600" y="3429"/>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42" name="Oval 46"/>
            <p:cNvSpPr>
              <a:spLocks noChangeArrowheads="1"/>
            </p:cNvSpPr>
            <p:nvPr/>
          </p:nvSpPr>
          <p:spPr bwMode="auto">
            <a:xfrm rot="1895208">
              <a:off x="3911" y="3380"/>
              <a:ext cx="130" cy="117"/>
            </a:xfrm>
            <a:prstGeom prst="ellipse">
              <a:avLst/>
            </a:prstGeom>
            <a:solidFill>
              <a:srgbClr val="FF0000"/>
            </a:solidFill>
            <a:ln w="28575">
              <a:noFill/>
              <a:round/>
              <a:headEnd/>
              <a:tailEnd/>
            </a:ln>
            <a:effectLst/>
          </p:spPr>
          <p:txBody>
            <a:bodyPr wrap="none" anchor="ctr"/>
            <a:lstStyle/>
            <a:p>
              <a:endParaRPr lang="en-GB"/>
            </a:p>
          </p:txBody>
        </p:sp>
        <p:sp>
          <p:nvSpPr>
            <p:cNvPr id="5277743" name="Oval 47"/>
            <p:cNvSpPr>
              <a:spLocks noChangeArrowheads="1"/>
            </p:cNvSpPr>
            <p:nvPr/>
          </p:nvSpPr>
          <p:spPr bwMode="auto">
            <a:xfrm rot="1895208">
              <a:off x="3810" y="401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3" name="Group 48"/>
          <p:cNvGrpSpPr>
            <a:grpSpLocks/>
          </p:cNvGrpSpPr>
          <p:nvPr/>
        </p:nvGrpSpPr>
        <p:grpSpPr bwMode="auto">
          <a:xfrm>
            <a:off x="9915525" y="1219200"/>
            <a:ext cx="1128713" cy="1066800"/>
            <a:chOff x="3168" y="0"/>
            <a:chExt cx="711" cy="672"/>
          </a:xfrm>
        </p:grpSpPr>
        <p:sp>
          <p:nvSpPr>
            <p:cNvPr id="5277745" name="Oval 49"/>
            <p:cNvSpPr>
              <a:spLocks noChangeArrowheads="1"/>
            </p:cNvSpPr>
            <p:nvPr/>
          </p:nvSpPr>
          <p:spPr bwMode="auto">
            <a:xfrm rot="5365118">
              <a:off x="3189"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46" name="Oval 50"/>
            <p:cNvSpPr>
              <a:spLocks noChangeArrowheads="1"/>
            </p:cNvSpPr>
            <p:nvPr/>
          </p:nvSpPr>
          <p:spPr bwMode="auto">
            <a:xfrm rot="5365118">
              <a:off x="3756" y="137"/>
              <a:ext cx="130" cy="117"/>
            </a:xfrm>
            <a:prstGeom prst="ellipse">
              <a:avLst/>
            </a:prstGeom>
            <a:solidFill>
              <a:srgbClr val="FF0000"/>
            </a:solidFill>
            <a:ln w="28575">
              <a:noFill/>
              <a:round/>
              <a:headEnd/>
              <a:tailEnd/>
            </a:ln>
            <a:effectLst/>
          </p:spPr>
          <p:txBody>
            <a:bodyPr wrap="none" anchor="ctr"/>
            <a:lstStyle/>
            <a:p>
              <a:endParaRPr lang="en-GB"/>
            </a:p>
          </p:txBody>
        </p:sp>
        <p:sp>
          <p:nvSpPr>
            <p:cNvPr id="5277747" name="Oval 51"/>
            <p:cNvSpPr>
              <a:spLocks noChangeArrowheads="1"/>
            </p:cNvSpPr>
            <p:nvPr/>
          </p:nvSpPr>
          <p:spPr bwMode="auto">
            <a:xfrm rot="5365118">
              <a:off x="3162" y="39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4" name="Group 52"/>
          <p:cNvGrpSpPr>
            <a:grpSpLocks/>
          </p:cNvGrpSpPr>
          <p:nvPr/>
        </p:nvGrpSpPr>
        <p:grpSpPr bwMode="auto">
          <a:xfrm>
            <a:off x="9077325" y="3352800"/>
            <a:ext cx="1066800" cy="1185863"/>
            <a:chOff x="4080" y="-16"/>
            <a:chExt cx="672" cy="747"/>
          </a:xfrm>
        </p:grpSpPr>
        <p:sp>
          <p:nvSpPr>
            <p:cNvPr id="5277749" name="Oval 53"/>
            <p:cNvSpPr>
              <a:spLocks noChangeArrowheads="1"/>
            </p:cNvSpPr>
            <p:nvPr/>
          </p:nvSpPr>
          <p:spPr bwMode="auto">
            <a:xfrm rot="11366702">
              <a:off x="408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50" name="Oval 54"/>
            <p:cNvSpPr>
              <a:spLocks noChangeArrowheads="1"/>
            </p:cNvSpPr>
            <p:nvPr/>
          </p:nvSpPr>
          <p:spPr bwMode="auto">
            <a:xfrm rot="11366702">
              <a:off x="4436" y="614"/>
              <a:ext cx="130" cy="117"/>
            </a:xfrm>
            <a:prstGeom prst="ellipse">
              <a:avLst/>
            </a:prstGeom>
            <a:solidFill>
              <a:srgbClr val="FF0000"/>
            </a:solidFill>
            <a:ln w="28575">
              <a:noFill/>
              <a:round/>
              <a:headEnd/>
              <a:tailEnd/>
            </a:ln>
            <a:effectLst/>
          </p:spPr>
          <p:txBody>
            <a:bodyPr wrap="none" anchor="ctr"/>
            <a:lstStyle/>
            <a:p>
              <a:endParaRPr lang="en-GB"/>
            </a:p>
          </p:txBody>
        </p:sp>
        <p:sp>
          <p:nvSpPr>
            <p:cNvPr id="5277751" name="Oval 55"/>
            <p:cNvSpPr>
              <a:spLocks noChangeArrowheads="1"/>
            </p:cNvSpPr>
            <p:nvPr/>
          </p:nvSpPr>
          <p:spPr bwMode="auto">
            <a:xfrm rot="11366702">
              <a:off x="4288" y="-1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5" name="Group 56"/>
          <p:cNvGrpSpPr>
            <a:grpSpLocks/>
          </p:cNvGrpSpPr>
          <p:nvPr/>
        </p:nvGrpSpPr>
        <p:grpSpPr bwMode="auto">
          <a:xfrm>
            <a:off x="9686925" y="2743200"/>
            <a:ext cx="1181100" cy="1066800"/>
            <a:chOff x="1759" y="3360"/>
            <a:chExt cx="744" cy="672"/>
          </a:xfrm>
        </p:grpSpPr>
        <p:sp>
          <p:nvSpPr>
            <p:cNvPr id="5277753" name="Oval 57"/>
            <p:cNvSpPr>
              <a:spLocks noChangeArrowheads="1"/>
            </p:cNvSpPr>
            <p:nvPr/>
          </p:nvSpPr>
          <p:spPr bwMode="auto">
            <a:xfrm rot="-4889221">
              <a:off x="1797"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54" name="Oval 58"/>
            <p:cNvSpPr>
              <a:spLocks noChangeArrowheads="1"/>
            </p:cNvSpPr>
            <p:nvPr/>
          </p:nvSpPr>
          <p:spPr bwMode="auto">
            <a:xfrm rot="-4889221">
              <a:off x="1753" y="3727"/>
              <a:ext cx="130" cy="117"/>
            </a:xfrm>
            <a:prstGeom prst="ellipse">
              <a:avLst/>
            </a:prstGeom>
            <a:solidFill>
              <a:srgbClr val="FF0000"/>
            </a:solidFill>
            <a:ln w="28575">
              <a:noFill/>
              <a:round/>
              <a:headEnd/>
              <a:tailEnd/>
            </a:ln>
            <a:effectLst/>
          </p:spPr>
          <p:txBody>
            <a:bodyPr wrap="none" anchor="ctr"/>
            <a:lstStyle/>
            <a:p>
              <a:endParaRPr lang="en-GB"/>
            </a:p>
          </p:txBody>
        </p:sp>
        <p:sp>
          <p:nvSpPr>
            <p:cNvPr id="5277755" name="Oval 59"/>
            <p:cNvSpPr>
              <a:spLocks noChangeArrowheads="1"/>
            </p:cNvSpPr>
            <p:nvPr/>
          </p:nvSpPr>
          <p:spPr bwMode="auto">
            <a:xfrm rot="-4889221">
              <a:off x="2380" y="356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6" name="Group 60"/>
          <p:cNvGrpSpPr>
            <a:grpSpLocks/>
          </p:cNvGrpSpPr>
          <p:nvPr/>
        </p:nvGrpSpPr>
        <p:grpSpPr bwMode="auto">
          <a:xfrm>
            <a:off x="10067925" y="2286000"/>
            <a:ext cx="1209675" cy="1066800"/>
            <a:chOff x="2276" y="0"/>
            <a:chExt cx="762" cy="672"/>
          </a:xfrm>
        </p:grpSpPr>
        <p:sp>
          <p:nvSpPr>
            <p:cNvPr id="5277757" name="Oval 61"/>
            <p:cNvSpPr>
              <a:spLocks noChangeArrowheads="1"/>
            </p:cNvSpPr>
            <p:nvPr/>
          </p:nvSpPr>
          <p:spPr bwMode="auto">
            <a:xfrm rot="-4264959">
              <a:off x="2325"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58" name="Oval 62"/>
            <p:cNvSpPr>
              <a:spLocks noChangeArrowheads="1"/>
            </p:cNvSpPr>
            <p:nvPr/>
          </p:nvSpPr>
          <p:spPr bwMode="auto">
            <a:xfrm rot="-4264959">
              <a:off x="2270" y="309"/>
              <a:ext cx="130" cy="117"/>
            </a:xfrm>
            <a:prstGeom prst="ellipse">
              <a:avLst/>
            </a:prstGeom>
            <a:solidFill>
              <a:srgbClr val="FF0000"/>
            </a:solidFill>
            <a:ln w="28575">
              <a:noFill/>
              <a:round/>
              <a:headEnd/>
              <a:tailEnd/>
            </a:ln>
            <a:effectLst/>
          </p:spPr>
          <p:txBody>
            <a:bodyPr wrap="none" anchor="ctr"/>
            <a:lstStyle/>
            <a:p>
              <a:endParaRPr lang="en-GB"/>
            </a:p>
          </p:txBody>
        </p:sp>
        <p:sp>
          <p:nvSpPr>
            <p:cNvPr id="5277759" name="Oval 63"/>
            <p:cNvSpPr>
              <a:spLocks noChangeArrowheads="1"/>
            </p:cNvSpPr>
            <p:nvPr/>
          </p:nvSpPr>
          <p:spPr bwMode="auto">
            <a:xfrm rot="-4264959">
              <a:off x="2915" y="26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7" name="Group 64"/>
          <p:cNvGrpSpPr>
            <a:grpSpLocks/>
          </p:cNvGrpSpPr>
          <p:nvPr/>
        </p:nvGrpSpPr>
        <p:grpSpPr bwMode="auto">
          <a:xfrm>
            <a:off x="10144125" y="3657600"/>
            <a:ext cx="1066800" cy="1200150"/>
            <a:chOff x="3600" y="3380"/>
            <a:chExt cx="672" cy="756"/>
          </a:xfrm>
        </p:grpSpPr>
        <p:sp>
          <p:nvSpPr>
            <p:cNvPr id="5277761" name="Oval 65"/>
            <p:cNvSpPr>
              <a:spLocks noChangeArrowheads="1"/>
            </p:cNvSpPr>
            <p:nvPr/>
          </p:nvSpPr>
          <p:spPr bwMode="auto">
            <a:xfrm rot="1895208">
              <a:off x="3600" y="3429"/>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7762" name="Oval 66"/>
            <p:cNvSpPr>
              <a:spLocks noChangeArrowheads="1"/>
            </p:cNvSpPr>
            <p:nvPr/>
          </p:nvSpPr>
          <p:spPr bwMode="auto">
            <a:xfrm rot="1895208">
              <a:off x="3911" y="3380"/>
              <a:ext cx="130" cy="117"/>
            </a:xfrm>
            <a:prstGeom prst="ellipse">
              <a:avLst/>
            </a:prstGeom>
            <a:solidFill>
              <a:srgbClr val="FF0000"/>
            </a:solidFill>
            <a:ln w="28575">
              <a:noFill/>
              <a:round/>
              <a:headEnd/>
              <a:tailEnd/>
            </a:ln>
            <a:effectLst/>
          </p:spPr>
          <p:txBody>
            <a:bodyPr wrap="none" anchor="ctr"/>
            <a:lstStyle/>
            <a:p>
              <a:endParaRPr lang="en-GB"/>
            </a:p>
          </p:txBody>
        </p:sp>
        <p:sp>
          <p:nvSpPr>
            <p:cNvPr id="5277763" name="Oval 67"/>
            <p:cNvSpPr>
              <a:spLocks noChangeArrowheads="1"/>
            </p:cNvSpPr>
            <p:nvPr/>
          </p:nvSpPr>
          <p:spPr bwMode="auto">
            <a:xfrm rot="1895208">
              <a:off x="3810" y="401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8" name="Group 68"/>
          <p:cNvGrpSpPr>
            <a:grpSpLocks/>
          </p:cNvGrpSpPr>
          <p:nvPr/>
        </p:nvGrpSpPr>
        <p:grpSpPr bwMode="auto">
          <a:xfrm rot="-3583428">
            <a:off x="75406" y="4267994"/>
            <a:ext cx="358775" cy="414338"/>
            <a:chOff x="1680" y="2688"/>
            <a:chExt cx="226" cy="261"/>
          </a:xfrm>
        </p:grpSpPr>
        <p:sp>
          <p:nvSpPr>
            <p:cNvPr id="5277765" name="Oval 6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766" name="Oval 7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767" name="Oval 7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9" name="Group 72"/>
          <p:cNvGrpSpPr>
            <a:grpSpLocks/>
          </p:cNvGrpSpPr>
          <p:nvPr/>
        </p:nvGrpSpPr>
        <p:grpSpPr bwMode="auto">
          <a:xfrm rot="-4017892">
            <a:off x="75406" y="2515394"/>
            <a:ext cx="358775" cy="414338"/>
            <a:chOff x="1680" y="2688"/>
            <a:chExt cx="226" cy="261"/>
          </a:xfrm>
        </p:grpSpPr>
        <p:sp>
          <p:nvSpPr>
            <p:cNvPr id="5277769" name="Oval 7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770" name="Oval 7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771" name="Oval 7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0" name="Group 76"/>
          <p:cNvGrpSpPr>
            <a:grpSpLocks/>
          </p:cNvGrpSpPr>
          <p:nvPr/>
        </p:nvGrpSpPr>
        <p:grpSpPr bwMode="auto">
          <a:xfrm>
            <a:off x="-228600" y="3352800"/>
            <a:ext cx="358775" cy="414338"/>
            <a:chOff x="1680" y="2688"/>
            <a:chExt cx="226" cy="261"/>
          </a:xfrm>
        </p:grpSpPr>
        <p:sp>
          <p:nvSpPr>
            <p:cNvPr id="5277773" name="Oval 7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774" name="Oval 7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775" name="Oval 7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1" name="Group 80"/>
          <p:cNvGrpSpPr>
            <a:grpSpLocks/>
          </p:cNvGrpSpPr>
          <p:nvPr/>
        </p:nvGrpSpPr>
        <p:grpSpPr bwMode="auto">
          <a:xfrm rot="4814386">
            <a:off x="989806" y="1372394"/>
            <a:ext cx="358775" cy="414338"/>
            <a:chOff x="1680" y="2688"/>
            <a:chExt cx="226" cy="261"/>
          </a:xfrm>
        </p:grpSpPr>
        <p:sp>
          <p:nvSpPr>
            <p:cNvPr id="5277777" name="Oval 8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778" name="Oval 8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779" name="Oval 8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2" name="Group 84"/>
          <p:cNvGrpSpPr>
            <a:grpSpLocks/>
          </p:cNvGrpSpPr>
          <p:nvPr/>
        </p:nvGrpSpPr>
        <p:grpSpPr bwMode="auto">
          <a:xfrm rot="6105103">
            <a:off x="-1677194" y="1829594"/>
            <a:ext cx="358775" cy="414337"/>
            <a:chOff x="1680" y="2688"/>
            <a:chExt cx="226" cy="261"/>
          </a:xfrm>
        </p:grpSpPr>
        <p:sp>
          <p:nvSpPr>
            <p:cNvPr id="5277781" name="Oval 8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782" name="Oval 8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783" name="Oval 8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3" name="Group 88"/>
          <p:cNvGrpSpPr>
            <a:grpSpLocks/>
          </p:cNvGrpSpPr>
          <p:nvPr/>
        </p:nvGrpSpPr>
        <p:grpSpPr bwMode="auto">
          <a:xfrm rot="15063674">
            <a:off x="989806" y="3429794"/>
            <a:ext cx="358775" cy="414338"/>
            <a:chOff x="1680" y="2688"/>
            <a:chExt cx="226" cy="261"/>
          </a:xfrm>
        </p:grpSpPr>
        <p:sp>
          <p:nvSpPr>
            <p:cNvPr id="5277785" name="Oval 8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786" name="Oval 9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787" name="Oval 9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4" name="Group 92"/>
          <p:cNvGrpSpPr>
            <a:grpSpLocks/>
          </p:cNvGrpSpPr>
          <p:nvPr/>
        </p:nvGrpSpPr>
        <p:grpSpPr bwMode="auto">
          <a:xfrm rot="18209517">
            <a:off x="-991394" y="3277394"/>
            <a:ext cx="358775" cy="414337"/>
            <a:chOff x="1680" y="2688"/>
            <a:chExt cx="226" cy="261"/>
          </a:xfrm>
        </p:grpSpPr>
        <p:sp>
          <p:nvSpPr>
            <p:cNvPr id="5277789" name="Oval 9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790" name="Oval 9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791" name="Oval 9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5" name="Group 96"/>
          <p:cNvGrpSpPr>
            <a:grpSpLocks/>
          </p:cNvGrpSpPr>
          <p:nvPr/>
        </p:nvGrpSpPr>
        <p:grpSpPr bwMode="auto">
          <a:xfrm rot="5681323">
            <a:off x="-457994" y="2286794"/>
            <a:ext cx="358775" cy="414337"/>
            <a:chOff x="1680" y="2688"/>
            <a:chExt cx="226" cy="261"/>
          </a:xfrm>
        </p:grpSpPr>
        <p:sp>
          <p:nvSpPr>
            <p:cNvPr id="5277793" name="Oval 9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794" name="Oval 9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795" name="Oval 9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6" name="Group 100"/>
          <p:cNvGrpSpPr>
            <a:grpSpLocks/>
          </p:cNvGrpSpPr>
          <p:nvPr/>
        </p:nvGrpSpPr>
        <p:grpSpPr bwMode="auto">
          <a:xfrm>
            <a:off x="152400" y="3962400"/>
            <a:ext cx="358775" cy="414338"/>
            <a:chOff x="1680" y="2688"/>
            <a:chExt cx="226" cy="261"/>
          </a:xfrm>
        </p:grpSpPr>
        <p:sp>
          <p:nvSpPr>
            <p:cNvPr id="5277797" name="Oval 10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798" name="Oval 10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799" name="Oval 10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7" name="Group 104"/>
          <p:cNvGrpSpPr>
            <a:grpSpLocks/>
          </p:cNvGrpSpPr>
          <p:nvPr/>
        </p:nvGrpSpPr>
        <p:grpSpPr bwMode="auto">
          <a:xfrm rot="3819496">
            <a:off x="-1677194" y="3124994"/>
            <a:ext cx="358775" cy="414337"/>
            <a:chOff x="1680" y="2688"/>
            <a:chExt cx="226" cy="261"/>
          </a:xfrm>
        </p:grpSpPr>
        <p:sp>
          <p:nvSpPr>
            <p:cNvPr id="5277801" name="Oval 10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802" name="Oval 10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03" name="Oval 10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8" name="Group 108"/>
          <p:cNvGrpSpPr>
            <a:grpSpLocks/>
          </p:cNvGrpSpPr>
          <p:nvPr/>
        </p:nvGrpSpPr>
        <p:grpSpPr bwMode="auto">
          <a:xfrm>
            <a:off x="1143000" y="4419600"/>
            <a:ext cx="358775" cy="414338"/>
            <a:chOff x="1680" y="2688"/>
            <a:chExt cx="226" cy="261"/>
          </a:xfrm>
        </p:grpSpPr>
        <p:sp>
          <p:nvSpPr>
            <p:cNvPr id="5277805" name="Oval 10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806" name="Oval 11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07" name="Oval 11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9" name="Group 112"/>
          <p:cNvGrpSpPr>
            <a:grpSpLocks/>
          </p:cNvGrpSpPr>
          <p:nvPr/>
        </p:nvGrpSpPr>
        <p:grpSpPr bwMode="auto">
          <a:xfrm>
            <a:off x="-2057400" y="4114800"/>
            <a:ext cx="358775" cy="414338"/>
            <a:chOff x="1680" y="2688"/>
            <a:chExt cx="226" cy="261"/>
          </a:xfrm>
        </p:grpSpPr>
        <p:sp>
          <p:nvSpPr>
            <p:cNvPr id="5277809" name="Oval 11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810" name="Oval 11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11" name="Oval 11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0" name="Group 116"/>
          <p:cNvGrpSpPr>
            <a:grpSpLocks/>
          </p:cNvGrpSpPr>
          <p:nvPr/>
        </p:nvGrpSpPr>
        <p:grpSpPr bwMode="auto">
          <a:xfrm rot="-8080773">
            <a:off x="685006" y="2439194"/>
            <a:ext cx="358775" cy="414338"/>
            <a:chOff x="1680" y="2688"/>
            <a:chExt cx="226" cy="261"/>
          </a:xfrm>
        </p:grpSpPr>
        <p:sp>
          <p:nvSpPr>
            <p:cNvPr id="5277813" name="Oval 11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814" name="Oval 11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15" name="Oval 11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1" name="Group 120"/>
          <p:cNvGrpSpPr>
            <a:grpSpLocks/>
          </p:cNvGrpSpPr>
          <p:nvPr/>
        </p:nvGrpSpPr>
        <p:grpSpPr bwMode="auto">
          <a:xfrm rot="-4017892">
            <a:off x="-962819" y="1366044"/>
            <a:ext cx="358775" cy="414337"/>
            <a:chOff x="1680" y="2688"/>
            <a:chExt cx="226" cy="261"/>
          </a:xfrm>
        </p:grpSpPr>
        <p:sp>
          <p:nvSpPr>
            <p:cNvPr id="5277817" name="Oval 12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818" name="Oval 12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19" name="Oval 12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891" name="Group 124"/>
          <p:cNvGrpSpPr>
            <a:grpSpLocks/>
          </p:cNvGrpSpPr>
          <p:nvPr/>
        </p:nvGrpSpPr>
        <p:grpSpPr bwMode="auto">
          <a:xfrm rot="15063674">
            <a:off x="408781" y="1953419"/>
            <a:ext cx="358775" cy="414338"/>
            <a:chOff x="1680" y="2688"/>
            <a:chExt cx="226" cy="261"/>
          </a:xfrm>
        </p:grpSpPr>
        <p:sp>
          <p:nvSpPr>
            <p:cNvPr id="5277821" name="Oval 12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822" name="Oval 12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23" name="Oval 12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895" name="Group 128"/>
          <p:cNvGrpSpPr>
            <a:grpSpLocks/>
          </p:cNvGrpSpPr>
          <p:nvPr/>
        </p:nvGrpSpPr>
        <p:grpSpPr bwMode="auto">
          <a:xfrm rot="-8080773">
            <a:off x="-353219" y="1289844"/>
            <a:ext cx="358775" cy="414338"/>
            <a:chOff x="1680" y="2688"/>
            <a:chExt cx="226" cy="261"/>
          </a:xfrm>
        </p:grpSpPr>
        <p:sp>
          <p:nvSpPr>
            <p:cNvPr id="5277825" name="Oval 12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826" name="Oval 13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27" name="Oval 13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sp>
        <p:nvSpPr>
          <p:cNvPr id="5277828" name="Text Box 132"/>
          <p:cNvSpPr txBox="1">
            <a:spLocks noChangeArrowheads="1"/>
          </p:cNvSpPr>
          <p:nvPr/>
        </p:nvSpPr>
        <p:spPr bwMode="auto">
          <a:xfrm>
            <a:off x="-1600200" y="5105400"/>
            <a:ext cx="2219325" cy="457200"/>
          </a:xfrm>
          <a:prstGeom prst="rect">
            <a:avLst/>
          </a:prstGeom>
          <a:noFill/>
          <a:ln w="28575">
            <a:noFill/>
            <a:miter lim="800000"/>
            <a:headEnd/>
            <a:tailEnd/>
          </a:ln>
          <a:effectLst/>
        </p:spPr>
        <p:txBody>
          <a:bodyPr wrap="none">
            <a:spAutoFit/>
          </a:bodyPr>
          <a:lstStyle/>
          <a:p>
            <a:r>
              <a:rPr lang="en-US"/>
              <a:t>Molecular BEC</a:t>
            </a:r>
          </a:p>
        </p:txBody>
      </p:sp>
      <p:sp>
        <p:nvSpPr>
          <p:cNvPr id="5277829" name="Text Box 133"/>
          <p:cNvSpPr txBox="1">
            <a:spLocks noChangeArrowheads="1"/>
          </p:cNvSpPr>
          <p:nvPr/>
        </p:nvSpPr>
        <p:spPr bwMode="auto">
          <a:xfrm>
            <a:off x="7842250" y="5068888"/>
            <a:ext cx="2219325" cy="457200"/>
          </a:xfrm>
          <a:prstGeom prst="rect">
            <a:avLst/>
          </a:prstGeom>
          <a:noFill/>
          <a:ln w="28575">
            <a:noFill/>
            <a:miter lim="800000"/>
            <a:headEnd/>
            <a:tailEnd/>
          </a:ln>
          <a:effectLst/>
        </p:spPr>
        <p:txBody>
          <a:bodyPr wrap="none">
            <a:spAutoFit/>
          </a:bodyPr>
          <a:lstStyle/>
          <a:p>
            <a:r>
              <a:rPr lang="en-US"/>
              <a:t>BCS superfluid</a:t>
            </a:r>
          </a:p>
        </p:txBody>
      </p:sp>
      <p:grpSp>
        <p:nvGrpSpPr>
          <p:cNvPr id="5277899" name="Group 134"/>
          <p:cNvGrpSpPr>
            <a:grpSpLocks/>
          </p:cNvGrpSpPr>
          <p:nvPr/>
        </p:nvGrpSpPr>
        <p:grpSpPr bwMode="auto">
          <a:xfrm rot="-8080773">
            <a:off x="-1115219" y="4163219"/>
            <a:ext cx="358775" cy="414337"/>
            <a:chOff x="1680" y="2688"/>
            <a:chExt cx="226" cy="261"/>
          </a:xfrm>
        </p:grpSpPr>
        <p:sp>
          <p:nvSpPr>
            <p:cNvPr id="5277831" name="Oval 13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7832" name="Oval 13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33" name="Oval 13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sp>
        <p:nvSpPr>
          <p:cNvPr id="5277834" name="Text Box 138"/>
          <p:cNvSpPr txBox="1">
            <a:spLocks noChangeArrowheads="1"/>
          </p:cNvSpPr>
          <p:nvPr/>
        </p:nvSpPr>
        <p:spPr bwMode="auto">
          <a:xfrm>
            <a:off x="3136900" y="5068888"/>
            <a:ext cx="2982913" cy="457200"/>
          </a:xfrm>
          <a:prstGeom prst="rect">
            <a:avLst/>
          </a:prstGeom>
          <a:noFill/>
          <a:ln w="28575">
            <a:noFill/>
            <a:miter lim="800000"/>
            <a:headEnd/>
            <a:tailEnd/>
          </a:ln>
          <a:effectLst/>
        </p:spPr>
        <p:txBody>
          <a:bodyPr wrap="none">
            <a:spAutoFit/>
          </a:bodyPr>
          <a:lstStyle/>
          <a:p>
            <a:r>
              <a:rPr lang="en-US"/>
              <a:t>Crossover superfluid</a:t>
            </a:r>
          </a:p>
        </p:txBody>
      </p:sp>
      <p:grpSp>
        <p:nvGrpSpPr>
          <p:cNvPr id="5277903" name="Group 139"/>
          <p:cNvGrpSpPr>
            <a:grpSpLocks/>
          </p:cNvGrpSpPr>
          <p:nvPr/>
        </p:nvGrpSpPr>
        <p:grpSpPr bwMode="auto">
          <a:xfrm rot="2215838">
            <a:off x="5130800" y="2971800"/>
            <a:ext cx="566738" cy="587375"/>
            <a:chOff x="672" y="3696"/>
            <a:chExt cx="357" cy="370"/>
          </a:xfrm>
        </p:grpSpPr>
        <p:sp>
          <p:nvSpPr>
            <p:cNvPr id="5277836" name="Oval 140"/>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37" name="Oval 141"/>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38" name="Oval 142"/>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907" name="Group 143"/>
          <p:cNvGrpSpPr>
            <a:grpSpLocks/>
          </p:cNvGrpSpPr>
          <p:nvPr/>
        </p:nvGrpSpPr>
        <p:grpSpPr bwMode="auto">
          <a:xfrm rot="1859193">
            <a:off x="5511800" y="4191000"/>
            <a:ext cx="566738" cy="587375"/>
            <a:chOff x="672" y="3696"/>
            <a:chExt cx="357" cy="370"/>
          </a:xfrm>
        </p:grpSpPr>
        <p:sp>
          <p:nvSpPr>
            <p:cNvPr id="5277840" name="Oval 144"/>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41" name="Oval 145"/>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42" name="Oval 146"/>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911" name="Group 147"/>
          <p:cNvGrpSpPr>
            <a:grpSpLocks/>
          </p:cNvGrpSpPr>
          <p:nvPr/>
        </p:nvGrpSpPr>
        <p:grpSpPr bwMode="auto">
          <a:xfrm rot="-5011778">
            <a:off x="2648744" y="2437606"/>
            <a:ext cx="566738" cy="587375"/>
            <a:chOff x="672" y="3696"/>
            <a:chExt cx="357" cy="370"/>
          </a:xfrm>
        </p:grpSpPr>
        <p:sp>
          <p:nvSpPr>
            <p:cNvPr id="5277844" name="Oval 148"/>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45" name="Oval 149"/>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46" name="Oval 150"/>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916" name="Group 151"/>
          <p:cNvGrpSpPr>
            <a:grpSpLocks/>
          </p:cNvGrpSpPr>
          <p:nvPr/>
        </p:nvGrpSpPr>
        <p:grpSpPr bwMode="auto">
          <a:xfrm rot="2816412">
            <a:off x="4140994" y="1447006"/>
            <a:ext cx="566738" cy="587375"/>
            <a:chOff x="672" y="3696"/>
            <a:chExt cx="357" cy="370"/>
          </a:xfrm>
        </p:grpSpPr>
        <p:sp>
          <p:nvSpPr>
            <p:cNvPr id="5277848" name="Oval 152"/>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49" name="Oval 153"/>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50" name="Oval 154"/>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917" name="Group 155"/>
          <p:cNvGrpSpPr>
            <a:grpSpLocks/>
          </p:cNvGrpSpPr>
          <p:nvPr/>
        </p:nvGrpSpPr>
        <p:grpSpPr bwMode="auto">
          <a:xfrm>
            <a:off x="4064000" y="2286000"/>
            <a:ext cx="566738" cy="587375"/>
            <a:chOff x="672" y="3696"/>
            <a:chExt cx="357" cy="370"/>
          </a:xfrm>
        </p:grpSpPr>
        <p:sp>
          <p:nvSpPr>
            <p:cNvPr id="5277852" name="Oval 156"/>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53" name="Oval 157"/>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54" name="Oval 158"/>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918" name="Group 159"/>
          <p:cNvGrpSpPr>
            <a:grpSpLocks/>
          </p:cNvGrpSpPr>
          <p:nvPr/>
        </p:nvGrpSpPr>
        <p:grpSpPr bwMode="auto">
          <a:xfrm rot="-2540104">
            <a:off x="4521200" y="4038600"/>
            <a:ext cx="566738" cy="587375"/>
            <a:chOff x="672" y="3696"/>
            <a:chExt cx="357" cy="370"/>
          </a:xfrm>
        </p:grpSpPr>
        <p:sp>
          <p:nvSpPr>
            <p:cNvPr id="5277856" name="Oval 160"/>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57" name="Oval 161"/>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58" name="Oval 162"/>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919" name="Group 163"/>
          <p:cNvGrpSpPr>
            <a:grpSpLocks/>
          </p:cNvGrpSpPr>
          <p:nvPr/>
        </p:nvGrpSpPr>
        <p:grpSpPr bwMode="auto">
          <a:xfrm>
            <a:off x="4216400" y="3124200"/>
            <a:ext cx="566738" cy="587375"/>
            <a:chOff x="672" y="3696"/>
            <a:chExt cx="357" cy="370"/>
          </a:xfrm>
        </p:grpSpPr>
        <p:sp>
          <p:nvSpPr>
            <p:cNvPr id="5277860" name="Oval 164"/>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61" name="Oval 165"/>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62" name="Oval 166"/>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696" name="Group 167"/>
          <p:cNvGrpSpPr>
            <a:grpSpLocks/>
          </p:cNvGrpSpPr>
          <p:nvPr/>
        </p:nvGrpSpPr>
        <p:grpSpPr bwMode="auto">
          <a:xfrm rot="3455409">
            <a:off x="3378994" y="3504406"/>
            <a:ext cx="566738" cy="587375"/>
            <a:chOff x="672" y="3696"/>
            <a:chExt cx="357" cy="370"/>
          </a:xfrm>
        </p:grpSpPr>
        <p:sp>
          <p:nvSpPr>
            <p:cNvPr id="5277864" name="Oval 168"/>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65" name="Oval 169"/>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66" name="Oval 170"/>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697" name="Group 171"/>
          <p:cNvGrpSpPr>
            <a:grpSpLocks/>
          </p:cNvGrpSpPr>
          <p:nvPr/>
        </p:nvGrpSpPr>
        <p:grpSpPr bwMode="auto">
          <a:xfrm>
            <a:off x="3530600" y="4267200"/>
            <a:ext cx="566738" cy="587375"/>
            <a:chOff x="672" y="3696"/>
            <a:chExt cx="357" cy="370"/>
          </a:xfrm>
        </p:grpSpPr>
        <p:sp>
          <p:nvSpPr>
            <p:cNvPr id="5277868" name="Oval 172"/>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69" name="Oval 173"/>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70" name="Oval 174"/>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00" name="Group 175"/>
          <p:cNvGrpSpPr>
            <a:grpSpLocks/>
          </p:cNvGrpSpPr>
          <p:nvPr/>
        </p:nvGrpSpPr>
        <p:grpSpPr bwMode="auto">
          <a:xfrm rot="11455800">
            <a:off x="2768600" y="3429000"/>
            <a:ext cx="566738" cy="587375"/>
            <a:chOff x="672" y="3696"/>
            <a:chExt cx="357" cy="370"/>
          </a:xfrm>
        </p:grpSpPr>
        <p:sp>
          <p:nvSpPr>
            <p:cNvPr id="5277872" name="Oval 176"/>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73" name="Oval 177"/>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74" name="Oval 178"/>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04" name="Group 179"/>
          <p:cNvGrpSpPr>
            <a:grpSpLocks/>
          </p:cNvGrpSpPr>
          <p:nvPr/>
        </p:nvGrpSpPr>
        <p:grpSpPr bwMode="auto">
          <a:xfrm rot="1388458">
            <a:off x="2692400" y="4191000"/>
            <a:ext cx="566738" cy="587375"/>
            <a:chOff x="672" y="3696"/>
            <a:chExt cx="357" cy="370"/>
          </a:xfrm>
        </p:grpSpPr>
        <p:sp>
          <p:nvSpPr>
            <p:cNvPr id="5277876" name="Oval 180"/>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77" name="Oval 181"/>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78" name="Oval 182"/>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08" name="Group 183"/>
          <p:cNvGrpSpPr>
            <a:grpSpLocks/>
          </p:cNvGrpSpPr>
          <p:nvPr/>
        </p:nvGrpSpPr>
        <p:grpSpPr bwMode="auto">
          <a:xfrm rot="5323523">
            <a:off x="3302794" y="2590006"/>
            <a:ext cx="566738" cy="587375"/>
            <a:chOff x="672" y="3696"/>
            <a:chExt cx="357" cy="370"/>
          </a:xfrm>
        </p:grpSpPr>
        <p:sp>
          <p:nvSpPr>
            <p:cNvPr id="5277880" name="Oval 184"/>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81" name="Oval 185"/>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82" name="Oval 186"/>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12" name="Group 187"/>
          <p:cNvGrpSpPr>
            <a:grpSpLocks/>
          </p:cNvGrpSpPr>
          <p:nvPr/>
        </p:nvGrpSpPr>
        <p:grpSpPr bwMode="auto">
          <a:xfrm rot="-6045580">
            <a:off x="5512594" y="2209006"/>
            <a:ext cx="566738" cy="587375"/>
            <a:chOff x="672" y="3696"/>
            <a:chExt cx="357" cy="370"/>
          </a:xfrm>
        </p:grpSpPr>
        <p:sp>
          <p:nvSpPr>
            <p:cNvPr id="5277884" name="Oval 188"/>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85" name="Oval 189"/>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86" name="Oval 190"/>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16" name="Group 191"/>
          <p:cNvGrpSpPr>
            <a:grpSpLocks/>
          </p:cNvGrpSpPr>
          <p:nvPr/>
        </p:nvGrpSpPr>
        <p:grpSpPr bwMode="auto">
          <a:xfrm rot="-3745116">
            <a:off x="5588794" y="1447006"/>
            <a:ext cx="566738" cy="587375"/>
            <a:chOff x="672" y="3696"/>
            <a:chExt cx="357" cy="370"/>
          </a:xfrm>
        </p:grpSpPr>
        <p:sp>
          <p:nvSpPr>
            <p:cNvPr id="5277888" name="Oval 192"/>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89" name="Oval 193"/>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90" name="Oval 194"/>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20" name="Group 195"/>
          <p:cNvGrpSpPr>
            <a:grpSpLocks/>
          </p:cNvGrpSpPr>
          <p:nvPr/>
        </p:nvGrpSpPr>
        <p:grpSpPr bwMode="auto">
          <a:xfrm rot="-2566842">
            <a:off x="5816600" y="3581400"/>
            <a:ext cx="566738" cy="587375"/>
            <a:chOff x="672" y="3696"/>
            <a:chExt cx="357" cy="370"/>
          </a:xfrm>
        </p:grpSpPr>
        <p:sp>
          <p:nvSpPr>
            <p:cNvPr id="5277892" name="Oval 196"/>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93" name="Oval 197"/>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94" name="Oval 198"/>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24" name="Group 199"/>
          <p:cNvGrpSpPr>
            <a:grpSpLocks/>
          </p:cNvGrpSpPr>
          <p:nvPr/>
        </p:nvGrpSpPr>
        <p:grpSpPr bwMode="auto">
          <a:xfrm>
            <a:off x="5892800" y="2743200"/>
            <a:ext cx="566738" cy="587375"/>
            <a:chOff x="672" y="3696"/>
            <a:chExt cx="357" cy="370"/>
          </a:xfrm>
        </p:grpSpPr>
        <p:sp>
          <p:nvSpPr>
            <p:cNvPr id="5277896" name="Oval 200"/>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897" name="Oval 201"/>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898" name="Oval 202"/>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28" name="Group 203"/>
          <p:cNvGrpSpPr>
            <a:grpSpLocks/>
          </p:cNvGrpSpPr>
          <p:nvPr/>
        </p:nvGrpSpPr>
        <p:grpSpPr bwMode="auto">
          <a:xfrm rot="-3034748">
            <a:off x="3302794" y="1751806"/>
            <a:ext cx="566738" cy="587375"/>
            <a:chOff x="672" y="3696"/>
            <a:chExt cx="357" cy="370"/>
          </a:xfrm>
        </p:grpSpPr>
        <p:sp>
          <p:nvSpPr>
            <p:cNvPr id="5277900" name="Oval 204"/>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901" name="Oval 205"/>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902" name="Oval 206"/>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32" name="Group 207"/>
          <p:cNvGrpSpPr>
            <a:grpSpLocks/>
          </p:cNvGrpSpPr>
          <p:nvPr/>
        </p:nvGrpSpPr>
        <p:grpSpPr bwMode="auto">
          <a:xfrm rot="2443682">
            <a:off x="4902200" y="1066800"/>
            <a:ext cx="566738" cy="587375"/>
            <a:chOff x="672" y="3696"/>
            <a:chExt cx="357" cy="370"/>
          </a:xfrm>
        </p:grpSpPr>
        <p:sp>
          <p:nvSpPr>
            <p:cNvPr id="5277904" name="Oval 208"/>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905" name="Oval 209"/>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906" name="Oval 210"/>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36" name="Group 211"/>
          <p:cNvGrpSpPr>
            <a:grpSpLocks/>
          </p:cNvGrpSpPr>
          <p:nvPr/>
        </p:nvGrpSpPr>
        <p:grpSpPr bwMode="auto">
          <a:xfrm>
            <a:off x="2616200" y="1219200"/>
            <a:ext cx="566738" cy="587375"/>
            <a:chOff x="672" y="3696"/>
            <a:chExt cx="357" cy="370"/>
          </a:xfrm>
        </p:grpSpPr>
        <p:sp>
          <p:nvSpPr>
            <p:cNvPr id="5277908" name="Oval 212"/>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909" name="Oval 213"/>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910" name="Oval 214"/>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7740" name="Group 215"/>
          <p:cNvGrpSpPr>
            <a:grpSpLocks/>
          </p:cNvGrpSpPr>
          <p:nvPr/>
        </p:nvGrpSpPr>
        <p:grpSpPr bwMode="auto">
          <a:xfrm>
            <a:off x="4749800" y="1905000"/>
            <a:ext cx="566738" cy="587375"/>
            <a:chOff x="672" y="3696"/>
            <a:chExt cx="357" cy="370"/>
          </a:xfrm>
        </p:grpSpPr>
        <p:sp>
          <p:nvSpPr>
            <p:cNvPr id="5277912" name="Oval 216"/>
            <p:cNvSpPr>
              <a:spLocks noChangeArrowheads="1"/>
            </p:cNvSpPr>
            <p:nvPr/>
          </p:nvSpPr>
          <p:spPr bwMode="auto">
            <a:xfrm>
              <a:off x="672" y="3696"/>
              <a:ext cx="336" cy="336"/>
            </a:xfrm>
            <a:prstGeom prst="ellipse">
              <a:avLst/>
            </a:prstGeom>
            <a:noFill/>
            <a:ln w="28575">
              <a:solidFill>
                <a:schemeClr val="tx1"/>
              </a:solidFill>
              <a:round/>
              <a:headEnd/>
              <a:tailEnd/>
            </a:ln>
            <a:effectLst/>
          </p:spPr>
          <p:txBody>
            <a:bodyPr wrap="none" anchor="ctr"/>
            <a:lstStyle/>
            <a:p>
              <a:endParaRPr lang="en-GB"/>
            </a:p>
          </p:txBody>
        </p:sp>
        <p:sp>
          <p:nvSpPr>
            <p:cNvPr id="5277913" name="Oval 217"/>
            <p:cNvSpPr>
              <a:spLocks noChangeArrowheads="1"/>
            </p:cNvSpPr>
            <p:nvPr/>
          </p:nvSpPr>
          <p:spPr bwMode="auto">
            <a:xfrm rot="14219942">
              <a:off x="666" y="3942"/>
              <a:ext cx="130" cy="117"/>
            </a:xfrm>
            <a:prstGeom prst="ellipse">
              <a:avLst/>
            </a:prstGeom>
            <a:solidFill>
              <a:srgbClr val="FF0000"/>
            </a:solidFill>
            <a:ln w="28575">
              <a:noFill/>
              <a:round/>
              <a:headEnd/>
              <a:tailEnd/>
            </a:ln>
            <a:effectLst/>
          </p:spPr>
          <p:txBody>
            <a:bodyPr wrap="none" anchor="ctr"/>
            <a:lstStyle/>
            <a:p>
              <a:endParaRPr lang="en-GB"/>
            </a:p>
          </p:txBody>
        </p:sp>
        <p:sp>
          <p:nvSpPr>
            <p:cNvPr id="5277914" name="Oval 218"/>
            <p:cNvSpPr>
              <a:spLocks noChangeArrowheads="1"/>
            </p:cNvSpPr>
            <p:nvPr/>
          </p:nvSpPr>
          <p:spPr bwMode="auto">
            <a:xfrm rot="14219942">
              <a:off x="906" y="3702"/>
              <a:ext cx="130" cy="117"/>
            </a:xfrm>
            <a:prstGeom prst="ellipse">
              <a:avLst/>
            </a:prstGeom>
            <a:solidFill>
              <a:schemeClr val="accent2"/>
            </a:solidFill>
            <a:ln w="28575">
              <a:noFill/>
              <a:round/>
              <a:headEnd/>
              <a:tailEnd/>
            </a:ln>
            <a:effectLst/>
          </p:spPr>
          <p:txBody>
            <a:bodyPr wrap="none" anchor="ctr"/>
            <a:lstStyle/>
            <a:p>
              <a:endParaRPr lang="en-GB"/>
            </a:p>
          </p:txBody>
        </p:sp>
      </p:grpSp>
      <p:sp>
        <p:nvSpPr>
          <p:cNvPr id="5277915" name="Rectangle 219"/>
          <p:cNvSpPr>
            <a:spLocks noChangeArrowheads="1"/>
          </p:cNvSpPr>
          <p:nvPr/>
        </p:nvSpPr>
        <p:spPr bwMode="auto">
          <a:xfrm>
            <a:off x="2514600" y="1066800"/>
            <a:ext cx="4038600" cy="3886200"/>
          </a:xfrm>
          <a:prstGeom prst="rect">
            <a:avLst/>
          </a:prstGeom>
          <a:noFill/>
          <a:ln w="28575">
            <a:solidFill>
              <a:schemeClr val="tx1"/>
            </a:solidFill>
            <a:miter lim="800000"/>
            <a:headEnd/>
            <a:tailEnd/>
          </a:ln>
          <a:effectLst/>
        </p:spPr>
        <p:txBody>
          <a:bodyPr wrap="none" anchor="ctr"/>
          <a:lstStyle/>
          <a:p>
            <a:endParaRPr lang="en-GB"/>
          </a:p>
        </p:txBody>
      </p:sp>
      <p:sp>
        <p:nvSpPr>
          <p:cNvPr id="222" name="Title 221"/>
          <p:cNvSpPr>
            <a:spLocks noGrp="1"/>
          </p:cNvSpPr>
          <p:nvPr>
            <p:ph type="title"/>
          </p:nvPr>
        </p:nvSpPr>
        <p:spPr/>
        <p:txBody>
          <a:bodyPr/>
          <a:lstStyle/>
          <a:p>
            <a:r>
              <a:rPr lang="en-GB" dirty="0"/>
              <a:t>Fermionic pairing</a:t>
            </a:r>
          </a:p>
        </p:txBody>
      </p:sp>
    </p:spTree>
    <p:extLst>
      <p:ext uri="{BB962C8B-B14F-4D97-AF65-F5344CB8AC3E}">
        <p14:creationId xmlns:p14="http://schemas.microsoft.com/office/powerpoint/2010/main" val="40684605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Fermi pair </a:t>
            </a:r>
            <a:r>
              <a:rPr lang="de-DE" dirty="0" err="1"/>
              <a:t>condensates</a:t>
            </a:r>
            <a:endParaRPr lang="de-DE" dirty="0"/>
          </a:p>
        </p:txBody>
      </p:sp>
      <p:pic>
        <p:nvPicPr>
          <p:cNvPr id="4" name="Grafik 3"/>
          <p:cNvPicPr>
            <a:picLocks noChangeAspect="1"/>
          </p:cNvPicPr>
          <p:nvPr/>
        </p:nvPicPr>
        <p:blipFill>
          <a:blip r:embed="rId2"/>
          <a:stretch>
            <a:fillRect/>
          </a:stretch>
        </p:blipFill>
        <p:spPr>
          <a:xfrm>
            <a:off x="228600" y="980728"/>
            <a:ext cx="7928456" cy="5186322"/>
          </a:xfrm>
          <a:prstGeom prst="rect">
            <a:avLst/>
          </a:prstGeom>
        </p:spPr>
      </p:pic>
      <p:sp>
        <p:nvSpPr>
          <p:cNvPr id="6" name="Ellipse 5"/>
          <p:cNvSpPr/>
          <p:nvPr/>
        </p:nvSpPr>
        <p:spPr>
          <a:xfrm>
            <a:off x="1475656" y="1268760"/>
            <a:ext cx="3672408" cy="151216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097383" y="1412776"/>
            <a:ext cx="2095445" cy="369332"/>
          </a:xfrm>
          <a:prstGeom prst="rect">
            <a:avLst/>
          </a:prstGeom>
          <a:noFill/>
        </p:spPr>
        <p:txBody>
          <a:bodyPr wrap="none" rtlCol="0">
            <a:spAutoFit/>
          </a:bodyPr>
          <a:lstStyle/>
          <a:p>
            <a:r>
              <a:rPr lang="de-DE" dirty="0">
                <a:solidFill>
                  <a:srgbClr val="FFC000"/>
                </a:solidFill>
              </a:rPr>
              <a:t>Composite </a:t>
            </a:r>
            <a:r>
              <a:rPr lang="de-DE" dirty="0" err="1">
                <a:solidFill>
                  <a:srgbClr val="FFC000"/>
                </a:solidFill>
              </a:rPr>
              <a:t>bosons</a:t>
            </a:r>
            <a:endParaRPr lang="de-DE" dirty="0">
              <a:solidFill>
                <a:srgbClr val="FFC000"/>
              </a:solidFill>
            </a:endParaRPr>
          </a:p>
        </p:txBody>
      </p:sp>
      <p:sp>
        <p:nvSpPr>
          <p:cNvPr id="8" name="Ellipse 7"/>
          <p:cNvSpPr/>
          <p:nvPr/>
        </p:nvSpPr>
        <p:spPr>
          <a:xfrm rot="19706726">
            <a:off x="7052126" y="3403028"/>
            <a:ext cx="848335" cy="2379801"/>
          </a:xfrm>
          <a:prstGeom prst="ellipse">
            <a:avLst/>
          </a:prstGeom>
          <a:noFill/>
          <a:ln w="57150">
            <a:solidFill>
              <a:srgbClr val="23F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92D050"/>
                </a:solidFill>
              </a:ln>
            </a:endParaRPr>
          </a:p>
        </p:txBody>
      </p:sp>
    </p:spTree>
    <p:extLst>
      <p:ext uri="{BB962C8B-B14F-4D97-AF65-F5344CB8AC3E}">
        <p14:creationId xmlns:p14="http://schemas.microsoft.com/office/powerpoint/2010/main" val="195516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337" b="1621"/>
          <a:stretch>
            <a:fillRect/>
          </a:stretch>
        </p:blipFill>
        <p:spPr bwMode="auto">
          <a:xfrm>
            <a:off x="1254604" y="1208314"/>
            <a:ext cx="6414957" cy="4561115"/>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GB" dirty="0"/>
              <a:t>BEC-BCS crossover</a:t>
            </a:r>
          </a:p>
        </p:txBody>
      </p:sp>
    </p:spTree>
    <p:extLst>
      <p:ext uri="{BB962C8B-B14F-4D97-AF65-F5344CB8AC3E}">
        <p14:creationId xmlns:p14="http://schemas.microsoft.com/office/powerpoint/2010/main" val="37980684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solidFill>
                  <a:srgbClr val="1E008E"/>
                </a:solidFill>
              </a:rPr>
              <a:t>2</a:t>
            </a:r>
            <a:r>
              <a:rPr lang="en-US" altLang="en-US" baseline="30000">
                <a:solidFill>
                  <a:srgbClr val="1E008E"/>
                </a:solidFill>
              </a:rPr>
              <a:t>nd</a:t>
            </a:r>
            <a:r>
              <a:rPr lang="en-US" altLang="en-US">
                <a:solidFill>
                  <a:srgbClr val="1E008E"/>
                </a:solidFill>
              </a:rPr>
              <a:t> Order Phase Transitions</a:t>
            </a:r>
          </a:p>
        </p:txBody>
      </p:sp>
      <p:pic>
        <p:nvPicPr>
          <p:cNvPr id="51207" name="Picture 7" descr="fountain_hel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153" y="2215977"/>
            <a:ext cx="1060450" cy="1439862"/>
          </a:xfrm>
          <a:prstGeom prst="rect">
            <a:avLst/>
          </a:prstGeom>
          <a:noFill/>
          <a:extLst>
            <a:ext uri="{909E8E84-426E-40DD-AFC4-6F175D3DCCD1}">
              <a14:hiddenFill xmlns:a14="http://schemas.microsoft.com/office/drawing/2010/main">
                <a:solidFill>
                  <a:srgbClr val="FFFFFF"/>
                </a:solidFill>
              </a14:hiddenFill>
            </a:ext>
          </a:extLst>
        </p:spPr>
      </p:pic>
      <p:pic>
        <p:nvPicPr>
          <p:cNvPr id="51208" name="Picture 8" descr="superconductiv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553" y="2219152"/>
            <a:ext cx="1270000" cy="1433512"/>
          </a:xfrm>
          <a:prstGeom prst="rect">
            <a:avLst/>
          </a:prstGeom>
          <a:noFill/>
          <a:extLst>
            <a:ext uri="{909E8E84-426E-40DD-AFC4-6F175D3DCCD1}">
              <a14:hiddenFill xmlns:a14="http://schemas.microsoft.com/office/drawing/2010/main">
                <a:solidFill>
                  <a:srgbClr val="FFFFFF"/>
                </a:solidFill>
              </a14:hiddenFill>
            </a:ext>
          </a:extLst>
        </p:spPr>
      </p:pic>
      <p:sp>
        <p:nvSpPr>
          <p:cNvPr id="51209" name="Text Box 9"/>
          <p:cNvSpPr txBox="1">
            <a:spLocks noChangeArrowheads="1"/>
          </p:cNvSpPr>
          <p:nvPr/>
        </p:nvSpPr>
        <p:spPr bwMode="auto">
          <a:xfrm>
            <a:off x="1269603" y="3663777"/>
            <a:ext cx="1584325"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53882" dir="2700000" algn="ctr" rotWithShape="0">
                    <a:srgbClr val="5F5F5F"/>
                  </a:outerShdw>
                </a:effectLst>
              </a14:hiddenEffects>
            </a:ext>
          </a:extLst>
        </p:spPr>
        <p:txBody>
          <a:bodyPr wrap="non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600" b="0" i="0" u="none" strike="noStrike" kern="1200" cap="none" spc="0" normalizeH="0" baseline="0" noProof="0">
                <a:ln>
                  <a:noFill/>
                </a:ln>
                <a:solidFill>
                  <a:srgbClr val="1E008E"/>
                </a:solidFill>
                <a:effectLst/>
                <a:uLnTx/>
                <a:uFillTx/>
                <a:latin typeface="Arial"/>
                <a:ea typeface="+mn-ea"/>
                <a:cs typeface="+mn-cs"/>
              </a:rPr>
              <a:t>superconductor</a:t>
            </a:r>
          </a:p>
        </p:txBody>
      </p:sp>
      <p:sp>
        <p:nvSpPr>
          <p:cNvPr id="51210" name="Text Box 10"/>
          <p:cNvSpPr txBox="1">
            <a:spLocks noChangeArrowheads="1"/>
          </p:cNvSpPr>
          <p:nvPr/>
        </p:nvSpPr>
        <p:spPr bwMode="auto">
          <a:xfrm>
            <a:off x="3554016" y="3663777"/>
            <a:ext cx="1379537"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53882" dir="2700000" algn="ctr" rotWithShape="0">
                    <a:srgbClr val="5F5F5F"/>
                  </a:outerShdw>
                </a:effectLst>
              </a14:hiddenEffects>
            </a:ext>
          </a:extLst>
        </p:spPr>
        <p:txBody>
          <a:bodyPr wrap="non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600" b="0" i="0" u="none" strike="noStrike" kern="1200" cap="none" spc="0" normalizeH="0" baseline="0" noProof="0">
                <a:ln>
                  <a:noFill/>
                </a:ln>
                <a:solidFill>
                  <a:srgbClr val="1E008E"/>
                </a:solidFill>
                <a:effectLst/>
                <a:uLnTx/>
                <a:uFillTx/>
                <a:latin typeface="Arial"/>
                <a:ea typeface="+mn-ea"/>
                <a:cs typeface="+mn-cs"/>
              </a:rPr>
              <a:t>superfluid He</a:t>
            </a:r>
          </a:p>
        </p:txBody>
      </p:sp>
      <p:pic>
        <p:nvPicPr>
          <p:cNvPr id="51237" name="Picture 37" descr="BEC_200210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2204864"/>
            <a:ext cx="1944688" cy="1458913"/>
          </a:xfrm>
          <a:prstGeom prst="rect">
            <a:avLst/>
          </a:prstGeom>
          <a:noFill/>
          <a:extLst>
            <a:ext uri="{909E8E84-426E-40DD-AFC4-6F175D3DCCD1}">
              <a14:hiddenFill xmlns:a14="http://schemas.microsoft.com/office/drawing/2010/main">
                <a:solidFill>
                  <a:srgbClr val="FFFFFF"/>
                </a:solidFill>
              </a14:hiddenFill>
            </a:ext>
          </a:extLst>
        </p:spPr>
      </p:pic>
      <p:sp>
        <p:nvSpPr>
          <p:cNvPr id="51242" name="Text Box 42"/>
          <p:cNvSpPr txBox="1">
            <a:spLocks noChangeArrowheads="1"/>
          </p:cNvSpPr>
          <p:nvPr/>
        </p:nvSpPr>
        <p:spPr bwMode="auto">
          <a:xfrm>
            <a:off x="5363766" y="3663777"/>
            <a:ext cx="269875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53882" dir="2700000" algn="ctr" rotWithShape="0">
                    <a:srgbClr val="5F5F5F"/>
                  </a:outerShdw>
                </a:effectLst>
              </a14:hiddenEffects>
            </a:ext>
          </a:extLst>
        </p:spPr>
        <p:txBody>
          <a:bodyPr wrap="non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600" b="0" i="0" u="none" strike="noStrike" kern="1200" cap="none" spc="0" normalizeH="0" baseline="0" noProof="0">
                <a:ln>
                  <a:noFill/>
                </a:ln>
                <a:solidFill>
                  <a:srgbClr val="1E008E"/>
                </a:solidFill>
                <a:effectLst/>
                <a:uLnTx/>
                <a:uFillTx/>
                <a:latin typeface="Arial"/>
                <a:ea typeface="+mn-ea"/>
                <a:cs typeface="+mn-cs"/>
              </a:rPr>
              <a:t>Bose-Einstein condensation</a:t>
            </a:r>
          </a:p>
        </p:txBody>
      </p:sp>
    </p:spTree>
    <p:extLst>
      <p:ext uri="{BB962C8B-B14F-4D97-AF65-F5344CB8AC3E}">
        <p14:creationId xmlns:p14="http://schemas.microsoft.com/office/powerpoint/2010/main" val="24802178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002060"/>
                </a:solidFill>
                <a:latin typeface="Arial" panose="020B0604020202020204" pitchFamily="34" charset="0"/>
                <a:cs typeface="Arial" panose="020B0604020202020204" pitchFamily="34" charset="0"/>
              </a:rPr>
              <a:t>Long-range </a:t>
            </a:r>
            <a:r>
              <a:rPr lang="de-DE" b="1" dirty="0" err="1">
                <a:solidFill>
                  <a:srgbClr val="002060"/>
                </a:solidFill>
                <a:latin typeface="Arial" panose="020B0604020202020204" pitchFamily="34" charset="0"/>
                <a:cs typeface="Arial" panose="020B0604020202020204" pitchFamily="34" charset="0"/>
              </a:rPr>
              <a:t>order</a:t>
            </a:r>
            <a:endParaRPr lang="en-US" b="1" dirty="0">
              <a:solidFill>
                <a:srgbClr val="002060"/>
              </a:solidFill>
              <a:latin typeface="Arial" panose="020B0604020202020204" pitchFamily="34" charset="0"/>
              <a:cs typeface="Arial" panose="020B0604020202020204" pitchFamily="34" charset="0"/>
            </a:endParaRPr>
          </a:p>
        </p:txBody>
      </p:sp>
      <p:sp>
        <p:nvSpPr>
          <p:cNvPr id="3" name="Inhaltsplatzhalter 2"/>
          <p:cNvSpPr>
            <a:spLocks noGrp="1"/>
          </p:cNvSpPr>
          <p:nvPr>
            <p:ph sz="quarter" idx="12"/>
          </p:nvPr>
        </p:nvSpPr>
        <p:spPr/>
        <p:txBody>
          <a:bodyPr/>
          <a:lstStyle/>
          <a:p>
            <a:pPr marL="0" indent="0">
              <a:buNone/>
            </a:pPr>
            <a:r>
              <a:rPr lang="de-DE" sz="1800" dirty="0" err="1">
                <a:latin typeface="Arial" panose="020B0604020202020204" pitchFamily="34" charset="0"/>
                <a:cs typeface="Arial" panose="020B0604020202020204" pitchFamily="34" charset="0"/>
              </a:rPr>
              <a:t>Emergence</a:t>
            </a:r>
            <a:r>
              <a:rPr lang="de-DE" sz="1800" dirty="0">
                <a:latin typeface="Arial" panose="020B0604020202020204" pitchFamily="34" charset="0"/>
                <a:cs typeface="Arial" panose="020B0604020202020204" pitchFamily="34" charset="0"/>
              </a:rPr>
              <a:t> of </a:t>
            </a:r>
            <a:r>
              <a:rPr lang="de-DE" sz="1800" dirty="0" err="1">
                <a:latin typeface="Arial" panose="020B0604020202020204" pitchFamily="34" charset="0"/>
                <a:cs typeface="Arial" panose="020B0604020202020204" pitchFamily="34" charset="0"/>
              </a:rPr>
              <a:t>long</a:t>
            </a:r>
            <a:r>
              <a:rPr lang="de-DE" sz="1800" dirty="0">
                <a:latin typeface="Arial" panose="020B0604020202020204" pitchFamily="34" charset="0"/>
                <a:cs typeface="Arial" panose="020B0604020202020204" pitchFamily="34" charset="0"/>
              </a:rPr>
              <a:t>-range </a:t>
            </a:r>
            <a:r>
              <a:rPr lang="de-DE" sz="1800" dirty="0" err="1">
                <a:latin typeface="Arial" panose="020B0604020202020204" pitchFamily="34" charset="0"/>
                <a:cs typeface="Arial" panose="020B0604020202020204" pitchFamily="34" charset="0"/>
              </a:rPr>
              <a:t>order</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spontaneously</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breaks</a:t>
            </a:r>
            <a:r>
              <a:rPr lang="de-DE" sz="1800" dirty="0">
                <a:latin typeface="Arial" panose="020B0604020202020204" pitchFamily="34" charset="0"/>
                <a:cs typeface="Arial" panose="020B0604020202020204" pitchFamily="34" charset="0"/>
              </a:rPr>
              <a:t> the </a:t>
            </a:r>
            <a:r>
              <a:rPr lang="de-DE" sz="1800" dirty="0" err="1">
                <a:latin typeface="Arial" panose="020B0604020202020204" pitchFamily="34" charset="0"/>
                <a:cs typeface="Arial" panose="020B0604020202020204" pitchFamily="34" charset="0"/>
              </a:rPr>
              <a:t>symmetry</a:t>
            </a:r>
            <a:r>
              <a:rPr lang="de-DE" sz="1800" dirty="0">
                <a:latin typeface="Arial" panose="020B0604020202020204" pitchFamily="34" charset="0"/>
                <a:cs typeface="Arial" panose="020B0604020202020204" pitchFamily="34" charset="0"/>
              </a:rPr>
              <a:t> of the </a:t>
            </a:r>
            <a:r>
              <a:rPr lang="de-DE" sz="1800" dirty="0" err="1">
                <a:latin typeface="Arial" panose="020B0604020202020204" pitchFamily="34" charset="0"/>
                <a:cs typeface="Arial" panose="020B0604020202020204" pitchFamily="34" charset="0"/>
              </a:rPr>
              <a:t>Hamiltonian</a:t>
            </a:r>
            <a:endParaRPr lang="en-US" sz="1800" dirty="0">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111644995"/>
              </p:ext>
            </p:extLst>
          </p:nvPr>
        </p:nvGraphicFramePr>
        <p:xfrm>
          <a:off x="846364" y="1824461"/>
          <a:ext cx="7286172" cy="1112520"/>
        </p:xfrm>
        <a:graphic>
          <a:graphicData uri="http://schemas.openxmlformats.org/drawingml/2006/table">
            <a:tbl>
              <a:tblPr firstRow="1" bandRow="1">
                <a:tableStyleId>{5C22544A-7EE6-4342-B048-85BDC9FD1C3A}</a:tableStyleId>
              </a:tblPr>
              <a:tblGrid>
                <a:gridCol w="3643086">
                  <a:extLst>
                    <a:ext uri="{9D8B030D-6E8A-4147-A177-3AD203B41FA5}">
                      <a16:colId xmlns:a16="http://schemas.microsoft.com/office/drawing/2014/main" val="20000"/>
                    </a:ext>
                  </a:extLst>
                </a:gridCol>
                <a:gridCol w="3643086">
                  <a:extLst>
                    <a:ext uri="{9D8B030D-6E8A-4147-A177-3AD203B41FA5}">
                      <a16:colId xmlns:a16="http://schemas.microsoft.com/office/drawing/2014/main" val="20001"/>
                    </a:ext>
                  </a:extLst>
                </a:gridCol>
              </a:tblGrid>
              <a:tr h="370840">
                <a:tc>
                  <a:txBody>
                    <a:bodyPr/>
                    <a:lstStyle/>
                    <a:p>
                      <a:r>
                        <a:rPr lang="de-DE" sz="1600" b="0" dirty="0" err="1">
                          <a:solidFill>
                            <a:schemeClr val="tx1"/>
                          </a:solidFill>
                          <a:latin typeface="Arial" panose="020B0604020202020204" pitchFamily="34" charset="0"/>
                          <a:cs typeface="Arial" panose="020B0604020202020204" pitchFamily="34" charset="0"/>
                        </a:rPr>
                        <a:t>Crystallization</a:t>
                      </a:r>
                      <a:endParaRPr lang="en-US" sz="1600" b="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de-DE" sz="1600" b="0" dirty="0" err="1">
                          <a:solidFill>
                            <a:schemeClr val="tx1"/>
                          </a:solidFill>
                          <a:latin typeface="Arial" panose="020B0604020202020204" pitchFamily="34" charset="0"/>
                          <a:cs typeface="Arial" panose="020B0604020202020204" pitchFamily="34" charset="0"/>
                        </a:rPr>
                        <a:t>Translational</a:t>
                      </a:r>
                      <a:r>
                        <a:rPr lang="de-DE" sz="1600" b="0" dirty="0">
                          <a:solidFill>
                            <a:schemeClr val="tx1"/>
                          </a:solidFill>
                          <a:latin typeface="Arial" panose="020B0604020202020204" pitchFamily="34" charset="0"/>
                          <a:cs typeface="Arial" panose="020B0604020202020204" pitchFamily="34" charset="0"/>
                        </a:rPr>
                        <a:t> </a:t>
                      </a:r>
                      <a:r>
                        <a:rPr lang="de-DE" sz="1600" b="0" dirty="0" err="1">
                          <a:solidFill>
                            <a:schemeClr val="tx1"/>
                          </a:solidFill>
                          <a:latin typeface="Arial" panose="020B0604020202020204" pitchFamily="34" charset="0"/>
                          <a:cs typeface="Arial" panose="020B0604020202020204" pitchFamily="34" charset="0"/>
                        </a:rPr>
                        <a:t>symmetry</a:t>
                      </a:r>
                      <a:endParaRPr lang="en-US" sz="1600" b="0" dirty="0">
                        <a:solidFill>
                          <a:schemeClr val="tx1"/>
                        </a:solidFill>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0"/>
                  </a:ext>
                </a:extLst>
              </a:tr>
              <a:tr h="370840">
                <a:tc>
                  <a:txBody>
                    <a:bodyPr/>
                    <a:lstStyle/>
                    <a:p>
                      <a:r>
                        <a:rPr lang="de-DE" sz="1600" dirty="0" err="1">
                          <a:latin typeface="Arial" panose="020B0604020202020204" pitchFamily="34" charset="0"/>
                          <a:cs typeface="Arial" panose="020B0604020202020204" pitchFamily="34" charset="0"/>
                        </a:rPr>
                        <a:t>Magnetism</a:t>
                      </a:r>
                      <a:endParaRPr lang="en-US" sz="1600" dirty="0">
                        <a:latin typeface="Arial" panose="020B0604020202020204" pitchFamily="34" charset="0"/>
                        <a:cs typeface="Arial" panose="020B0604020202020204" pitchFamily="34" charset="0"/>
                      </a:endParaRPr>
                    </a:p>
                  </a:txBody>
                  <a:tcPr/>
                </a:tc>
                <a:tc>
                  <a:txBody>
                    <a:bodyPr/>
                    <a:lstStyle/>
                    <a:p>
                      <a:r>
                        <a:rPr lang="de-DE" sz="1600" dirty="0" err="1">
                          <a:latin typeface="Arial" panose="020B0604020202020204" pitchFamily="34" charset="0"/>
                          <a:cs typeface="Arial" panose="020B0604020202020204" pitchFamily="34" charset="0"/>
                        </a:rPr>
                        <a:t>Rotational</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symmetry</a:t>
                      </a:r>
                      <a:r>
                        <a:rPr lang="de-DE" sz="1600" dirty="0">
                          <a:latin typeface="Arial" panose="020B0604020202020204" pitchFamily="34" charset="0"/>
                          <a:cs typeface="Arial" panose="020B0604020202020204" pitchFamily="34" charset="0"/>
                        </a:rPr>
                        <a:t> of the </a:t>
                      </a:r>
                      <a:r>
                        <a:rPr lang="de-DE" sz="1600" dirty="0" err="1">
                          <a:latin typeface="Arial" panose="020B0604020202020204" pitchFamily="34" charset="0"/>
                          <a:cs typeface="Arial" panose="020B0604020202020204" pitchFamily="34" charset="0"/>
                        </a:rPr>
                        <a:t>spin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de-DE" sz="1600" dirty="0">
                          <a:latin typeface="Arial" panose="020B0604020202020204" pitchFamily="34" charset="0"/>
                          <a:cs typeface="Arial" panose="020B0604020202020204" pitchFamily="34" charset="0"/>
                        </a:rPr>
                        <a:t>Bose-Einstein</a:t>
                      </a:r>
                      <a:r>
                        <a:rPr lang="de-DE" sz="1600" baseline="0" dirty="0">
                          <a:latin typeface="Arial" panose="020B0604020202020204" pitchFamily="34" charset="0"/>
                          <a:cs typeface="Arial" panose="020B0604020202020204" pitchFamily="34" charset="0"/>
                        </a:rPr>
                        <a:t> </a:t>
                      </a:r>
                      <a:r>
                        <a:rPr lang="de-DE" sz="1600" baseline="0" dirty="0" err="1">
                          <a:latin typeface="Arial" panose="020B0604020202020204" pitchFamily="34" charset="0"/>
                          <a:cs typeface="Arial" panose="020B0604020202020204" pitchFamily="34" charset="0"/>
                        </a:rPr>
                        <a:t>condensation</a:t>
                      </a:r>
                      <a:endParaRPr lang="en-US" sz="1600" dirty="0">
                        <a:latin typeface="Arial" panose="020B0604020202020204" pitchFamily="34" charset="0"/>
                        <a:cs typeface="Arial" panose="020B0604020202020204" pitchFamily="34" charset="0"/>
                      </a:endParaRPr>
                    </a:p>
                  </a:txBody>
                  <a:tcPr/>
                </a:tc>
                <a:tc>
                  <a:txBody>
                    <a:bodyPr/>
                    <a:lstStyle/>
                    <a:p>
                      <a:r>
                        <a:rPr lang="de-DE" sz="1600" dirty="0">
                          <a:latin typeface="Arial" panose="020B0604020202020204" pitchFamily="34" charset="0"/>
                          <a:cs typeface="Arial" panose="020B0604020202020204" pitchFamily="34" charset="0"/>
                        </a:rPr>
                        <a:t>Phase of the </a:t>
                      </a:r>
                      <a:r>
                        <a:rPr lang="de-DE" sz="1600" dirty="0" err="1">
                          <a:latin typeface="Arial" panose="020B0604020202020204" pitchFamily="34" charset="0"/>
                          <a:cs typeface="Arial" panose="020B0604020202020204" pitchFamily="34" charset="0"/>
                        </a:rPr>
                        <a:t>wave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function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cxnSp>
        <p:nvCxnSpPr>
          <p:cNvPr id="6" name="Gerade Verbindung mit Pfeil 5"/>
          <p:cNvCxnSpPr/>
          <p:nvPr/>
        </p:nvCxnSpPr>
        <p:spPr>
          <a:xfrm flipV="1">
            <a:off x="1985399" y="3946420"/>
            <a:ext cx="0" cy="750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1622360" y="4341827"/>
            <a:ext cx="6905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feld 7"/>
              <p:cNvSpPr txBox="1"/>
              <p:nvPr/>
            </p:nvSpPr>
            <p:spPr>
              <a:xfrm>
                <a:off x="6099539" y="3695886"/>
                <a:ext cx="2294218" cy="74693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Condensate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wave</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function</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m:rPr>
                              <m:sty m:val="p"/>
                            </m:rP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rPr>
                            <m:t>Ψ</m:t>
                          </m:r>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de-DE" sz="1400" b="0" i="0" u="none" strike="noStrike" kern="1200" cap="none" spc="0" normalizeH="0" baseline="0" noProof="0" smtClean="0">
                              <a:ln>
                                <a:noFill/>
                              </a:ln>
                              <a:solidFill>
                                <a:prstClr val="black"/>
                              </a:solidFill>
                              <a:effectLst/>
                              <a:uLnTx/>
                              <a:uFillTx/>
                              <a:latin typeface="Cambria Math" panose="02040503050406030204" pitchFamily="18" charset="0"/>
                            </a:rPr>
                            <m:t>Ψ</m:t>
                          </m:r>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rPr>
                            <m:t>𝑒</m:t>
                          </m:r>
                        </m:e>
                        <m:sup>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rPr>
                            <m:t>𝑖</m:t>
                          </m:r>
                          <m:r>
                            <a:rPr kumimoji="0" lang="de-DE" sz="1400" b="0" i="1" u="none" strike="noStrike" kern="1200" cap="none" spc="0" normalizeH="0" baseline="0" noProof="0" smtClean="0">
                              <a:ln>
                                <a:noFill/>
                              </a:ln>
                              <a:solidFill>
                                <a:prstClr val="black"/>
                              </a:solidFill>
                              <a:effectLst/>
                              <a:uLnTx/>
                              <a:uFillTx/>
                              <a:latin typeface="Cambria Math" panose="02040503050406030204" pitchFamily="18" charset="0"/>
                            </a:rPr>
                            <m:t>𝜙</m:t>
                          </m:r>
                        </m:sup>
                      </m:sSup>
                    </m:oMath>
                  </m:oMathPara>
                </a14:m>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characterized</a:t>
                </a:r>
                <a:r>
                  <a:rPr kumimoji="0" lang="de-D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1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by</a:t>
                </a:r>
                <a:r>
                  <a:rPr kumimoji="0" lang="de-D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angle </a:t>
                </a:r>
                <a:r>
                  <a:rPr kumimoji="0" lang="de-DE" sz="1400" b="1" i="0" u="none" strike="noStrike" kern="1200" cap="none" spc="0" normalizeH="0" baseline="0" noProof="0" dirty="0">
                    <a:ln>
                      <a:noFill/>
                    </a:ln>
                    <a:solidFill>
                      <a:prstClr val="black"/>
                    </a:solidFill>
                    <a:effectLst/>
                    <a:uLnTx/>
                    <a:uFillTx/>
                    <a:latin typeface="Symbol" panose="05050102010706020507" pitchFamily="18" charset="2"/>
                    <a:cs typeface="Arial" panose="020B0604020202020204" pitchFamily="34" charset="0"/>
                  </a:rPr>
                  <a:t>f</a:t>
                </a:r>
                <a:endParaRPr kumimoji="0" lang="en-US" sz="1400" b="1" i="0" u="none" strike="noStrike" kern="1200" cap="none" spc="0" normalizeH="0" baseline="0" noProof="0" dirty="0">
                  <a:ln>
                    <a:noFill/>
                  </a:ln>
                  <a:solidFill>
                    <a:prstClr val="black"/>
                  </a:solidFill>
                  <a:effectLst/>
                  <a:uLnTx/>
                  <a:uFillTx/>
                  <a:latin typeface="Symbol" panose="05050102010706020507" pitchFamily="18" charset="2"/>
                  <a:cs typeface="Arial" panose="020B0604020202020204" pitchFamily="34" charset="0"/>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6099539" y="3695886"/>
                <a:ext cx="2294218" cy="746936"/>
              </a:xfrm>
              <a:prstGeom prst="rect">
                <a:avLst/>
              </a:prstGeom>
              <a:blipFill>
                <a:blip r:embed="rId2"/>
                <a:stretch>
                  <a:fillRect l="-798" t="-813" b="-8130"/>
                </a:stretch>
              </a:blipFill>
            </p:spPr>
            <p:txBody>
              <a:bodyPr/>
              <a:lstStyle/>
              <a:p>
                <a:r>
                  <a:rPr lang="de-DE">
                    <a:noFill/>
                  </a:rPr>
                  <a:t> </a:t>
                </a:r>
              </a:p>
            </p:txBody>
          </p:sp>
        </mc:Fallback>
      </mc:AlternateContent>
      <p:sp>
        <p:nvSpPr>
          <p:cNvPr id="9" name="Textfeld 8"/>
          <p:cNvSpPr txBox="1"/>
          <p:nvPr/>
        </p:nvSpPr>
        <p:spPr>
          <a:xfrm>
            <a:off x="2284495" y="4178415"/>
            <a:ext cx="3000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x</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feld 9"/>
          <p:cNvSpPr txBox="1"/>
          <p:nvPr/>
        </p:nvSpPr>
        <p:spPr>
          <a:xfrm>
            <a:off x="1731480" y="3677753"/>
            <a:ext cx="3000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feld 10"/>
          <p:cNvSpPr txBox="1"/>
          <p:nvPr/>
        </p:nvSpPr>
        <p:spPr>
          <a:xfrm>
            <a:off x="1921855" y="4062730"/>
            <a:ext cx="221536"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Bogen 11"/>
          <p:cNvSpPr/>
          <p:nvPr/>
        </p:nvSpPr>
        <p:spPr>
          <a:xfrm>
            <a:off x="1783996" y="4076408"/>
            <a:ext cx="396263" cy="39626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Textfeld 12"/>
          <p:cNvSpPr txBox="1"/>
          <p:nvPr/>
        </p:nvSpPr>
        <p:spPr>
          <a:xfrm>
            <a:off x="468313" y="3331914"/>
            <a:ext cx="28264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Symmetries</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de-DE" sz="1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are</a:t>
            </a:r>
            <a:r>
              <a:rPr kumimoji="0" lang="de-DE"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de-DE" sz="1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important</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Textfeld 13"/>
          <p:cNvSpPr txBox="1"/>
          <p:nvPr/>
        </p:nvSpPr>
        <p:spPr>
          <a:xfrm>
            <a:off x="978648" y="4708422"/>
            <a:ext cx="24032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Spin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rotating</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the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xy</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characterized</a:t>
            </a:r>
            <a:r>
              <a:rPr kumimoji="0" lang="de-D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1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by</a:t>
            </a:r>
            <a:r>
              <a:rPr kumimoji="0" lang="de-DE"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angle </a:t>
            </a:r>
            <a:r>
              <a:rPr kumimoji="0" lang="de-DE" sz="1400" b="1" i="0" u="none" strike="noStrike" kern="1200" cap="none" spc="0" normalizeH="0" baseline="0" noProof="0" dirty="0">
                <a:ln>
                  <a:noFill/>
                </a:ln>
                <a:solidFill>
                  <a:prstClr val="black"/>
                </a:solidFill>
                <a:effectLst/>
                <a:uLnTx/>
                <a:uFillTx/>
                <a:latin typeface="Symbol" panose="05050102010706020507" pitchFamily="18" charset="2"/>
                <a:cs typeface="Arial" panose="020B0604020202020204" pitchFamily="34" charset="0"/>
              </a:rPr>
              <a:t>f</a:t>
            </a:r>
            <a:endParaRPr kumimoji="0" lang="en-US" sz="1400" b="1" i="0" u="none" strike="noStrike" kern="1200" cap="none" spc="0" normalizeH="0" baseline="0" noProof="0" dirty="0">
              <a:ln>
                <a:noFill/>
              </a:ln>
              <a:solidFill>
                <a:prstClr val="black"/>
              </a:solidFill>
              <a:effectLst/>
              <a:uLnTx/>
              <a:uFillTx/>
              <a:latin typeface="Symbol" panose="05050102010706020507" pitchFamily="18" charset="2"/>
              <a:cs typeface="Arial" panose="020B0604020202020204" pitchFamily="34" charset="0"/>
            </a:endParaRPr>
          </a:p>
        </p:txBody>
      </p:sp>
      <p:pic>
        <p:nvPicPr>
          <p:cNvPr id="15" name="Picture 4" descr="BEC_20021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8114" y="3541802"/>
            <a:ext cx="1444625" cy="108346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rot="20316735">
            <a:off x="1711095" y="4237834"/>
            <a:ext cx="622300" cy="154178"/>
            <a:chOff x="-685800" y="3412826"/>
            <a:chExt cx="622300" cy="205271"/>
          </a:xfrm>
        </p:grpSpPr>
        <p:sp>
          <p:nvSpPr>
            <p:cNvPr id="16" name="Pfeil nach rechts 15"/>
            <p:cNvSpPr/>
            <p:nvPr/>
          </p:nvSpPr>
          <p:spPr>
            <a:xfrm>
              <a:off x="-431800" y="3412826"/>
              <a:ext cx="368300" cy="20527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17" name="Rechteck 16"/>
            <p:cNvSpPr/>
            <p:nvPr/>
          </p:nvSpPr>
          <p:spPr>
            <a:xfrm>
              <a:off x="-685800" y="3465624"/>
              <a:ext cx="254000" cy="9967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9" name="Geschweifte Klammer rechts 18"/>
          <p:cNvSpPr/>
          <p:nvPr/>
        </p:nvSpPr>
        <p:spPr>
          <a:xfrm rot="5400000">
            <a:off x="4491875" y="1705894"/>
            <a:ext cx="261098" cy="7392151"/>
          </a:xfrm>
          <a:prstGeom prst="rightBrace">
            <a:avLst>
              <a:gd name="adj1" fmla="val 15425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Textfeld 19"/>
          <p:cNvSpPr txBox="1"/>
          <p:nvPr/>
        </p:nvSpPr>
        <p:spPr>
          <a:xfrm>
            <a:off x="2031562" y="5649201"/>
            <a:ext cx="53527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Same </a:t>
            </a: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universality</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class</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=&gt; same </a:t>
            </a: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critical</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behaviour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891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solidFill>
                  <a:srgbClr val="002060"/>
                </a:solidFill>
              </a:rPr>
              <a:t>Spontaneous</a:t>
            </a:r>
            <a:r>
              <a:rPr lang="de-DE" b="1" dirty="0">
                <a:solidFill>
                  <a:srgbClr val="002060"/>
                </a:solidFill>
              </a:rPr>
              <a:t> </a:t>
            </a:r>
            <a:r>
              <a:rPr lang="de-DE" b="1" dirty="0" err="1">
                <a:solidFill>
                  <a:srgbClr val="002060"/>
                </a:solidFill>
              </a:rPr>
              <a:t>symmetry</a:t>
            </a:r>
            <a:r>
              <a:rPr lang="de-DE" b="1" dirty="0">
                <a:solidFill>
                  <a:srgbClr val="002060"/>
                </a:solidFill>
              </a:rPr>
              <a:t> </a:t>
            </a:r>
            <a:r>
              <a:rPr lang="de-DE" b="1" dirty="0" err="1">
                <a:solidFill>
                  <a:srgbClr val="002060"/>
                </a:solidFill>
              </a:rPr>
              <a:t>breaking</a:t>
            </a:r>
            <a:endParaRPr lang="en-US" b="1" dirty="0">
              <a:solidFill>
                <a:srgbClr val="002060"/>
              </a:solidFill>
            </a:endParaRPr>
          </a:p>
        </p:txBody>
      </p:sp>
      <p:pic>
        <p:nvPicPr>
          <p:cNvPr id="9218" name="Picture 2" descr="http://cph-theory.persiangig.com/90.11.26-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313" y="3240682"/>
            <a:ext cx="4638675" cy="29432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feld 3"/>
              <p:cNvSpPr txBox="1"/>
              <p:nvPr/>
            </p:nvSpPr>
            <p:spPr>
              <a:xfrm>
                <a:off x="468313" y="1066800"/>
                <a:ext cx="843051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Gibbs </a:t>
                </a:r>
                <a:r>
                  <a:rPr kumimoji="0" lang="de-DE" sz="1800" b="0" i="0" u="none" strike="noStrike" kern="1200" cap="none" spc="0" normalizeH="0" baseline="0" noProof="0" dirty="0" err="1">
                    <a:ln>
                      <a:noFill/>
                    </a:ln>
                    <a:solidFill>
                      <a:prstClr val="black"/>
                    </a:solidFill>
                    <a:effectLst/>
                    <a:uLnTx/>
                    <a:uFillTx/>
                    <a:latin typeface="Arial"/>
                    <a:ea typeface="+mn-ea"/>
                    <a:cs typeface="+mn-cs"/>
                  </a:rPr>
                  <a:t>free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energy</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can</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be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expanded</a:t>
                </a:r>
                <a:r>
                  <a:rPr kumimoji="0" lang="de-DE" sz="1800" b="0" i="0" u="none" strike="noStrike" kern="1200" cap="none" spc="0" normalizeH="0" baseline="0" noProof="0" dirty="0">
                    <a:ln>
                      <a:noFill/>
                    </a:ln>
                    <a:solidFill>
                      <a:prstClr val="black"/>
                    </a:solidFill>
                    <a:effectLst/>
                    <a:uLnTx/>
                    <a:uFillTx/>
                    <a:latin typeface="Arial"/>
                    <a:ea typeface="+mn-ea"/>
                    <a:cs typeface="+mn-cs"/>
                  </a:rPr>
                  <a:t> in power </a:t>
                </a:r>
                <a:r>
                  <a:rPr kumimoji="0" lang="de-DE" sz="1800" b="0" i="0" u="none" strike="noStrike" kern="1200" cap="none" spc="0" normalizeH="0" baseline="0" noProof="0" dirty="0" err="1">
                    <a:ln>
                      <a:noFill/>
                    </a:ln>
                    <a:solidFill>
                      <a:prstClr val="black"/>
                    </a:solidFill>
                    <a:effectLst/>
                    <a:uLnTx/>
                    <a:uFillTx/>
                    <a:latin typeface="Arial"/>
                    <a:ea typeface="+mn-ea"/>
                    <a:cs typeface="+mn-cs"/>
                  </a:rPr>
                  <a:t>series</a:t>
                </a:r>
                <a:r>
                  <a:rPr kumimoji="0" lang="de-DE" sz="1800" b="0" i="0" u="none" strike="noStrike" kern="1200" cap="none" spc="0" normalizeH="0" baseline="0" noProof="0" dirty="0">
                    <a:ln>
                      <a:noFill/>
                    </a:ln>
                    <a:solidFill>
                      <a:prstClr val="black"/>
                    </a:solidFill>
                    <a:effectLst/>
                    <a:uLnTx/>
                    <a:uFillTx/>
                    <a:latin typeface="Arial"/>
                    <a:ea typeface="+mn-ea"/>
                    <a:cs typeface="+mn-cs"/>
                  </a:rPr>
                  <a:t> of </a:t>
                </a:r>
                <a:r>
                  <a:rPr kumimoji="0" lang="de-DE" sz="1800" b="0" i="0" u="none" strike="noStrike" kern="1200" cap="none" spc="0" normalizeH="0" baseline="0" noProof="0" dirty="0" err="1">
                    <a:ln>
                      <a:noFill/>
                    </a:ln>
                    <a:solidFill>
                      <a:prstClr val="black"/>
                    </a:solidFill>
                    <a:effectLst/>
                    <a:uLnTx/>
                    <a:uFillTx/>
                    <a:latin typeface="Arial"/>
                    <a:ea typeface="+mn-ea"/>
                    <a:cs typeface="+mn-cs"/>
                  </a:rPr>
                  <a:t>order</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parameter</a:t>
                </a:r>
                <a:r>
                  <a:rPr kumimoji="0" lang="de-DE" sz="1800" b="0" i="0" u="none" strike="noStrike" kern="1200" cap="none" spc="0" normalizeH="0" baseline="0" noProof="0" dirty="0">
                    <a:ln>
                      <a:noFill/>
                    </a:ln>
                    <a:solidFill>
                      <a:prstClr val="black"/>
                    </a:solidFill>
                    <a:effectLst/>
                    <a:uLnTx/>
                    <a:uFillTx/>
                    <a:latin typeface="Arial"/>
                    <a:ea typeface="+mn-ea"/>
                    <a:cs typeface="+mn-cs"/>
                  </a:rPr>
                  <a:t> (Landau)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sSup>
                        <m:sSup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m:rPr>
                                  <m:sty m:val="p"/>
                                </m:rPr>
                                <a:rPr kumimoji="0" lang="de-DE"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Ψ</m:t>
                              </m:r>
                            </m:e>
                          </m:d>
                        </m:e>
                        <m:sup>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sSup>
                        <m:sSupPr>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begChr m:val="|"/>
                              <m:endChr m:val="|"/>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m:rPr>
                                  <m:sty m:val="p"/>
                                </m:rPr>
                                <a:rPr kumimoji="0" lang="de-DE"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Ψ</m:t>
                              </m:r>
                            </m:e>
                          </m:d>
                        </m:e>
                        <m:sup>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p>
                      </m:sSup>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468313" y="1066800"/>
                <a:ext cx="8430513" cy="923330"/>
              </a:xfrm>
              <a:prstGeom prst="rect">
                <a:avLst/>
              </a:prstGeom>
              <a:blipFill rotWithShape="0">
                <a:blip r:embed="rId3"/>
                <a:stretch>
                  <a:fillRect l="-651" t="-3311" b="-5298"/>
                </a:stretch>
              </a:blipFill>
            </p:spPr>
            <p:txBody>
              <a:bodyPr/>
              <a:lstStyle/>
              <a:p>
                <a:r>
                  <a:rPr lang="en-US">
                    <a:noFill/>
                  </a:rPr>
                  <a:t> </a:t>
                </a:r>
              </a:p>
            </p:txBody>
          </p:sp>
        </mc:Fallback>
      </mc:AlternateContent>
      <p:sp>
        <p:nvSpPr>
          <p:cNvPr id="5" name="Textfeld 4"/>
          <p:cNvSpPr txBox="1"/>
          <p:nvPr/>
        </p:nvSpPr>
        <p:spPr>
          <a:xfrm>
            <a:off x="3213100" y="2211010"/>
            <a:ext cx="2628668" cy="276999"/>
          </a:xfrm>
          <a:prstGeom prst="rect">
            <a:avLst/>
          </a:prstGeom>
          <a:noFill/>
          <a:ln>
            <a:solidFill>
              <a:srgbClr val="00B05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solidFill>
                <a:effectLst/>
                <a:uLnTx/>
                <a:uFillTx/>
                <a:latin typeface="Arial"/>
                <a:ea typeface="+mn-ea"/>
                <a:cs typeface="+mn-cs"/>
              </a:rPr>
              <a:t>Temperature-dependent</a:t>
            </a:r>
            <a:r>
              <a:rPr kumimoji="0" lang="de-DE" sz="1200" b="0" i="0" u="none" strike="noStrike" kern="1200" cap="none" spc="0" normalizeH="0" baseline="0" noProof="0" dirty="0">
                <a:ln>
                  <a:noFill/>
                </a:ln>
                <a:solidFill>
                  <a:prstClr val="black"/>
                </a:solidFill>
                <a:effectLst/>
                <a:uLnTx/>
                <a:uFillTx/>
                <a:latin typeface="Arial"/>
                <a:ea typeface="+mn-ea"/>
                <a:cs typeface="+mn-cs"/>
              </a:rPr>
              <a:t> </a:t>
            </a:r>
            <a:r>
              <a:rPr kumimoji="0" lang="de-DE" sz="1200" b="0" i="0" u="none" strike="noStrike" kern="1200" cap="none" spc="0" normalizeH="0" baseline="0" noProof="0" dirty="0" err="1">
                <a:ln>
                  <a:noFill/>
                </a:ln>
                <a:solidFill>
                  <a:prstClr val="black"/>
                </a:solidFill>
                <a:effectLst/>
                <a:uLnTx/>
                <a:uFillTx/>
                <a:latin typeface="Arial"/>
                <a:ea typeface="+mn-ea"/>
                <a:cs typeface="+mn-cs"/>
              </a:rPr>
              <a:t>coefficients</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7" name="Gerade Verbindung mit Pfeil 6"/>
          <p:cNvCxnSpPr/>
          <p:nvPr/>
        </p:nvCxnSpPr>
        <p:spPr>
          <a:xfrm flipV="1">
            <a:off x="4025900" y="1911350"/>
            <a:ext cx="0" cy="2857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V="1">
            <a:off x="4870450" y="1911350"/>
            <a:ext cx="0" cy="2857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feld 7"/>
              <p:cNvSpPr txBox="1"/>
              <p:nvPr/>
            </p:nvSpPr>
            <p:spPr>
              <a:xfrm>
                <a:off x="468313" y="2642076"/>
                <a:ext cx="549054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High T: </a:t>
                </a:r>
                <a14:m>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&gt;0, </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&gt;0</m:t>
                    </m:r>
                  </m:oMath>
                </a14:m>
                <a:r>
                  <a:rPr kumimoji="0" lang="en-US" sz="1600" b="0" i="0" u="none" strike="noStrike" kern="1200" cap="none" spc="0" normalizeH="0" baseline="0" noProof="0" dirty="0">
                    <a:ln>
                      <a:noFill/>
                    </a:ln>
                    <a:solidFill>
                      <a:prstClr val="black"/>
                    </a:solidFill>
                    <a:effectLst/>
                    <a:uLnTx/>
                    <a:uFillTx/>
                    <a:latin typeface="Arial"/>
                    <a:ea typeface="+mn-ea"/>
                    <a:cs typeface="+mn-cs"/>
                  </a:rPr>
                  <a:t> =&gt; minimum of free energy at </a:t>
                </a:r>
                <a14:m>
                  <m:oMath xmlns:m="http://schemas.openxmlformats.org/officeDocument/2006/math">
                    <m:d>
                      <m:dPr>
                        <m:begChr m:val="|"/>
                        <m:endChr m:val="|"/>
                        <m:ctrlP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m:rPr>
                            <m:sty m:val="p"/>
                          </m:rPr>
                          <a:rPr kumimoji="0" lang="de-DE" sz="16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Ψ</m:t>
                        </m:r>
                      </m:e>
                    </m:d>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468313" y="2642076"/>
                <a:ext cx="5490542" cy="338554"/>
              </a:xfrm>
              <a:prstGeom prst="rect">
                <a:avLst/>
              </a:prstGeom>
              <a:blipFill rotWithShape="0">
                <a:blip r:embed="rId4"/>
                <a:stretch>
                  <a:fillRect l="-666"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468312" y="3067050"/>
                <a:ext cx="544565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Low T: </a:t>
                </a:r>
                <a14:m>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&lt;0, </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&gt;0</m:t>
                    </m:r>
                  </m:oMath>
                </a14:m>
                <a:r>
                  <a:rPr kumimoji="0" lang="en-US" sz="1600" b="0" i="0" u="none" strike="noStrike" kern="1200" cap="none" spc="0" normalizeH="0" baseline="0" noProof="0" dirty="0">
                    <a:ln>
                      <a:noFill/>
                    </a:ln>
                    <a:solidFill>
                      <a:prstClr val="black"/>
                    </a:solidFill>
                    <a:effectLst/>
                    <a:uLnTx/>
                    <a:uFillTx/>
                    <a:latin typeface="Arial"/>
                    <a:ea typeface="+mn-ea"/>
                    <a:cs typeface="+mn-cs"/>
                  </a:rPr>
                  <a:t> =&gt; minimum of free energy at </a:t>
                </a:r>
                <a14:m>
                  <m:oMath xmlns:m="http://schemas.openxmlformats.org/officeDocument/2006/math">
                    <m:d>
                      <m:dPr>
                        <m:begChr m:val="|"/>
                        <m:endChr m:val="|"/>
                        <m:ctrlP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m:rPr>
                            <m:sty m:val="p"/>
                          </m:rPr>
                          <a:rPr kumimoji="0" lang="de-DE" sz="16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Ψ</m:t>
                        </m:r>
                      </m:e>
                    </m:d>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&gt;0.</m:t>
                    </m:r>
                  </m:oMath>
                </a14:m>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468312" y="3067050"/>
                <a:ext cx="5445658" cy="338554"/>
              </a:xfrm>
              <a:prstGeom prst="rect">
                <a:avLst/>
              </a:prstGeom>
              <a:blipFill rotWithShape="0">
                <a:blip r:embed="rId5"/>
                <a:stretch>
                  <a:fillRect l="-672"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8481077" y="5594351"/>
                <a:ext cx="605707" cy="2769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𝑅𝑒</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Ψ</m:t>
                      </m:r>
                    </m:oMath>
                  </m:oMathPara>
                </a14:m>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8481077" y="5594351"/>
                <a:ext cx="605707" cy="276999"/>
              </a:xfrm>
              <a:prstGeom prst="rect">
                <a:avLst/>
              </a:prstGeom>
              <a:blipFill rotWithShape="0">
                <a:blip r:embed="rId6"/>
                <a:stretch>
                  <a:fillRect l="-4000" r="-5000"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4683569" y="5871350"/>
                <a:ext cx="605707" cy="2769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𝐼𝑚</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Ψ</m:t>
                      </m:r>
                    </m:oMath>
                  </m:oMathPara>
                </a14:m>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4683569" y="5871350"/>
                <a:ext cx="605707" cy="276999"/>
              </a:xfrm>
              <a:prstGeom prst="rect">
                <a:avLst/>
              </a:prstGeom>
              <a:blipFill rotWithShape="0">
                <a:blip r:embed="rId7"/>
                <a:stretch>
                  <a:fillRect l="-6000" r="-600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6724650" y="3082796"/>
                <a:ext cx="733791" cy="276999"/>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m:rPr>
                              <m:sty m:val="p"/>
                            </m:rPr>
                            <a:rPr kumimoji="0" lang="de-DE"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Ψ</m:t>
                          </m:r>
                        </m:e>
                      </m:d>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6724650" y="3082796"/>
                <a:ext cx="733791" cy="276999"/>
              </a:xfrm>
              <a:prstGeom prst="rect">
                <a:avLst/>
              </a:prstGeom>
              <a:blipFill rotWithShape="0">
                <a:blip r:embed="rId8"/>
                <a:stretch>
                  <a:fillRect l="-5833" t="-2222" r="-11667" b="-37778"/>
                </a:stretch>
              </a:blipFill>
            </p:spPr>
            <p:txBody>
              <a:bodyPr/>
              <a:lstStyle/>
              <a:p>
                <a:r>
                  <a:rPr lang="en-US">
                    <a:noFill/>
                  </a:rPr>
                  <a:t> </a:t>
                </a:r>
              </a:p>
            </p:txBody>
          </p:sp>
        </mc:Fallback>
      </mc:AlternateContent>
      <p:sp>
        <p:nvSpPr>
          <p:cNvPr id="14" name="Rechteck 13"/>
          <p:cNvSpPr/>
          <p:nvPr/>
        </p:nvSpPr>
        <p:spPr>
          <a:xfrm>
            <a:off x="5562600" y="6079699"/>
            <a:ext cx="228600" cy="14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feld 14"/>
          <p:cNvSpPr txBox="1"/>
          <p:nvPr/>
        </p:nvSpPr>
        <p:spPr>
          <a:xfrm>
            <a:off x="468312" y="4388708"/>
            <a:ext cx="402225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Every </a:t>
            </a:r>
            <a:r>
              <a:rPr kumimoji="0" lang="de-DE" sz="1600" b="0" i="0" u="none" strike="noStrike" kern="1200" cap="none" spc="0" normalizeH="0" baseline="0" noProof="0" dirty="0" err="1">
                <a:ln>
                  <a:noFill/>
                </a:ln>
                <a:solidFill>
                  <a:prstClr val="black"/>
                </a:solidFill>
                <a:effectLst/>
                <a:uLnTx/>
                <a:uFillTx/>
                <a:latin typeface="Arial"/>
                <a:ea typeface="+mn-ea"/>
                <a:cs typeface="+mn-cs"/>
              </a:rPr>
              <a:t>phase</a:t>
            </a:r>
            <a:r>
              <a:rPr kumimoji="0" lang="de-DE" sz="1600" b="0" i="0" u="none" strike="noStrike" kern="1200" cap="none" spc="0" normalizeH="0" baseline="0" noProof="0" dirty="0">
                <a:ln>
                  <a:noFill/>
                </a:ln>
                <a:solidFill>
                  <a:prstClr val="black"/>
                </a:solidFill>
                <a:effectLst/>
                <a:uLnTx/>
                <a:uFillTx/>
                <a:latin typeface="Arial"/>
                <a:ea typeface="+mn-ea"/>
                <a:cs typeface="+mn-cs"/>
              </a:rPr>
              <a:t> angle </a:t>
            </a:r>
            <a:r>
              <a:rPr kumimoji="0" lang="de-DE" sz="16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f</a:t>
            </a:r>
            <a:r>
              <a:rPr kumimoji="0" lang="de-DE" sz="1600" b="0" i="0" u="none" strike="noStrike" kern="1200" cap="none" spc="0" normalizeH="0" baseline="0" noProof="0" dirty="0">
                <a:ln>
                  <a:noFill/>
                </a:ln>
                <a:solidFill>
                  <a:prstClr val="black"/>
                </a:solidFill>
                <a:effectLst/>
                <a:uLnTx/>
                <a:uFillTx/>
                <a:latin typeface="Arial"/>
                <a:ea typeface="+mn-ea"/>
                <a:cs typeface="+mn-cs"/>
              </a:rPr>
              <a:t> </a:t>
            </a:r>
            <a:r>
              <a:rPr kumimoji="0" lang="de-DE" sz="1600" b="0" i="0" u="none" strike="noStrike" kern="1200" cap="none" spc="0" normalizeH="0" baseline="0" noProof="0" dirty="0" err="1">
                <a:ln>
                  <a:noFill/>
                </a:ln>
                <a:solidFill>
                  <a:prstClr val="black"/>
                </a:solidFill>
                <a:effectLst/>
                <a:uLnTx/>
                <a:uFillTx/>
                <a:latin typeface="Arial"/>
                <a:ea typeface="+mn-ea"/>
                <a:cs typeface="+mn-cs"/>
              </a:rPr>
              <a:t>has</a:t>
            </a:r>
            <a:r>
              <a:rPr kumimoji="0" lang="de-DE" sz="1600" b="0" i="0" u="none" strike="noStrike" kern="1200" cap="none" spc="0" normalizeH="0" baseline="0" noProof="0" dirty="0">
                <a:ln>
                  <a:noFill/>
                </a:ln>
                <a:solidFill>
                  <a:prstClr val="black"/>
                </a:solidFill>
                <a:effectLst/>
                <a:uLnTx/>
                <a:uFillTx/>
                <a:latin typeface="Arial"/>
                <a:ea typeface="+mn-ea"/>
                <a:cs typeface="+mn-cs"/>
              </a:rPr>
              <a:t> the same </a:t>
            </a:r>
            <a:r>
              <a:rPr kumimoji="0" lang="de-DE" sz="1600" b="0" i="0" u="none" strike="noStrike" kern="1200" cap="none" spc="0" normalizeH="0" baseline="0" noProof="0" dirty="0" err="1">
                <a:ln>
                  <a:noFill/>
                </a:ln>
                <a:solidFill>
                  <a:prstClr val="black"/>
                </a:solidFill>
                <a:effectLst/>
                <a:uLnTx/>
                <a:uFillTx/>
                <a:latin typeface="Arial"/>
                <a:ea typeface="+mn-ea"/>
                <a:cs typeface="+mn-cs"/>
              </a:rPr>
              <a:t>energy</a:t>
            </a: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Arial"/>
                <a:ea typeface="+mn-ea"/>
                <a:cs typeface="+mn-cs"/>
              </a:rPr>
              <a:t>=&gt; </a:t>
            </a:r>
            <a:r>
              <a:rPr kumimoji="0" lang="de-DE" sz="1600" b="0" i="0" u="none" strike="noStrike" kern="1200" cap="none" spc="0" normalizeH="0" baseline="0" noProof="0" dirty="0" err="1">
                <a:ln>
                  <a:noFill/>
                </a:ln>
                <a:solidFill>
                  <a:prstClr val="black"/>
                </a:solidFill>
                <a:effectLst/>
                <a:uLnTx/>
                <a:uFillTx/>
                <a:latin typeface="Arial"/>
                <a:ea typeface="+mn-ea"/>
                <a:cs typeface="+mn-cs"/>
              </a:rPr>
              <a:t>system</a:t>
            </a:r>
            <a:r>
              <a:rPr kumimoji="0" lang="de-DE" sz="1600" b="0" i="0" u="none" strike="noStrike" kern="1200" cap="none" spc="0" normalizeH="0" baseline="0" noProof="0" dirty="0">
                <a:ln>
                  <a:noFill/>
                </a:ln>
                <a:solidFill>
                  <a:prstClr val="black"/>
                </a:solidFill>
                <a:effectLst/>
                <a:uLnTx/>
                <a:uFillTx/>
                <a:latin typeface="Arial"/>
                <a:ea typeface="+mn-ea"/>
                <a:cs typeface="+mn-cs"/>
              </a:rPr>
              <a:t> </a:t>
            </a:r>
            <a:r>
              <a:rPr kumimoji="0" lang="de-DE" sz="1600" b="0" i="0" u="none" strike="noStrike" kern="1200" cap="none" spc="0" normalizeH="0" baseline="0" noProof="0" dirty="0" err="1">
                <a:ln>
                  <a:noFill/>
                </a:ln>
                <a:solidFill>
                  <a:prstClr val="black"/>
                </a:solidFill>
                <a:effectLst/>
                <a:uLnTx/>
                <a:uFillTx/>
                <a:latin typeface="Arial"/>
                <a:ea typeface="+mn-ea"/>
                <a:cs typeface="+mn-cs"/>
              </a:rPr>
              <a:t>selects</a:t>
            </a:r>
            <a:r>
              <a:rPr kumimoji="0" lang="de-DE" sz="1600" b="0" i="0" u="none" strike="noStrike" kern="1200" cap="none" spc="0" normalizeH="0" baseline="0" noProof="0" dirty="0">
                <a:ln>
                  <a:noFill/>
                </a:ln>
                <a:solidFill>
                  <a:prstClr val="black"/>
                </a:solidFill>
                <a:effectLst/>
                <a:uLnTx/>
                <a:uFillTx/>
                <a:latin typeface="Arial"/>
                <a:ea typeface="+mn-ea"/>
                <a:cs typeface="+mn-cs"/>
              </a:rPr>
              <a:t> </a:t>
            </a:r>
            <a:r>
              <a:rPr kumimoji="0" lang="de-DE" sz="1600" b="0" i="0" u="none" strike="noStrike" kern="1200" cap="none" spc="0" normalizeH="0" baseline="0" noProof="0" dirty="0" err="1">
                <a:ln>
                  <a:noFill/>
                </a:ln>
                <a:solidFill>
                  <a:prstClr val="black"/>
                </a:solidFill>
                <a:effectLst/>
                <a:uLnTx/>
                <a:uFillTx/>
                <a:latin typeface="Arial"/>
                <a:ea typeface="+mn-ea"/>
                <a:cs typeface="+mn-cs"/>
              </a:rPr>
              <a:t>randomly</a:t>
            </a:r>
            <a:r>
              <a:rPr kumimoji="0" lang="de-DE" sz="1600" b="0" i="0" u="none" strike="noStrike" kern="1200" cap="none" spc="0" normalizeH="0" baseline="0" noProof="0" dirty="0">
                <a:ln>
                  <a:noFill/>
                </a:ln>
                <a:solidFill>
                  <a:prstClr val="black"/>
                </a:solidFill>
                <a:effectLst/>
                <a:uLnTx/>
                <a:uFillTx/>
                <a:latin typeface="Arial"/>
                <a:ea typeface="+mn-ea"/>
                <a:cs typeface="+mn-cs"/>
              </a:rPr>
              <a:t> a </a:t>
            </a:r>
            <a:r>
              <a:rPr kumimoji="0" lang="de-DE" sz="1600" b="0" i="0" u="none" strike="noStrike" kern="1200" cap="none" spc="0" normalizeH="0" baseline="0" noProof="0" dirty="0" err="1">
                <a:ln>
                  <a:noFill/>
                </a:ln>
                <a:solidFill>
                  <a:prstClr val="black"/>
                </a:solidFill>
                <a:effectLst/>
                <a:uLnTx/>
                <a:uFillTx/>
                <a:latin typeface="Arial"/>
                <a:ea typeface="+mn-ea"/>
                <a:cs typeface="+mn-cs"/>
              </a:rPr>
              <a:t>value</a:t>
            </a:r>
            <a:r>
              <a:rPr kumimoji="0" lang="de-DE" sz="1600" b="0" i="0" u="none" strike="noStrike" kern="1200" cap="none" spc="0" normalizeH="0" baseline="0" noProof="0" dirty="0">
                <a:ln>
                  <a:noFill/>
                </a:ln>
                <a:solidFill>
                  <a:prstClr val="black"/>
                </a:solidFill>
                <a:effectLst/>
                <a:uLnTx/>
                <a:uFillTx/>
                <a:latin typeface="Arial"/>
                <a:ea typeface="+mn-ea"/>
                <a:cs typeface="+mn-cs"/>
              </a:rPr>
              <a:t> of </a:t>
            </a:r>
            <a:r>
              <a:rPr kumimoji="0" lang="de-DE" sz="16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f</a:t>
            </a:r>
            <a:endParaRPr kumimoji="0" lang="en-US" sz="16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endParaRPr>
          </a:p>
        </p:txBody>
      </p:sp>
    </p:spTree>
    <p:extLst>
      <p:ext uri="{BB962C8B-B14F-4D97-AF65-F5344CB8AC3E}">
        <p14:creationId xmlns:p14="http://schemas.microsoft.com/office/powerpoint/2010/main" val="134781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solidFill>
                  <a:srgbClr val="002060"/>
                </a:solidFill>
              </a:rPr>
              <a:t>Fluctuations</a:t>
            </a:r>
            <a:r>
              <a:rPr lang="de-DE" b="1" dirty="0">
                <a:solidFill>
                  <a:srgbClr val="002060"/>
                </a:solidFill>
              </a:rPr>
              <a:t> of the </a:t>
            </a:r>
            <a:r>
              <a:rPr lang="de-DE" b="1" dirty="0" err="1">
                <a:solidFill>
                  <a:srgbClr val="002060"/>
                </a:solidFill>
              </a:rPr>
              <a:t>order</a:t>
            </a:r>
            <a:r>
              <a:rPr lang="de-DE" b="1" dirty="0">
                <a:solidFill>
                  <a:srgbClr val="002060"/>
                </a:solidFill>
              </a:rPr>
              <a:t> </a:t>
            </a:r>
            <a:r>
              <a:rPr lang="de-DE" b="1" dirty="0" err="1">
                <a:solidFill>
                  <a:srgbClr val="002060"/>
                </a:solidFill>
              </a:rPr>
              <a:t>parameter</a:t>
            </a:r>
            <a:endParaRPr lang="en-US" b="1" dirty="0">
              <a:solidFill>
                <a:srgbClr val="002060"/>
              </a:solidFill>
            </a:endParaRPr>
          </a:p>
        </p:txBody>
      </p:sp>
      <p:grpSp>
        <p:nvGrpSpPr>
          <p:cNvPr id="16" name="Gruppieren 15"/>
          <p:cNvGrpSpPr/>
          <p:nvPr/>
        </p:nvGrpSpPr>
        <p:grpSpPr>
          <a:xfrm>
            <a:off x="3165867" y="1061065"/>
            <a:ext cx="4681471" cy="3110444"/>
            <a:chOff x="1636713" y="1271056"/>
            <a:chExt cx="4681471" cy="3110444"/>
          </a:xfrm>
        </p:grpSpPr>
        <p:pic>
          <p:nvPicPr>
            <p:cNvPr id="9218" name="Picture 2" descr="http://cph-theory.persiangig.com/90.11.26-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1392832"/>
              <a:ext cx="4638675" cy="29432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feld 9"/>
                <p:cNvSpPr txBox="1"/>
                <p:nvPr/>
              </p:nvSpPr>
              <p:spPr>
                <a:xfrm>
                  <a:off x="5712477" y="3746501"/>
                  <a:ext cx="605707" cy="2769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𝑅𝑒</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Ψ</m:t>
                        </m:r>
                      </m:oMath>
                    </m:oMathPara>
                  </a14:m>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5712477" y="3746501"/>
                  <a:ext cx="605707" cy="276999"/>
                </a:xfrm>
                <a:prstGeom prst="rect">
                  <a:avLst/>
                </a:prstGeom>
                <a:blipFill rotWithShape="0">
                  <a:blip r:embed="rId3"/>
                  <a:stretch>
                    <a:fillRect l="-5051" r="-5051"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1914969" y="4023500"/>
                  <a:ext cx="605707" cy="2769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𝐼𝑚</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Ψ</m:t>
                        </m:r>
                      </m:oMath>
                    </m:oMathPara>
                  </a14:m>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1914969" y="4023500"/>
                  <a:ext cx="605707" cy="276999"/>
                </a:xfrm>
                <a:prstGeom prst="rect">
                  <a:avLst/>
                </a:prstGeom>
                <a:blipFill rotWithShape="0">
                  <a:blip r:embed="rId4"/>
                  <a:stretch>
                    <a:fillRect l="-7071" r="-6061"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3956050" y="1271056"/>
                  <a:ext cx="733791" cy="276999"/>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m:rPr>
                                <m:sty m:val="p"/>
                              </m:rPr>
                              <a:rPr kumimoji="0" lang="de-DE"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Ψ</m:t>
                            </m:r>
                          </m:e>
                        </m:d>
                        <m:r>
                          <a:rPr kumimoji="0" lang="de-DE"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3956050" y="1271056"/>
                  <a:ext cx="733791" cy="276999"/>
                </a:xfrm>
                <a:prstGeom prst="rect">
                  <a:avLst/>
                </a:prstGeom>
                <a:blipFill>
                  <a:blip r:embed="rId5"/>
                  <a:stretch>
                    <a:fillRect l="-6667" r="-11667" b="-37778"/>
                  </a:stretch>
                </a:blipFill>
              </p:spPr>
              <p:txBody>
                <a:bodyPr/>
                <a:lstStyle/>
                <a:p>
                  <a:r>
                    <a:rPr lang="de-DE">
                      <a:noFill/>
                    </a:rPr>
                    <a:t> </a:t>
                  </a:r>
                </a:p>
              </p:txBody>
            </p:sp>
          </mc:Fallback>
        </mc:AlternateContent>
        <p:sp>
          <p:nvSpPr>
            <p:cNvPr id="14" name="Rechteck 13"/>
            <p:cNvSpPr/>
            <p:nvPr/>
          </p:nvSpPr>
          <p:spPr>
            <a:xfrm>
              <a:off x="2794000" y="4231849"/>
              <a:ext cx="228600" cy="14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Bogen 2"/>
            <p:cNvSpPr/>
            <p:nvPr/>
          </p:nvSpPr>
          <p:spPr>
            <a:xfrm rot="5400000">
              <a:off x="2544872" y="3239980"/>
              <a:ext cx="520589" cy="441435"/>
            </a:xfrm>
            <a:prstGeom prst="arc">
              <a:avLst>
                <a:gd name="adj1" fmla="val 16200000"/>
                <a:gd name="adj2" fmla="val 5471609"/>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 name="Textfeld 5"/>
          <p:cNvSpPr txBox="1"/>
          <p:nvPr/>
        </p:nvSpPr>
        <p:spPr>
          <a:xfrm>
            <a:off x="531813" y="2598232"/>
            <a:ext cx="263405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C00000"/>
                </a:solidFill>
                <a:effectLst/>
                <a:uLnTx/>
                <a:uFillTx/>
                <a:latin typeface="Arial"/>
                <a:ea typeface="+mn-ea"/>
                <a:cs typeface="+mn-cs"/>
              </a:rPr>
              <a:t>Amplitude </a:t>
            </a:r>
            <a:r>
              <a:rPr kumimoji="0" lang="de-DE" sz="1800" b="0" i="0" u="none" strike="noStrike" kern="1200" cap="none" spc="0" normalizeH="0" baseline="0" noProof="0" dirty="0" err="1">
                <a:ln>
                  <a:noFill/>
                </a:ln>
                <a:solidFill>
                  <a:srgbClr val="C00000"/>
                </a:solidFill>
                <a:effectLst/>
                <a:uLnTx/>
                <a:uFillTx/>
                <a:latin typeface="Arial"/>
                <a:ea typeface="+mn-ea"/>
                <a:cs typeface="+mn-cs"/>
              </a:rPr>
              <a:t>fluctuations</a:t>
            </a:r>
            <a:r>
              <a:rPr kumimoji="0" lang="de-DE" sz="1800" b="0" i="0" u="none" strike="noStrike" kern="1200" cap="none" spc="0" normalizeH="0" baseline="0" noProof="0" dirty="0">
                <a:ln>
                  <a:noFill/>
                </a:ln>
                <a:solidFill>
                  <a:srgbClr val="C0000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C00000"/>
                </a:solidFill>
                <a:effectLst/>
                <a:uLnTx/>
                <a:uFillTx/>
                <a:latin typeface="Arial"/>
                <a:ea typeface="+mn-ea"/>
                <a:cs typeface="+mn-cs"/>
              </a:rPr>
              <a:t>„Anderson-</a:t>
            </a:r>
            <a:r>
              <a:rPr kumimoji="0" lang="de-DE" sz="1800" b="0" i="0" u="none" strike="noStrike" kern="1200" cap="none" spc="0" normalizeH="0" baseline="0" noProof="0" dirty="0" err="1">
                <a:ln>
                  <a:noFill/>
                </a:ln>
                <a:solidFill>
                  <a:srgbClr val="C00000"/>
                </a:solidFill>
                <a:effectLst/>
                <a:uLnTx/>
                <a:uFillTx/>
                <a:latin typeface="Arial"/>
                <a:ea typeface="+mn-ea"/>
                <a:cs typeface="+mn-cs"/>
              </a:rPr>
              <a:t>Higgs</a:t>
            </a:r>
            <a:r>
              <a:rPr kumimoji="0" lang="de-DE" sz="1800" b="0" i="0" u="none" strike="noStrike" kern="1200" cap="none" spc="0" normalizeH="0" baseline="0" noProof="0" dirty="0">
                <a:ln>
                  <a:noFill/>
                </a:ln>
                <a:solidFill>
                  <a:srgbClr val="C00000"/>
                </a:solidFill>
                <a:effectLst/>
                <a:uLnTx/>
                <a:uFillTx/>
                <a:latin typeface="Arial"/>
                <a:ea typeface="+mn-ea"/>
                <a:cs typeface="+mn-cs"/>
              </a:rPr>
              <a:t> </a:t>
            </a:r>
            <a:r>
              <a:rPr kumimoji="0" lang="de-DE" sz="1800" b="0" i="0" u="none" strike="noStrike" kern="1200" cap="none" spc="0" normalizeH="0" baseline="0" noProof="0" dirty="0" err="1">
                <a:ln>
                  <a:noFill/>
                </a:ln>
                <a:solidFill>
                  <a:srgbClr val="C00000"/>
                </a:solidFill>
                <a:effectLst/>
                <a:uLnTx/>
                <a:uFillTx/>
                <a:latin typeface="Arial"/>
                <a:ea typeface="+mn-ea"/>
                <a:cs typeface="+mn-cs"/>
              </a:rPr>
              <a:t>mode</a:t>
            </a:r>
            <a:r>
              <a:rPr kumimoji="0" lang="de-DE" sz="1800" b="0" i="0" u="none" strike="noStrike" kern="1200" cap="none" spc="0" normalizeH="0" baseline="0" noProof="0" dirty="0">
                <a:ln>
                  <a:noFill/>
                </a:ln>
                <a:solidFill>
                  <a:srgbClr val="C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C00000"/>
                </a:solidFill>
                <a:effectLst/>
                <a:uLnTx/>
                <a:uFillTx/>
                <a:latin typeface="Arial"/>
                <a:ea typeface="+mn-ea"/>
                <a:cs typeface="+mn-cs"/>
              </a:rPr>
              <a:t>(Nobel </a:t>
            </a:r>
            <a:r>
              <a:rPr kumimoji="0" lang="de-DE" sz="1800" b="0" i="0" u="none" strike="noStrike" kern="1200" cap="none" spc="0" normalizeH="0" baseline="0" noProof="0" dirty="0" err="1">
                <a:ln>
                  <a:noFill/>
                </a:ln>
                <a:solidFill>
                  <a:srgbClr val="C00000"/>
                </a:solidFill>
                <a:effectLst/>
                <a:uLnTx/>
                <a:uFillTx/>
                <a:latin typeface="Arial"/>
                <a:ea typeface="+mn-ea"/>
                <a:cs typeface="+mn-cs"/>
              </a:rPr>
              <a:t>prize</a:t>
            </a:r>
            <a:r>
              <a:rPr kumimoji="0" lang="de-DE" sz="1800" b="0" i="0" u="none" strike="noStrike" kern="1200" cap="none" spc="0" normalizeH="0" baseline="0" noProof="0" dirty="0">
                <a:ln>
                  <a:noFill/>
                </a:ln>
                <a:solidFill>
                  <a:srgbClr val="C00000"/>
                </a:solidFill>
                <a:effectLst/>
                <a:uLnTx/>
                <a:uFillTx/>
                <a:latin typeface="Arial"/>
                <a:ea typeface="+mn-ea"/>
                <a:cs typeface="+mn-cs"/>
              </a:rPr>
              <a:t>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srgbClr val="C00000"/>
                </a:solidFill>
                <a:effectLst/>
                <a:uLnTx/>
                <a:uFillTx/>
                <a:latin typeface="Arial"/>
                <a:ea typeface="+mn-ea"/>
                <a:cs typeface="+mn-cs"/>
              </a:rPr>
              <a:t>Often</a:t>
            </a:r>
            <a:r>
              <a:rPr kumimoji="0" lang="de-DE" sz="1800" b="1" i="0" u="none" strike="noStrike" kern="1200" cap="none" spc="0" normalizeH="0" baseline="0" noProof="0" dirty="0">
                <a:ln>
                  <a:noFill/>
                </a:ln>
                <a:solidFill>
                  <a:srgbClr val="C00000"/>
                </a:solidFill>
                <a:effectLst/>
                <a:uLnTx/>
                <a:uFillTx/>
                <a:latin typeface="Arial"/>
                <a:ea typeface="+mn-ea"/>
                <a:cs typeface="+mn-cs"/>
              </a:rPr>
              <a:t> </a:t>
            </a:r>
            <a:r>
              <a:rPr kumimoji="0" lang="de-DE" sz="1800" b="1" i="0" u="none" strike="noStrike" kern="1200" cap="none" spc="0" normalizeH="0" baseline="0" noProof="0" dirty="0" err="1">
                <a:ln>
                  <a:noFill/>
                </a:ln>
                <a:solidFill>
                  <a:srgbClr val="C00000"/>
                </a:solidFill>
                <a:effectLst/>
                <a:uLnTx/>
                <a:uFillTx/>
                <a:latin typeface="Arial"/>
                <a:ea typeface="+mn-ea"/>
                <a:cs typeface="+mn-cs"/>
              </a:rPr>
              <a:t>unstable</a:t>
            </a:r>
            <a:r>
              <a:rPr kumimoji="0" lang="de-DE" sz="1800" b="1" i="0" u="none" strike="noStrike" kern="1200" cap="none" spc="0" normalizeH="0" baseline="0" noProof="0" dirty="0">
                <a:ln>
                  <a:noFill/>
                </a:ln>
                <a:solidFill>
                  <a:srgbClr val="C00000"/>
                </a:solidFill>
                <a:effectLst/>
                <a:uLnTx/>
                <a:uFillTx/>
                <a:latin typeface="Arial"/>
                <a:ea typeface="+mn-ea"/>
                <a:cs typeface="+mn-cs"/>
              </a:rPr>
              <a:t>!</a:t>
            </a:r>
            <a:endParaRPr kumimoji="0" lang="en-US" sz="1800" b="1" i="0" u="none" strike="noStrike" kern="1200" cap="none" spc="0" normalizeH="0" baseline="0" noProof="0" dirty="0">
              <a:ln>
                <a:noFill/>
              </a:ln>
              <a:solidFill>
                <a:srgbClr val="C00000"/>
              </a:solidFill>
              <a:effectLst/>
              <a:uLnTx/>
              <a:uFillTx/>
              <a:latin typeface="Arial"/>
              <a:ea typeface="+mn-ea"/>
              <a:cs typeface="+mn-cs"/>
            </a:endParaRPr>
          </a:p>
        </p:txBody>
      </p:sp>
      <p:sp>
        <p:nvSpPr>
          <p:cNvPr id="17" name="Bogen 16"/>
          <p:cNvSpPr/>
          <p:nvPr/>
        </p:nvSpPr>
        <p:spPr>
          <a:xfrm>
            <a:off x="5690726" y="3239069"/>
            <a:ext cx="974843" cy="932440"/>
          </a:xfrm>
          <a:prstGeom prst="arc">
            <a:avLst>
              <a:gd name="adj1" fmla="val 16200000"/>
              <a:gd name="adj2" fmla="val 20488840"/>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Textfeld 18"/>
          <p:cNvSpPr txBox="1"/>
          <p:nvPr/>
        </p:nvSpPr>
        <p:spPr>
          <a:xfrm>
            <a:off x="4152368" y="4126066"/>
            <a:ext cx="2852063" cy="1862048"/>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B050"/>
                </a:solidFill>
                <a:effectLst/>
                <a:uLnTx/>
                <a:uFillTx/>
                <a:latin typeface="Arial"/>
                <a:ea typeface="+mn-ea"/>
                <a:cs typeface="+mn-cs"/>
              </a:rPr>
              <a:t>Phase </a:t>
            </a:r>
            <a:r>
              <a:rPr kumimoji="0" lang="de-DE" sz="1800" b="0" i="0" u="none" strike="noStrike" kern="1200" cap="none" spc="0" normalizeH="0" baseline="0" noProof="0" dirty="0" err="1">
                <a:ln>
                  <a:noFill/>
                </a:ln>
                <a:solidFill>
                  <a:srgbClr val="00B050"/>
                </a:solidFill>
                <a:effectLst/>
                <a:uLnTx/>
                <a:uFillTx/>
                <a:latin typeface="Arial"/>
                <a:ea typeface="+mn-ea"/>
                <a:cs typeface="+mn-cs"/>
              </a:rPr>
              <a:t>fluctuations</a:t>
            </a:r>
            <a:r>
              <a:rPr kumimoji="0" lang="de-DE" sz="1800" b="0" i="0" u="none" strike="noStrike" kern="1200" cap="none" spc="0" normalizeH="0" baseline="0" noProof="0" dirty="0">
                <a:ln>
                  <a:noFill/>
                </a:ln>
                <a:solidFill>
                  <a:srgbClr val="00B050"/>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B050"/>
                </a:solidFill>
                <a:effectLst/>
                <a:uLnTx/>
                <a:uFillTx/>
                <a:latin typeface="Arial"/>
                <a:ea typeface="+mn-ea"/>
                <a:cs typeface="+mn-cs"/>
              </a:rPr>
              <a:t>„</a:t>
            </a:r>
            <a:r>
              <a:rPr kumimoji="0" lang="de-DE" sz="1800" b="0" i="0" u="none" strike="noStrike" kern="1200" cap="none" spc="0" normalizeH="0" baseline="0" noProof="0" dirty="0" err="1">
                <a:ln>
                  <a:noFill/>
                </a:ln>
                <a:solidFill>
                  <a:srgbClr val="00B050"/>
                </a:solidFill>
                <a:effectLst/>
                <a:uLnTx/>
                <a:uFillTx/>
                <a:latin typeface="Arial"/>
                <a:ea typeface="+mn-ea"/>
                <a:cs typeface="+mn-cs"/>
              </a:rPr>
              <a:t>Nambu</a:t>
            </a:r>
            <a:r>
              <a:rPr kumimoji="0" lang="de-DE" sz="1800" b="0" i="0" u="none" strike="noStrike" kern="1200" cap="none" spc="0" normalizeH="0" baseline="0" noProof="0" dirty="0">
                <a:ln>
                  <a:noFill/>
                </a:ln>
                <a:solidFill>
                  <a:srgbClr val="00B050"/>
                </a:solidFill>
                <a:effectLst/>
                <a:uLnTx/>
                <a:uFillTx/>
                <a:latin typeface="Arial"/>
                <a:ea typeface="+mn-ea"/>
                <a:cs typeface="+mn-cs"/>
              </a:rPr>
              <a:t>-Goldstone </a:t>
            </a:r>
            <a:r>
              <a:rPr kumimoji="0" lang="de-DE" sz="1800" b="0" i="0" u="none" strike="noStrike" kern="1200" cap="none" spc="0" normalizeH="0" baseline="0" noProof="0" dirty="0" err="1">
                <a:ln>
                  <a:noFill/>
                </a:ln>
                <a:solidFill>
                  <a:srgbClr val="00B050"/>
                </a:solidFill>
                <a:effectLst/>
                <a:uLnTx/>
                <a:uFillTx/>
                <a:latin typeface="Arial"/>
                <a:ea typeface="+mn-ea"/>
                <a:cs typeface="+mn-cs"/>
              </a:rPr>
              <a:t>mode</a:t>
            </a:r>
            <a:r>
              <a:rPr kumimoji="0" lang="de-DE" sz="1800" b="0" i="0" u="none" strike="noStrike" kern="1200" cap="none" spc="0" normalizeH="0" baseline="0" noProof="0" dirty="0">
                <a:ln>
                  <a:noFill/>
                </a:ln>
                <a:solidFill>
                  <a:srgbClr val="00B05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B050"/>
                </a:solidFill>
                <a:effectLst/>
                <a:uLnTx/>
                <a:uFillTx/>
                <a:latin typeface="Arial"/>
                <a:ea typeface="+mn-ea"/>
                <a:cs typeface="+mn-cs"/>
              </a:rPr>
              <a:t>(Nobel </a:t>
            </a:r>
            <a:r>
              <a:rPr kumimoji="0" lang="de-DE" sz="1800" b="0" i="0" u="none" strike="noStrike" kern="1200" cap="none" spc="0" normalizeH="0" baseline="0" noProof="0" dirty="0" err="1">
                <a:ln>
                  <a:noFill/>
                </a:ln>
                <a:solidFill>
                  <a:srgbClr val="00B050"/>
                </a:solidFill>
                <a:effectLst/>
                <a:uLnTx/>
                <a:uFillTx/>
                <a:latin typeface="Arial"/>
                <a:ea typeface="+mn-ea"/>
                <a:cs typeface="+mn-cs"/>
              </a:rPr>
              <a:t>prize</a:t>
            </a:r>
            <a:r>
              <a:rPr kumimoji="0" lang="de-DE" sz="1800" b="0" i="0" u="none" strike="noStrike" kern="1200" cap="none" spc="0" normalizeH="0" baseline="0" noProof="0" dirty="0">
                <a:ln>
                  <a:noFill/>
                </a:ln>
                <a:solidFill>
                  <a:srgbClr val="00B050"/>
                </a:solidFill>
                <a:effectLst/>
                <a:uLnTx/>
                <a:uFillTx/>
                <a:latin typeface="Arial"/>
                <a:ea typeface="+mn-ea"/>
                <a:cs typeface="+mn-cs"/>
              </a:rPr>
              <a:t> 2008)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00B050"/>
                </a:solidFill>
                <a:effectLst/>
                <a:uLnTx/>
                <a:uFillTx/>
                <a:latin typeface="Arial"/>
                <a:ea typeface="+mn-ea"/>
                <a:cs typeface="+mn-cs"/>
              </a:rPr>
              <a:t>Always </a:t>
            </a:r>
            <a:r>
              <a:rPr kumimoji="0" lang="de-DE" sz="1800" b="1" i="0" u="none" strike="noStrike" kern="1200" cap="none" spc="0" normalizeH="0" baseline="0" noProof="0" dirty="0" err="1">
                <a:ln>
                  <a:noFill/>
                </a:ln>
                <a:solidFill>
                  <a:srgbClr val="00B050"/>
                </a:solidFill>
                <a:effectLst/>
                <a:uLnTx/>
                <a:uFillTx/>
                <a:latin typeface="Arial"/>
                <a:ea typeface="+mn-ea"/>
                <a:cs typeface="+mn-cs"/>
              </a:rPr>
              <a:t>present</a:t>
            </a:r>
            <a:r>
              <a:rPr kumimoji="0" lang="de-DE" sz="1800" b="1" i="0" u="none" strike="noStrike" kern="1200" cap="none" spc="0" normalizeH="0" baseline="0" noProof="0" dirty="0">
                <a:ln>
                  <a:noFill/>
                </a:ln>
                <a:solidFill>
                  <a:srgbClr val="00B05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dirty="0">
              <a:ln>
                <a:noFill/>
              </a:ln>
              <a:solidFill>
                <a:srgbClr val="00B05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B050"/>
                </a:solidFill>
                <a:effectLst/>
                <a:uLnTx/>
                <a:uFillTx/>
                <a:latin typeface="Arial"/>
                <a:ea typeface="+mn-ea"/>
                <a:cs typeface="+mn-cs"/>
              </a:rPr>
              <a:t>Magnet: </a:t>
            </a:r>
            <a:r>
              <a:rPr kumimoji="0" lang="de-DE" sz="1800" b="0" i="0" u="none" strike="noStrike" kern="1200" cap="none" spc="0" normalizeH="0" baseline="0" noProof="0" dirty="0" err="1">
                <a:ln>
                  <a:noFill/>
                </a:ln>
                <a:solidFill>
                  <a:srgbClr val="00B050"/>
                </a:solidFill>
                <a:effectLst/>
                <a:uLnTx/>
                <a:uFillTx/>
                <a:latin typeface="Arial"/>
                <a:ea typeface="+mn-ea"/>
                <a:cs typeface="+mn-cs"/>
              </a:rPr>
              <a:t>spin</a:t>
            </a:r>
            <a:r>
              <a:rPr kumimoji="0" lang="de-DE" sz="1800" b="0" i="0" u="none" strike="noStrike" kern="1200" cap="none" spc="0" normalizeH="0" baseline="0" noProof="0" dirty="0">
                <a:ln>
                  <a:noFill/>
                </a:ln>
                <a:solidFill>
                  <a:srgbClr val="00B050"/>
                </a:solidFill>
                <a:effectLst/>
                <a:uLnTx/>
                <a:uFillTx/>
                <a:latin typeface="Arial"/>
                <a:ea typeface="+mn-ea"/>
                <a:cs typeface="+mn-cs"/>
              </a:rPr>
              <a:t> </a:t>
            </a:r>
            <a:r>
              <a:rPr kumimoji="0" lang="de-DE" sz="1800" b="0" i="0" u="none" strike="noStrike" kern="1200" cap="none" spc="0" normalizeH="0" baseline="0" noProof="0" dirty="0" err="1">
                <a:ln>
                  <a:noFill/>
                </a:ln>
                <a:solidFill>
                  <a:srgbClr val="00B050"/>
                </a:solidFill>
                <a:effectLst/>
                <a:uLnTx/>
                <a:uFillTx/>
                <a:latin typeface="Arial"/>
                <a:ea typeface="+mn-ea"/>
                <a:cs typeface="+mn-cs"/>
              </a:rPr>
              <a:t>waves</a:t>
            </a:r>
            <a:endParaRPr kumimoji="0" lang="de-DE" sz="1800" b="0" i="0" u="none" strike="noStrike" kern="1200" cap="none" spc="0" normalizeH="0" baseline="0" noProof="0" dirty="0">
              <a:ln>
                <a:noFill/>
              </a:ln>
              <a:solidFill>
                <a:srgbClr val="00B05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B050"/>
                </a:solidFill>
                <a:effectLst/>
                <a:uLnTx/>
                <a:uFillTx/>
                <a:latin typeface="Arial"/>
                <a:ea typeface="+mn-ea"/>
                <a:cs typeface="+mn-cs"/>
              </a:rPr>
              <a:t>BEC: </a:t>
            </a:r>
            <a:r>
              <a:rPr kumimoji="0" lang="de-DE" sz="1800" b="0" i="0" u="none" strike="noStrike" kern="1200" cap="none" spc="0" normalizeH="0" baseline="0" noProof="0" dirty="0" err="1">
                <a:ln>
                  <a:noFill/>
                </a:ln>
                <a:solidFill>
                  <a:srgbClr val="00B050"/>
                </a:solidFill>
                <a:effectLst/>
                <a:uLnTx/>
                <a:uFillTx/>
                <a:latin typeface="Arial"/>
                <a:ea typeface="+mn-ea"/>
                <a:cs typeface="+mn-cs"/>
              </a:rPr>
              <a:t>phonons</a:t>
            </a:r>
            <a:endParaRPr kumimoji="0" lang="en-US" sz="1800" b="0" i="0" u="none" strike="noStrike" kern="1200" cap="none" spc="0" normalizeH="0" baseline="0" noProof="0" dirty="0">
              <a:ln>
                <a:noFill/>
              </a:ln>
              <a:solidFill>
                <a:srgbClr val="00B050"/>
              </a:solidFill>
              <a:effectLst/>
              <a:uLnTx/>
              <a:uFillTx/>
              <a:latin typeface="Arial"/>
              <a:ea typeface="+mn-ea"/>
              <a:cs typeface="+mn-cs"/>
            </a:endParaRPr>
          </a:p>
        </p:txBody>
      </p:sp>
      <p:sp>
        <p:nvSpPr>
          <p:cNvPr id="20" name="Geschweifte Klammer rechts 19"/>
          <p:cNvSpPr/>
          <p:nvPr/>
        </p:nvSpPr>
        <p:spPr>
          <a:xfrm>
            <a:off x="6274290" y="5442520"/>
            <a:ext cx="135065" cy="484188"/>
          </a:xfrm>
          <a:prstGeom prst="rightBrace">
            <a:avLst>
              <a:gd name="adj1" fmla="val 31177"/>
              <a:gd name="adj2"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1" name="Textfeld 20"/>
              <p:cNvSpPr txBox="1"/>
              <p:nvPr/>
            </p:nvSpPr>
            <p:spPr>
              <a:xfrm>
                <a:off x="6389730" y="5479525"/>
                <a:ext cx="11532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B050"/>
                    </a:solidFill>
                    <a:effectLst/>
                    <a:uLnTx/>
                    <a:uFillTx/>
                    <a:latin typeface="Arial"/>
                    <a:ea typeface="+mn-ea"/>
                    <a:cs typeface="+mn-cs"/>
                  </a:rPr>
                  <a:t>for </a:t>
                </a:r>
                <a14:m>
                  <m:oMath xmlns:m="http://schemas.openxmlformats.org/officeDocument/2006/math">
                    <m:r>
                      <a:rPr kumimoji="0" lang="de-DE" sz="18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𝑘</m:t>
                    </m:r>
                    <m:r>
                      <a:rPr kumimoji="0" lang="de-DE" sz="18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→0 </m:t>
                    </m:r>
                  </m:oMath>
                </a14:m>
                <a:endParaRPr kumimoji="0" lang="en-US" sz="1800" b="0" i="0" u="none" strike="noStrike" kern="1200" cap="none" spc="0" normalizeH="0" baseline="0" noProof="0" dirty="0">
                  <a:ln>
                    <a:noFill/>
                  </a:ln>
                  <a:solidFill>
                    <a:srgbClr val="00B050"/>
                  </a:solidFill>
                  <a:effectLst/>
                  <a:uLnTx/>
                  <a:uFillTx/>
                  <a:latin typeface="Arial"/>
                  <a:ea typeface="+mn-ea"/>
                  <a:cs typeface="+mn-cs"/>
                </a:endParaRPr>
              </a:p>
            </p:txBody>
          </p:sp>
        </mc:Choice>
        <mc:Fallback xmlns="">
          <p:sp>
            <p:nvSpPr>
              <p:cNvPr id="21" name="Textfeld 20"/>
              <p:cNvSpPr txBox="1">
                <a:spLocks noRot="1" noChangeAspect="1" noMove="1" noResize="1" noEditPoints="1" noAdjustHandles="1" noChangeArrowheads="1" noChangeShapeType="1" noTextEdit="1"/>
              </p:cNvSpPr>
              <p:nvPr/>
            </p:nvSpPr>
            <p:spPr>
              <a:xfrm>
                <a:off x="6389730" y="5479525"/>
                <a:ext cx="1153201" cy="369332"/>
              </a:xfrm>
              <a:prstGeom prst="rect">
                <a:avLst/>
              </a:prstGeom>
              <a:blipFill>
                <a:blip r:embed="rId6"/>
                <a:stretch>
                  <a:fillRect l="-4233" t="-10000" b="-26667"/>
                </a:stretch>
              </a:blipFill>
            </p:spPr>
            <p:txBody>
              <a:bodyPr/>
              <a:lstStyle/>
              <a:p>
                <a:r>
                  <a:rPr lang="de-DE">
                    <a:noFill/>
                  </a:rPr>
                  <a:t> </a:t>
                </a:r>
              </a:p>
            </p:txBody>
          </p:sp>
        </mc:Fallback>
      </mc:AlternateContent>
      <p:cxnSp>
        <p:nvCxnSpPr>
          <p:cNvPr id="5" name="Gerade Verbindung mit Pfeil 4">
            <a:extLst>
              <a:ext uri="{FF2B5EF4-FFF2-40B4-BE49-F238E27FC236}">
                <a16:creationId xmlns:a16="http://schemas.microsoft.com/office/drawing/2014/main" id="{8D0F883D-2707-4097-9501-AB27F6A9AAE7}"/>
              </a:ext>
            </a:extLst>
          </p:cNvPr>
          <p:cNvCxnSpPr/>
          <p:nvPr/>
        </p:nvCxnSpPr>
        <p:spPr>
          <a:xfrm>
            <a:off x="1403648" y="3813509"/>
            <a:ext cx="0" cy="40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B10723DD-7FDE-4A9C-A4AA-03679B5C72D3}"/>
              </a:ext>
            </a:extLst>
          </p:cNvPr>
          <p:cNvSpPr txBox="1"/>
          <p:nvPr/>
        </p:nvSpPr>
        <p:spPr>
          <a:xfrm>
            <a:off x="431540" y="4362400"/>
            <a:ext cx="194421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a:ea typeface="+mn-ea"/>
                <a:cs typeface="+mn-cs"/>
              </a:rPr>
              <a:t>Stability</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requires</a:t>
            </a:r>
            <a:r>
              <a:rPr kumimoji="0" lang="de-DE" sz="1800" b="0" i="0" u="none" strike="noStrike" kern="1200" cap="none" spc="0" normalizeH="0" baseline="0" noProof="0" dirty="0">
                <a:ln>
                  <a:noFill/>
                </a:ln>
                <a:solidFill>
                  <a:prstClr val="black"/>
                </a:solidFill>
                <a:effectLst/>
                <a:uLnTx/>
                <a:uFillTx/>
                <a:latin typeface="Arial"/>
                <a:ea typeface="+mn-ea"/>
                <a:cs typeface="+mn-cs"/>
              </a:rPr>
              <a:t> additional </a:t>
            </a:r>
            <a:r>
              <a:rPr kumimoji="0" lang="de-DE" sz="1800" b="0" i="0" u="none" strike="noStrike" kern="1200" cap="none" spc="0" normalizeH="0" baseline="0" noProof="0" dirty="0" err="1">
                <a:ln>
                  <a:noFill/>
                </a:ln>
                <a:solidFill>
                  <a:prstClr val="black"/>
                </a:solidFill>
                <a:effectLst/>
                <a:uLnTx/>
                <a:uFillTx/>
                <a:latin typeface="Arial"/>
                <a:ea typeface="+mn-ea"/>
                <a:cs typeface="+mn-cs"/>
              </a:rPr>
              <a:t>symmetries</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936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43578-BDEB-4D9F-9362-6A737BF9020C}"/>
              </a:ext>
            </a:extLst>
          </p:cNvPr>
          <p:cNvSpPr>
            <a:spLocks noGrp="1"/>
          </p:cNvSpPr>
          <p:nvPr>
            <p:ph type="title"/>
          </p:nvPr>
        </p:nvSpPr>
        <p:spPr/>
        <p:txBody>
          <a:bodyPr/>
          <a:lstStyle/>
          <a:p>
            <a:r>
              <a:rPr lang="de-DE" dirty="0">
                <a:solidFill>
                  <a:schemeClr val="tx2"/>
                </a:solidFill>
                <a:latin typeface="Arial" panose="020B0604020202020204" pitchFamily="34" charset="0"/>
                <a:cs typeface="Arial" panose="020B0604020202020204" pitchFamily="34" charset="0"/>
              </a:rPr>
              <a:t>Goldstone </a:t>
            </a:r>
            <a:r>
              <a:rPr lang="de-DE" dirty="0" err="1">
                <a:solidFill>
                  <a:schemeClr val="tx2"/>
                </a:solidFill>
                <a:latin typeface="Arial" panose="020B0604020202020204" pitchFamily="34" charset="0"/>
                <a:cs typeface="Arial" panose="020B0604020202020204" pitchFamily="34" charset="0"/>
              </a:rPr>
              <a:t>mode</a:t>
            </a:r>
            <a:endParaRPr lang="de-DE" dirty="0">
              <a:solidFill>
                <a:schemeClr val="tx2"/>
              </a:solidFill>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FACB7AD9-5F26-45EC-95A0-5C40404B35E6}"/>
              </a:ext>
            </a:extLst>
          </p:cNvPr>
          <p:cNvPicPr>
            <a:picLocks noChangeAspect="1"/>
          </p:cNvPicPr>
          <p:nvPr/>
        </p:nvPicPr>
        <p:blipFill rotWithShape="1">
          <a:blip r:embed="rId2"/>
          <a:srcRect l="32675" t="23400" r="27163" b="6600"/>
          <a:stretch/>
        </p:blipFill>
        <p:spPr>
          <a:xfrm>
            <a:off x="157778" y="1628800"/>
            <a:ext cx="3672408" cy="3600400"/>
          </a:xfrm>
          <a:prstGeom prst="rect">
            <a:avLst/>
          </a:prstGeom>
        </p:spPr>
      </p:pic>
      <p:sp>
        <p:nvSpPr>
          <p:cNvPr id="5" name="Textfeld 4">
            <a:extLst>
              <a:ext uri="{FF2B5EF4-FFF2-40B4-BE49-F238E27FC236}">
                <a16:creationId xmlns:a16="http://schemas.microsoft.com/office/drawing/2014/main" id="{EF784DA6-359A-4BF7-A931-EE30C8E2F9E0}"/>
              </a:ext>
            </a:extLst>
          </p:cNvPr>
          <p:cNvSpPr txBox="1"/>
          <p:nvPr/>
        </p:nvSpPr>
        <p:spPr>
          <a:xfrm>
            <a:off x="179512" y="6453336"/>
            <a:ext cx="4932040" cy="307777"/>
          </a:xfrm>
          <a:prstGeom prst="rect">
            <a:avLst/>
          </a:prstGeom>
          <a:noFill/>
        </p:spPr>
        <p:txBody>
          <a:bodyPr wrap="square" rtlCol="0">
            <a:spAutoFit/>
          </a:bodyPr>
          <a:lstStyle/>
          <a:p>
            <a:r>
              <a:rPr lang="de-DE" sz="1400" dirty="0" err="1"/>
              <a:t>Hoinka</a:t>
            </a:r>
            <a:r>
              <a:rPr lang="de-DE" sz="1400" dirty="0"/>
              <a:t> et al., Nat. Phys. 13, 943–946 (2017) </a:t>
            </a:r>
          </a:p>
        </p:txBody>
      </p:sp>
      <p:pic>
        <p:nvPicPr>
          <p:cNvPr id="6" name="Grafik 5">
            <a:extLst>
              <a:ext uri="{FF2B5EF4-FFF2-40B4-BE49-F238E27FC236}">
                <a16:creationId xmlns:a16="http://schemas.microsoft.com/office/drawing/2014/main" id="{6C154A0A-AC05-43B9-9C4F-C8B977CF74BE}"/>
              </a:ext>
            </a:extLst>
          </p:cNvPr>
          <p:cNvPicPr>
            <a:picLocks noChangeAspect="1"/>
          </p:cNvPicPr>
          <p:nvPr/>
        </p:nvPicPr>
        <p:blipFill rotWithShape="1">
          <a:blip r:embed="rId3"/>
          <a:srcRect l="16139" t="26200" r="12988" b="17800"/>
          <a:stretch/>
        </p:blipFill>
        <p:spPr>
          <a:xfrm>
            <a:off x="3797406" y="1052736"/>
            <a:ext cx="5346594" cy="2376264"/>
          </a:xfrm>
          <a:prstGeom prst="rect">
            <a:avLst/>
          </a:prstGeom>
        </p:spPr>
      </p:pic>
      <p:pic>
        <p:nvPicPr>
          <p:cNvPr id="7" name="Grafik 6">
            <a:extLst>
              <a:ext uri="{FF2B5EF4-FFF2-40B4-BE49-F238E27FC236}">
                <a16:creationId xmlns:a16="http://schemas.microsoft.com/office/drawing/2014/main" id="{2FFB7D02-8FDD-4A7B-A46E-84308E9DC63C}"/>
              </a:ext>
            </a:extLst>
          </p:cNvPr>
          <p:cNvPicPr>
            <a:picLocks noChangeAspect="1"/>
          </p:cNvPicPr>
          <p:nvPr/>
        </p:nvPicPr>
        <p:blipFill rotWithShape="1">
          <a:blip r:embed="rId4"/>
          <a:srcRect l="31889" t="20601" r="29525" b="23400"/>
          <a:stretch/>
        </p:blipFill>
        <p:spPr>
          <a:xfrm>
            <a:off x="4860032" y="3861048"/>
            <a:ext cx="2916832" cy="2381087"/>
          </a:xfrm>
          <a:prstGeom prst="rect">
            <a:avLst/>
          </a:prstGeom>
        </p:spPr>
      </p:pic>
      <p:sp>
        <p:nvSpPr>
          <p:cNvPr id="8" name="Textfeld 7">
            <a:extLst>
              <a:ext uri="{FF2B5EF4-FFF2-40B4-BE49-F238E27FC236}">
                <a16:creationId xmlns:a16="http://schemas.microsoft.com/office/drawing/2014/main" id="{E1E840B7-86FC-4EA4-8BDD-7801EDCA3389}"/>
              </a:ext>
            </a:extLst>
          </p:cNvPr>
          <p:cNvSpPr txBox="1"/>
          <p:nvPr/>
        </p:nvSpPr>
        <p:spPr>
          <a:xfrm>
            <a:off x="370356" y="1189402"/>
            <a:ext cx="3318537" cy="369332"/>
          </a:xfrm>
          <a:prstGeom prst="rect">
            <a:avLst/>
          </a:prstGeom>
          <a:noFill/>
        </p:spPr>
        <p:txBody>
          <a:bodyPr wrap="none" rtlCol="0">
            <a:spAutoFit/>
          </a:bodyPr>
          <a:lstStyle/>
          <a:p>
            <a:r>
              <a:rPr lang="de-DE" dirty="0"/>
              <a:t>Experiment: „Bragg“ </a:t>
            </a:r>
            <a:r>
              <a:rPr lang="de-DE" dirty="0" err="1"/>
              <a:t>scattering</a:t>
            </a:r>
            <a:endParaRPr lang="de-DE" dirty="0"/>
          </a:p>
        </p:txBody>
      </p:sp>
    </p:spTree>
    <p:extLst>
      <p:ext uri="{BB962C8B-B14F-4D97-AF65-F5344CB8AC3E}">
        <p14:creationId xmlns:p14="http://schemas.microsoft.com/office/powerpoint/2010/main" val="54210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1827" y="437429"/>
            <a:ext cx="8923716" cy="1790576"/>
          </a:xfrm>
          <a:prstGeom prst="rect">
            <a:avLst/>
          </a:prstGeom>
          <a:no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Arial"/>
              <a:ea typeface="+mn-ea"/>
              <a:cs typeface="+mn-cs"/>
            </a:endParaRPr>
          </a:p>
        </p:txBody>
      </p:sp>
      <p:sp>
        <p:nvSpPr>
          <p:cNvPr id="1027" name="Rectangle 3"/>
          <p:cNvSpPr>
            <a:spLocks noGrp="1" noChangeArrowheads="1"/>
          </p:cNvSpPr>
          <p:nvPr>
            <p:ph type="title"/>
          </p:nvPr>
        </p:nvSpPr>
        <p:spPr>
          <a:xfrm>
            <a:off x="228600" y="0"/>
            <a:ext cx="9671992" cy="762000"/>
          </a:xfrm>
        </p:spPr>
        <p:txBody>
          <a:bodyPr/>
          <a:lstStyle/>
          <a:p>
            <a:pPr eaLnBrk="1" hangingPunct="1"/>
            <a:r>
              <a:rPr lang="de-CH" dirty="0">
                <a:solidFill>
                  <a:srgbClr val="000066"/>
                </a:solidFill>
              </a:rPr>
              <a:t>Higgs/</a:t>
            </a:r>
            <a:r>
              <a:rPr lang="de-CH" dirty="0" err="1">
                <a:solidFill>
                  <a:srgbClr val="000066"/>
                </a:solidFill>
              </a:rPr>
              <a:t>amplitude</a:t>
            </a:r>
            <a:r>
              <a:rPr lang="de-CH" dirty="0">
                <a:solidFill>
                  <a:srgbClr val="000066"/>
                </a:solidFill>
              </a:rPr>
              <a:t> </a:t>
            </a:r>
            <a:r>
              <a:rPr lang="de-CH" dirty="0" err="1">
                <a:solidFill>
                  <a:srgbClr val="000066"/>
                </a:solidFill>
              </a:rPr>
              <a:t>mode</a:t>
            </a:r>
            <a:r>
              <a:rPr lang="de-CH" dirty="0">
                <a:solidFill>
                  <a:srgbClr val="000066"/>
                </a:solidFill>
              </a:rPr>
              <a:t>: </a:t>
            </a:r>
            <a:r>
              <a:rPr lang="de-CH" dirty="0" err="1">
                <a:solidFill>
                  <a:srgbClr val="000066"/>
                </a:solidFill>
              </a:rPr>
              <a:t>Previous</a:t>
            </a:r>
            <a:r>
              <a:rPr lang="de-CH" dirty="0">
                <a:solidFill>
                  <a:srgbClr val="000066"/>
                </a:solidFill>
              </a:rPr>
              <a:t> </a:t>
            </a:r>
            <a:r>
              <a:rPr lang="de-CH" dirty="0" err="1">
                <a:solidFill>
                  <a:srgbClr val="000066"/>
                </a:solidFill>
              </a:rPr>
              <a:t>work</a:t>
            </a:r>
            <a:endParaRPr lang="de-CH" dirty="0">
              <a:solidFill>
                <a:srgbClr val="000066"/>
              </a:solidFill>
            </a:endParaRPr>
          </a:p>
        </p:txBody>
      </p:sp>
      <p:sp>
        <p:nvSpPr>
          <p:cNvPr id="21" name="Text Box 5"/>
          <p:cNvSpPr txBox="1">
            <a:spLocks noChangeArrowheads="1"/>
          </p:cNvSpPr>
          <p:nvPr/>
        </p:nvSpPr>
        <p:spPr bwMode="auto">
          <a:xfrm>
            <a:off x="430477" y="1204292"/>
            <a:ext cx="3031634" cy="893834"/>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1" i="0" u="none" strike="noStrike" kern="1200" cap="none" spc="0" normalizeH="0" baseline="0" noProof="0">
                <a:ln>
                  <a:noFill/>
                </a:ln>
                <a:solidFill>
                  <a:prstClr val="black"/>
                </a:solidFill>
                <a:effectLst/>
                <a:uLnTx/>
                <a:uFillTx/>
                <a:latin typeface="Arial" pitchFamily="34" charset="0"/>
                <a:ea typeface="+mn-ea"/>
                <a:cs typeface="+mn-cs"/>
              </a:rPr>
              <a:t>Particle physics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293" b="0" i="0" u="none" strike="noStrike" kern="1200" cap="none" spc="0" normalizeH="0" baseline="0" noProof="0">
                <a:ln>
                  <a:noFill/>
                </a:ln>
                <a:solidFill>
                  <a:prstClr val="black"/>
                </a:solidFill>
                <a:effectLst/>
                <a:uLnTx/>
                <a:uFillTx/>
                <a:latin typeface="Arial" pitchFamily="34" charset="0"/>
                <a:ea typeface="+mn-ea"/>
                <a:cs typeface="+mn-cs"/>
              </a:rPr>
              <a:t>ATLAS &amp; CMS collaboration</a:t>
            </a:r>
          </a:p>
        </p:txBody>
      </p:sp>
      <p:sp>
        <p:nvSpPr>
          <p:cNvPr id="8" name="Shape 133"/>
          <p:cNvSpPr/>
          <p:nvPr/>
        </p:nvSpPr>
        <p:spPr>
          <a:xfrm>
            <a:off x="4430031" y="4002274"/>
            <a:ext cx="4822489" cy="1487484"/>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46907" tIns="46907" rIns="46907" bIns="4690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Raman </a:t>
            </a:r>
            <a:r>
              <a:rPr kumimoji="0" lang="de-DE" sz="1293" b="0" i="0" u="none" strike="noStrike" kern="1200" cap="none" spc="0" normalizeH="0" baseline="0" noProof="0" dirty="0" err="1">
                <a:ln>
                  <a:noFill/>
                </a:ln>
                <a:solidFill>
                  <a:srgbClr val="000000"/>
                </a:solidFill>
                <a:effectLst/>
                <a:uLnTx/>
                <a:uFillTx/>
                <a:latin typeface="Arial"/>
                <a:ea typeface="+mn-ea"/>
                <a:cs typeface="+mn-cs"/>
                <a:sym typeface="Helvetica Light"/>
              </a:rPr>
              <a:t>spectra</a:t>
            </a: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 in NbSe2 </a:t>
            </a:r>
            <a:r>
              <a:rPr kumimoji="0" lang="de-DE" sz="1293" b="0" i="0" u="none" strike="noStrike" kern="1200" cap="none" spc="0" normalizeH="0" baseline="0" noProof="0" dirty="0" err="1">
                <a:ln>
                  <a:noFill/>
                </a:ln>
                <a:solidFill>
                  <a:srgbClr val="000000"/>
                </a:solidFill>
                <a:effectLst/>
                <a:uLnTx/>
                <a:uFillTx/>
                <a:latin typeface="Arial"/>
                <a:ea typeface="+mn-ea"/>
                <a:cs typeface="+mn-cs"/>
                <a:sym typeface="Helvetica Light"/>
              </a:rPr>
              <a:t>indirect</a:t>
            </a: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 </a:t>
            </a:r>
            <a:r>
              <a:rPr kumimoji="0" lang="de-DE" sz="1293" b="0" i="0" u="none" strike="noStrike" kern="1200" cap="none" spc="0" normalizeH="0" baseline="0" noProof="0" dirty="0" err="1">
                <a:ln>
                  <a:noFill/>
                </a:ln>
                <a:solidFill>
                  <a:srgbClr val="000000"/>
                </a:solidFill>
                <a:effectLst/>
                <a:uLnTx/>
                <a:uFillTx/>
                <a:latin typeface="Arial"/>
                <a:ea typeface="+mn-ea"/>
                <a:cs typeface="+mn-cs"/>
                <a:sym typeface="Helvetica Light"/>
              </a:rPr>
              <a:t>coupling</a:t>
            </a: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 via CDW</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sz="1293" b="0" i="0" u="none" strike="noStrike" kern="1200" cap="none" spc="0" normalizeH="0" baseline="0" noProof="0" dirty="0">
                <a:ln>
                  <a:noFill/>
                </a:ln>
                <a:solidFill>
                  <a:srgbClr val="000000"/>
                </a:solidFill>
                <a:effectLst/>
                <a:uLnTx/>
                <a:uFillTx/>
                <a:latin typeface="Arial"/>
                <a:ea typeface="+mn-ea"/>
                <a:cs typeface="+mn-cs"/>
                <a:sym typeface="Helvetica Light"/>
              </a:rPr>
              <a:t>R. </a:t>
            </a:r>
            <a:r>
              <a:rPr kumimoji="0" sz="1293" b="0" i="0" u="none" strike="noStrike" kern="1200" cap="none" spc="0" normalizeH="0" baseline="0" noProof="0" dirty="0" err="1">
                <a:ln>
                  <a:noFill/>
                </a:ln>
                <a:solidFill>
                  <a:srgbClr val="000000"/>
                </a:solidFill>
                <a:effectLst/>
                <a:uLnTx/>
                <a:uFillTx/>
                <a:latin typeface="Arial"/>
                <a:ea typeface="+mn-ea"/>
                <a:cs typeface="+mn-cs"/>
                <a:sym typeface="Helvetica Light"/>
              </a:rPr>
              <a:t>Sooryakumar</a:t>
            </a:r>
            <a:r>
              <a:rPr kumimoji="0" sz="1293" b="0" i="0" u="none" strike="noStrike" kern="1200" cap="none" spc="0" normalizeH="0" baseline="0" noProof="0" dirty="0">
                <a:ln>
                  <a:noFill/>
                </a:ln>
                <a:solidFill>
                  <a:srgbClr val="000000"/>
                </a:solidFill>
                <a:effectLst/>
                <a:uLnTx/>
                <a:uFillTx/>
                <a:latin typeface="Arial"/>
                <a:ea typeface="+mn-ea"/>
                <a:cs typeface="+mn-cs"/>
                <a:sym typeface="Helvetica Light"/>
              </a:rPr>
              <a:t>, M.V. Klein, PRL 45, 8 (1980)</a:t>
            </a:r>
            <a:endPar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fr-FR" sz="1293" b="0" i="0" u="none" strike="noStrike" kern="1200" cap="none" spc="0" normalizeH="0" baseline="0" noProof="0" dirty="0">
                <a:ln>
                  <a:noFill/>
                </a:ln>
                <a:solidFill>
                  <a:srgbClr val="000000"/>
                </a:solidFill>
                <a:effectLst/>
                <a:uLnTx/>
                <a:uFillTx/>
                <a:latin typeface="Arial"/>
                <a:ea typeface="+mn-ea"/>
                <a:cs typeface="+mn-cs"/>
                <a:sym typeface="Helvetica Light"/>
              </a:rPr>
              <a:t>M.-A. </a:t>
            </a:r>
            <a:r>
              <a:rPr kumimoji="0" lang="fr-FR" sz="1293" b="0" i="0" u="none" strike="noStrike" kern="1200" cap="none" spc="0" normalizeH="0" baseline="0" noProof="0" dirty="0" err="1">
                <a:ln>
                  <a:noFill/>
                </a:ln>
                <a:solidFill>
                  <a:srgbClr val="000000"/>
                </a:solidFill>
                <a:effectLst/>
                <a:uLnTx/>
                <a:uFillTx/>
                <a:latin typeface="Arial"/>
                <a:ea typeface="+mn-ea"/>
                <a:cs typeface="+mn-cs"/>
                <a:sym typeface="Helvetica Light"/>
              </a:rPr>
              <a:t>Méasson</a:t>
            </a:r>
            <a:r>
              <a:rPr kumimoji="0" lang="fr-FR" sz="1293" b="0" i="0" u="none" strike="noStrike" kern="1200" cap="none" spc="0" normalizeH="0" baseline="0" noProof="0" dirty="0">
                <a:ln>
                  <a:noFill/>
                </a:ln>
                <a:solidFill>
                  <a:srgbClr val="000000"/>
                </a:solidFill>
                <a:effectLst/>
                <a:uLnTx/>
                <a:uFillTx/>
                <a:latin typeface="Arial"/>
                <a:ea typeface="+mn-ea"/>
                <a:cs typeface="+mn-cs"/>
                <a:sym typeface="Helvetica Light"/>
              </a:rPr>
              <a:t> et al, PRB 89, 060503 (2014)</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fr-FR" sz="1293" b="0" i="0" u="none" strike="noStrike" kern="1200" cap="none" spc="0" normalizeH="0" baseline="0" noProof="0" dirty="0">
              <a:ln>
                <a:noFill/>
              </a:ln>
              <a:solidFill>
                <a:srgbClr val="000000"/>
              </a:solidFill>
              <a:effectLst/>
              <a:uLnTx/>
              <a:uFillTx/>
              <a:latin typeface="Arial"/>
              <a:ea typeface="+mn-ea"/>
              <a:cs typeface="+mn-cs"/>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fr-FR" sz="1293" b="0" i="0" u="none" strike="noStrike" kern="1200" cap="none" spc="0" normalizeH="0" baseline="0" noProof="0" dirty="0">
                <a:ln>
                  <a:noFill/>
                </a:ln>
                <a:solidFill>
                  <a:srgbClr val="000000"/>
                </a:solidFill>
                <a:effectLst/>
                <a:uLnTx/>
                <a:uFillTx/>
                <a:latin typeface="Arial"/>
                <a:ea typeface="+mn-ea"/>
                <a:cs typeface="+mn-cs"/>
                <a:sym typeface="Helvetica Light"/>
              </a:rPr>
              <a:t>in 3He: </a:t>
            </a:r>
            <a:r>
              <a:rPr kumimoji="0" lang="fr-FR" sz="1293" b="0" i="0" u="none" strike="noStrike" kern="1200" cap="none" spc="0" normalizeH="0" baseline="0" noProof="0" dirty="0" err="1">
                <a:ln>
                  <a:noFill/>
                </a:ln>
                <a:solidFill>
                  <a:srgbClr val="000000"/>
                </a:solidFill>
                <a:effectLst/>
                <a:uLnTx/>
                <a:uFillTx/>
                <a:latin typeface="Arial"/>
                <a:ea typeface="+mn-ea"/>
                <a:cs typeface="+mn-cs"/>
                <a:sym typeface="Helvetica Light"/>
              </a:rPr>
              <a:t>review</a:t>
            </a:r>
            <a:r>
              <a:rPr kumimoji="0" lang="fr-FR" sz="1293" b="0" i="0" u="none" strike="noStrike" kern="1200" cap="none" spc="0" normalizeH="0" baseline="0" noProof="0" dirty="0">
                <a:ln>
                  <a:noFill/>
                </a:ln>
                <a:solidFill>
                  <a:srgbClr val="000000"/>
                </a:solidFill>
                <a:effectLst/>
                <a:uLnTx/>
                <a:uFillTx/>
                <a:latin typeface="Arial"/>
                <a:ea typeface="+mn-ea"/>
                <a:cs typeface="+mn-cs"/>
                <a:sym typeface="Helvetica Light"/>
              </a:rPr>
              <a:t> by </a:t>
            </a:r>
            <a:r>
              <a:rPr kumimoji="0" lang="fr-FR" sz="1293" b="0" i="0" u="none" strike="noStrike" kern="1200" cap="none" spc="0" normalizeH="0" baseline="0" noProof="0" dirty="0" err="1">
                <a:ln>
                  <a:noFill/>
                </a:ln>
                <a:solidFill>
                  <a:srgbClr val="000000"/>
                </a:solidFill>
                <a:effectLst/>
                <a:uLnTx/>
                <a:uFillTx/>
                <a:latin typeface="Arial"/>
                <a:ea typeface="+mn-ea"/>
                <a:cs typeface="+mn-cs"/>
                <a:sym typeface="Helvetica Light"/>
              </a:rPr>
              <a:t>Halperin</a:t>
            </a:r>
            <a:r>
              <a:rPr kumimoji="0" lang="fr-FR" sz="1293" b="0" i="0" u="none" strike="noStrike" kern="1200" cap="none" spc="0" normalizeH="0" baseline="0" noProof="0" dirty="0">
                <a:ln>
                  <a:noFill/>
                </a:ln>
                <a:solidFill>
                  <a:srgbClr val="000000"/>
                </a:solidFill>
                <a:effectLst/>
                <a:uLnTx/>
                <a:uFillTx/>
                <a:latin typeface="Arial"/>
                <a:ea typeface="+mn-ea"/>
                <a:cs typeface="+mn-cs"/>
                <a:sym typeface="Helvetica Light"/>
              </a:rPr>
              <a:t> &amp; </a:t>
            </a:r>
            <a:r>
              <a:rPr kumimoji="0" lang="fr-FR" sz="1293" b="0" i="0" u="none" strike="noStrike" kern="1200" cap="none" spc="0" normalizeH="0" baseline="0" noProof="0" dirty="0" err="1">
                <a:ln>
                  <a:noFill/>
                </a:ln>
                <a:solidFill>
                  <a:srgbClr val="000000"/>
                </a:solidFill>
                <a:effectLst/>
                <a:uLnTx/>
                <a:uFillTx/>
                <a:latin typeface="Arial"/>
                <a:ea typeface="+mn-ea"/>
                <a:cs typeface="+mn-cs"/>
                <a:sym typeface="Helvetica Light"/>
              </a:rPr>
              <a:t>Varoquax</a:t>
            </a:r>
            <a:r>
              <a:rPr kumimoji="0" lang="fr-FR" sz="1293" b="0" i="0" u="none" strike="noStrike" kern="1200" cap="none" spc="0" normalizeH="0" baseline="0" noProof="0" dirty="0">
                <a:ln>
                  <a:noFill/>
                </a:ln>
                <a:solidFill>
                  <a:srgbClr val="000000"/>
                </a:solidFill>
                <a:effectLst/>
                <a:uLnTx/>
                <a:uFillTx/>
                <a:latin typeface="Arial"/>
                <a:ea typeface="+mn-ea"/>
                <a:cs typeface="+mn-cs"/>
                <a:sym typeface="Helvetica Light"/>
              </a:rPr>
              <a:t> (1990)</a:t>
            </a: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sz="1293" b="0" i="0" u="none" strike="noStrike" kern="1200" cap="none" spc="0" normalizeH="0" baseline="0" noProof="0" dirty="0">
              <a:ln>
                <a:noFill/>
              </a:ln>
              <a:solidFill>
                <a:srgbClr val="000000"/>
              </a:solidFill>
              <a:effectLst/>
              <a:uLnTx/>
              <a:uFillTx/>
              <a:latin typeface="Arial"/>
              <a:ea typeface="+mn-ea"/>
              <a:cs typeface="+mn-cs"/>
              <a:sym typeface="Helvetica Light"/>
            </a:endParaRPr>
          </a:p>
        </p:txBody>
      </p:sp>
      <p:sp>
        <p:nvSpPr>
          <p:cNvPr id="9" name="Text Box 5"/>
          <p:cNvSpPr txBox="1">
            <a:spLocks noChangeArrowheads="1"/>
          </p:cNvSpPr>
          <p:nvPr/>
        </p:nvSpPr>
        <p:spPr bwMode="auto">
          <a:xfrm>
            <a:off x="430477" y="2369440"/>
            <a:ext cx="3197974" cy="24967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rPr>
              <a:t>Cold </a:t>
            </a:r>
            <a:r>
              <a:rPr kumimoji="0" lang="de-CH" sz="1662" b="1" i="0" u="none" strike="noStrike" kern="1200" cap="none" spc="0" normalizeH="0" baseline="0" noProof="0" dirty="0" err="1">
                <a:ln>
                  <a:noFill/>
                </a:ln>
                <a:solidFill>
                  <a:prstClr val="black"/>
                </a:solidFill>
                <a:effectLst/>
                <a:uLnTx/>
                <a:uFillTx/>
                <a:latin typeface="Arial" pitchFamily="34" charset="0"/>
                <a:ea typeface="+mn-ea"/>
                <a:cs typeface="+mn-cs"/>
              </a:rPr>
              <a:t>atoms</a:t>
            </a:r>
            <a:r>
              <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de-CH" sz="1662" b="1" i="0" u="none" strike="noStrike" kern="1200" cap="none" spc="0" normalizeH="0" baseline="0" noProof="0" dirty="0" err="1">
                <a:ln>
                  <a:noFill/>
                </a:ln>
                <a:solidFill>
                  <a:prstClr val="black"/>
                </a:solidFill>
                <a:effectLst/>
                <a:uLnTx/>
                <a:uFillTx/>
                <a:latin typeface="Arial" pitchFamily="34" charset="0"/>
                <a:ea typeface="+mn-ea"/>
                <a:cs typeface="+mn-cs"/>
              </a:rPr>
              <a:t>bosons</a:t>
            </a:r>
            <a:r>
              <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endParaRPr>
          </a:p>
        </p:txBody>
      </p:sp>
      <p:pic>
        <p:nvPicPr>
          <p:cNvPr id="10" name="Pekker_Varma_Raman_weight_transfer.png"/>
          <p:cNvPicPr>
            <a:picLocks/>
          </p:cNvPicPr>
          <p:nvPr/>
        </p:nvPicPr>
        <p:blipFill>
          <a:blip r:embed="rId3">
            <a:extLst/>
          </a:blip>
          <a:stretch>
            <a:fillRect/>
          </a:stretch>
        </p:blipFill>
        <p:spPr>
          <a:xfrm>
            <a:off x="4430030" y="1947078"/>
            <a:ext cx="3013774" cy="1936433"/>
          </a:xfrm>
          <a:prstGeom prst="rect">
            <a:avLst/>
          </a:prstGeom>
          <a:ln w="12700">
            <a:miter lim="400000"/>
          </a:ln>
        </p:spPr>
      </p:pic>
      <p:sp>
        <p:nvSpPr>
          <p:cNvPr id="11" name="Text Box 5"/>
          <p:cNvSpPr txBox="1">
            <a:spLocks noChangeArrowheads="1"/>
          </p:cNvSpPr>
          <p:nvPr/>
        </p:nvSpPr>
        <p:spPr bwMode="auto">
          <a:xfrm>
            <a:off x="4348420" y="1147683"/>
            <a:ext cx="4284764" cy="655051"/>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1" i="0" u="none" strike="noStrike" kern="1200" cap="none" spc="0" normalizeH="0" baseline="0" noProof="0">
                <a:ln>
                  <a:noFill/>
                </a:ln>
                <a:solidFill>
                  <a:prstClr val="black"/>
                </a:solidFill>
                <a:effectLst/>
                <a:uLnTx/>
                <a:uFillTx/>
                <a:latin typeface="Arial" pitchFamily="34" charset="0"/>
                <a:ea typeface="+mn-ea"/>
                <a:cs typeface="+mn-cs"/>
              </a:rPr>
              <a:t>Condensed matter physics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a:ln>
                <a:noFill/>
              </a:ln>
              <a:solidFill>
                <a:prstClr val="black"/>
              </a:solidFill>
              <a:effectLst/>
              <a:uLnTx/>
              <a:uFillTx/>
              <a:latin typeface="Arial" pitchFamily="34" charset="0"/>
              <a:ea typeface="+mn-ea"/>
              <a:cs typeface="+mn-cs"/>
            </a:endParaRPr>
          </a:p>
        </p:txBody>
      </p:sp>
      <p:pic>
        <p:nvPicPr>
          <p:cNvPr id="2" name="Picture 1"/>
          <p:cNvPicPr>
            <a:picLocks noChangeAspect="1"/>
          </p:cNvPicPr>
          <p:nvPr/>
        </p:nvPicPr>
        <p:blipFill>
          <a:blip r:embed="rId4"/>
          <a:stretch>
            <a:fillRect/>
          </a:stretch>
        </p:blipFill>
        <p:spPr>
          <a:xfrm>
            <a:off x="467544" y="2780928"/>
            <a:ext cx="3092558" cy="2211666"/>
          </a:xfrm>
          <a:prstGeom prst="rect">
            <a:avLst/>
          </a:prstGeom>
        </p:spPr>
      </p:pic>
      <p:sp>
        <p:nvSpPr>
          <p:cNvPr id="12" name="Shape 133"/>
          <p:cNvSpPr/>
          <p:nvPr/>
        </p:nvSpPr>
        <p:spPr>
          <a:xfrm>
            <a:off x="552829" y="5013176"/>
            <a:ext cx="3531422" cy="1089554"/>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46907" tIns="46907" rIns="46907" bIns="4690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de-DE" sz="1293" b="0" i="0" u="none" strike="noStrike" kern="1200" cap="none" spc="0" normalizeH="0" baseline="0" noProof="0" dirty="0" err="1">
                <a:ln>
                  <a:noFill/>
                </a:ln>
                <a:solidFill>
                  <a:srgbClr val="000000"/>
                </a:solidFill>
                <a:effectLst/>
                <a:uLnTx/>
                <a:uFillTx/>
                <a:latin typeface="Arial"/>
                <a:ea typeface="+mn-ea"/>
                <a:cs typeface="+mn-cs"/>
                <a:sym typeface="Helvetica Light"/>
              </a:rPr>
              <a:t>Stöferle</a:t>
            </a: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 et al., PRL (2004)</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de-DE" sz="1293" b="0" i="0" u="none" strike="noStrike" kern="1200" cap="none" spc="0" normalizeH="0" baseline="0" noProof="0" dirty="0" err="1">
                <a:ln>
                  <a:noFill/>
                </a:ln>
                <a:solidFill>
                  <a:srgbClr val="000000"/>
                </a:solidFill>
                <a:effectLst/>
                <a:uLnTx/>
                <a:uFillTx/>
                <a:latin typeface="Arial"/>
                <a:ea typeface="+mn-ea"/>
                <a:cs typeface="+mn-cs"/>
                <a:sym typeface="Helvetica Light"/>
              </a:rPr>
              <a:t>Bissbort</a:t>
            </a: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 et al., PRL (2011)</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Endres et al., Nature (2012)</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Hoang et al., PNAS (2016).</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Leonard et al., Science (2017)</a:t>
            </a:r>
            <a:endParaRPr kumimoji="0" lang="fr-FR" sz="1293" b="0" i="0" u="none" strike="noStrike" kern="1200" cap="none" spc="0" normalizeH="0" baseline="0" noProof="0" dirty="0">
              <a:ln>
                <a:noFill/>
              </a:ln>
              <a:solidFill>
                <a:srgbClr val="000000"/>
              </a:solidFill>
              <a:effectLst/>
              <a:uLnTx/>
              <a:uFillTx/>
              <a:latin typeface="Arial"/>
              <a:ea typeface="+mn-ea"/>
              <a:cs typeface="+mn-cs"/>
              <a:sym typeface="Helvetica Light"/>
            </a:endParaRPr>
          </a:p>
        </p:txBody>
      </p:sp>
      <p:sp>
        <p:nvSpPr>
          <p:cNvPr id="13" name="Shape 133"/>
          <p:cNvSpPr/>
          <p:nvPr/>
        </p:nvSpPr>
        <p:spPr>
          <a:xfrm>
            <a:off x="2664318" y="6538022"/>
            <a:ext cx="3531422" cy="691625"/>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46907" tIns="46907" rIns="46907" bIns="4690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See also review </a:t>
            </a:r>
            <a:r>
              <a:rPr kumimoji="0" lang="de-DE" sz="1293" b="0" i="0" u="none" strike="noStrike" kern="1200" cap="none" spc="0" normalizeH="0" baseline="0" noProof="0" dirty="0" err="1">
                <a:ln>
                  <a:noFill/>
                </a:ln>
                <a:solidFill>
                  <a:srgbClr val="000000"/>
                </a:solidFill>
                <a:effectLst/>
                <a:uLnTx/>
                <a:uFillTx/>
                <a:latin typeface="Arial"/>
                <a:ea typeface="+mn-ea"/>
                <a:cs typeface="+mn-cs"/>
                <a:sym typeface="Helvetica Light"/>
              </a:rPr>
              <a:t>by</a:t>
            </a: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 </a:t>
            </a:r>
            <a:r>
              <a:rPr kumimoji="0" lang="de-DE" sz="1293" b="0" i="0" u="none" strike="noStrike" kern="1200" cap="none" spc="0" normalizeH="0" baseline="0" noProof="0" dirty="0" err="1">
                <a:ln>
                  <a:noFill/>
                </a:ln>
                <a:solidFill>
                  <a:srgbClr val="000000"/>
                </a:solidFill>
                <a:effectLst/>
                <a:uLnTx/>
                <a:uFillTx/>
                <a:latin typeface="Arial"/>
                <a:ea typeface="+mn-ea"/>
                <a:cs typeface="+mn-cs"/>
                <a:sym typeface="Helvetica Light"/>
              </a:rPr>
              <a:t>Pekker</a:t>
            </a: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 and </a:t>
            </a:r>
            <a:r>
              <a:rPr kumimoji="0" lang="de-DE" sz="1293" b="0" i="0" u="none" strike="noStrike" kern="1200" cap="none" spc="0" normalizeH="0" baseline="0" noProof="0" dirty="0" err="1">
                <a:ln>
                  <a:noFill/>
                </a:ln>
                <a:solidFill>
                  <a:srgbClr val="000000"/>
                </a:solidFill>
                <a:effectLst/>
                <a:uLnTx/>
                <a:uFillTx/>
                <a:latin typeface="Arial"/>
                <a:ea typeface="+mn-ea"/>
                <a:cs typeface="+mn-cs"/>
                <a:sym typeface="Helvetica Light"/>
              </a:rPr>
              <a:t>Varma</a:t>
            </a:r>
            <a:r>
              <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rPr>
              <a:t> (2015)</a:t>
            </a:r>
            <a:endParaRPr kumimoji="0" lang="fr-FR" sz="1293" b="0" i="0" u="none" strike="noStrike" kern="1200" cap="none" spc="0" normalizeH="0" baseline="0" noProof="0" dirty="0">
              <a:ln>
                <a:noFill/>
              </a:ln>
              <a:solidFill>
                <a:srgbClr val="000000"/>
              </a:solidFill>
              <a:effectLst/>
              <a:uLnTx/>
              <a:uFillTx/>
              <a:latin typeface="Arial"/>
              <a:ea typeface="+mn-ea"/>
              <a:cs typeface="+mn-cs"/>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de-DE" sz="1293" b="0" i="0" u="none" strike="noStrike" kern="1200" cap="none" spc="0" normalizeH="0" baseline="0" noProof="0" dirty="0">
              <a:ln>
                <a:noFill/>
              </a:ln>
              <a:solidFill>
                <a:srgbClr val="000000"/>
              </a:solidFill>
              <a:effectLst/>
              <a:uLnTx/>
              <a:uFillTx/>
              <a:latin typeface="Arial"/>
              <a:ea typeface="+mn-ea"/>
              <a:cs typeface="+mn-cs"/>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sz="1293" b="0" i="0" u="none" strike="noStrike" kern="1200" cap="none" spc="0" normalizeH="0" baseline="0" noProof="0" dirty="0">
              <a:ln>
                <a:noFill/>
              </a:ln>
              <a:solidFill>
                <a:srgbClr val="000000"/>
              </a:solidFill>
              <a:effectLst/>
              <a:uLnTx/>
              <a:uFillTx/>
              <a:latin typeface="Arial"/>
              <a:ea typeface="+mn-ea"/>
              <a:cs typeface="+mn-cs"/>
              <a:sym typeface="Helvetica Light"/>
            </a:endParaRPr>
          </a:p>
        </p:txBody>
      </p:sp>
      <p:sp>
        <p:nvSpPr>
          <p:cNvPr id="14" name="Shape 133"/>
          <p:cNvSpPr/>
          <p:nvPr/>
        </p:nvSpPr>
        <p:spPr>
          <a:xfrm>
            <a:off x="4430030" y="1666195"/>
            <a:ext cx="4009197" cy="691625"/>
          </a:xfrm>
          <a:prstGeom prst="rect">
            <a:avLst/>
          </a:prstGeom>
          <a:ln w="12700">
            <a:miter lim="400000"/>
          </a:ln>
          <a:extLst>
            <a:ext uri="{C572A759-6A51-4108-AA02-DFA0A04FC94B}">
              <ma14:wrappingTextBoxFlag xmlns="" xmlns:ma14="http://schemas.microsoft.com/office/mac/drawingml/2011/main" xmlns:lc="http://schemas.openxmlformats.org/drawingml/2006/lockedCanvas" val="1"/>
            </a:ext>
          </a:extLst>
        </p:spPr>
        <p:txBody>
          <a:bodyPr wrap="square" lIns="46907" tIns="46907" rIns="46907" bIns="4690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de-DE" sz="1293" b="0" i="0" u="none" strike="noStrike" kern="1200" cap="none" spc="0" normalizeH="0" baseline="0" noProof="0">
                <a:ln>
                  <a:noFill/>
                </a:ln>
                <a:solidFill>
                  <a:srgbClr val="000000"/>
                </a:solidFill>
                <a:effectLst/>
                <a:uLnTx/>
                <a:uFillTx/>
                <a:latin typeface="Arial"/>
                <a:ea typeface="+mn-ea"/>
                <a:cs typeface="+mn-cs"/>
                <a:sym typeface="Helvetica Light"/>
              </a:rPr>
              <a:t>no linear response coupling to normal probes</a:t>
            </a:r>
            <a:endParaRPr kumimoji="0" lang="fr-FR" sz="1293" b="0" i="0" u="none" strike="noStrike" kern="1200" cap="none" spc="0" normalizeH="0" baseline="0" noProof="0">
              <a:ln>
                <a:noFill/>
              </a:ln>
              <a:solidFill>
                <a:srgbClr val="000000"/>
              </a:solidFill>
              <a:effectLst/>
              <a:uLnTx/>
              <a:uFillTx/>
              <a:latin typeface="Arial"/>
              <a:ea typeface="+mn-ea"/>
              <a:cs typeface="+mn-cs"/>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de-DE" sz="1293" b="0" i="0" u="none" strike="noStrike" kern="1200" cap="none" spc="0" normalizeH="0" baseline="0" noProof="0">
              <a:ln>
                <a:noFill/>
              </a:ln>
              <a:solidFill>
                <a:srgbClr val="000000"/>
              </a:solidFill>
              <a:effectLst/>
              <a:uLnTx/>
              <a:uFillTx/>
              <a:latin typeface="Arial"/>
              <a:ea typeface="+mn-ea"/>
              <a:cs typeface="+mn-cs"/>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endParaRPr kumimoji="0" sz="1293" b="0" i="0" u="none" strike="noStrike" kern="1200" cap="none" spc="0" normalizeH="0" baseline="0" noProof="0">
              <a:ln>
                <a:noFill/>
              </a:ln>
              <a:solidFill>
                <a:srgbClr val="000000"/>
              </a:solidFill>
              <a:effectLst/>
              <a:uLnTx/>
              <a:uFillTx/>
              <a:latin typeface="Arial"/>
              <a:ea typeface="+mn-ea"/>
              <a:cs typeface="+mn-cs"/>
              <a:sym typeface="Helvetica Light"/>
            </a:endParaRPr>
          </a:p>
        </p:txBody>
      </p:sp>
      <p:sp>
        <p:nvSpPr>
          <p:cNvPr id="3" name="Geschweifte Klammer rechts 2">
            <a:extLst>
              <a:ext uri="{FF2B5EF4-FFF2-40B4-BE49-F238E27FC236}">
                <a16:creationId xmlns:a16="http://schemas.microsoft.com/office/drawing/2014/main" id="{12463792-212E-4CC6-819B-2FD46C8DF480}"/>
              </a:ext>
            </a:extLst>
          </p:cNvPr>
          <p:cNvSpPr/>
          <p:nvPr/>
        </p:nvSpPr>
        <p:spPr>
          <a:xfrm rot="5400000">
            <a:off x="6167655" y="3512488"/>
            <a:ext cx="267118" cy="3742370"/>
          </a:xfrm>
          <a:prstGeom prst="rightBrace">
            <a:avLst>
              <a:gd name="adj1" fmla="val 3673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Textfeld 3">
            <a:extLst>
              <a:ext uri="{FF2B5EF4-FFF2-40B4-BE49-F238E27FC236}">
                <a16:creationId xmlns:a16="http://schemas.microsoft.com/office/drawing/2014/main" id="{87D3D201-DC5C-4BB6-976F-D8EF2B1C175C}"/>
              </a:ext>
            </a:extLst>
          </p:cNvPr>
          <p:cNvSpPr txBox="1"/>
          <p:nvPr/>
        </p:nvSpPr>
        <p:spPr>
          <a:xfrm>
            <a:off x="5268399" y="5473629"/>
            <a:ext cx="20185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a:ea typeface="+mn-ea"/>
                <a:cs typeface="+mn-cs"/>
              </a:rPr>
              <a:t>weakly</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interacting</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466934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D2652-04F2-417B-A4F9-48F7A0ABE82F}"/>
              </a:ext>
            </a:extLst>
          </p:cNvPr>
          <p:cNvSpPr>
            <a:spLocks noGrp="1"/>
          </p:cNvSpPr>
          <p:nvPr>
            <p:ph type="title"/>
          </p:nvPr>
        </p:nvSpPr>
        <p:spPr/>
        <p:txBody>
          <a:bodyPr/>
          <a:lstStyle/>
          <a:p>
            <a:r>
              <a:rPr lang="de-DE" dirty="0">
                <a:solidFill>
                  <a:srgbClr val="002060"/>
                </a:solidFill>
              </a:rPr>
              <a:t>Higgs </a:t>
            </a:r>
            <a:r>
              <a:rPr lang="de-DE" dirty="0" err="1">
                <a:solidFill>
                  <a:srgbClr val="002060"/>
                </a:solidFill>
              </a:rPr>
              <a:t>mode</a:t>
            </a:r>
            <a:r>
              <a:rPr lang="de-DE" dirty="0">
                <a:solidFill>
                  <a:srgbClr val="002060"/>
                </a:solidFill>
              </a:rPr>
              <a:t> in BCS </a:t>
            </a:r>
            <a:r>
              <a:rPr lang="de-DE" dirty="0" err="1">
                <a:solidFill>
                  <a:srgbClr val="002060"/>
                </a:solidFill>
              </a:rPr>
              <a:t>superconductors</a:t>
            </a:r>
            <a:endParaRPr lang="de-DE" dirty="0">
              <a:solidFill>
                <a:srgbClr val="002060"/>
              </a:solidFill>
            </a:endParaRPr>
          </a:p>
        </p:txBody>
      </p:sp>
      <p:grpSp>
        <p:nvGrpSpPr>
          <p:cNvPr id="6" name="Gruppieren 5">
            <a:extLst>
              <a:ext uri="{FF2B5EF4-FFF2-40B4-BE49-F238E27FC236}">
                <a16:creationId xmlns:a16="http://schemas.microsoft.com/office/drawing/2014/main" id="{CCFC3325-08A9-4C33-B593-BDF6B19E9D1D}"/>
              </a:ext>
            </a:extLst>
          </p:cNvPr>
          <p:cNvGrpSpPr/>
          <p:nvPr/>
        </p:nvGrpSpPr>
        <p:grpSpPr>
          <a:xfrm>
            <a:off x="1979712" y="891001"/>
            <a:ext cx="4824536" cy="4554223"/>
            <a:chOff x="2339752" y="1611081"/>
            <a:chExt cx="2808312" cy="2859724"/>
          </a:xfrm>
        </p:grpSpPr>
        <p:pic>
          <p:nvPicPr>
            <p:cNvPr id="8" name="Grafik 7">
              <a:extLst>
                <a:ext uri="{FF2B5EF4-FFF2-40B4-BE49-F238E27FC236}">
                  <a16:creationId xmlns:a16="http://schemas.microsoft.com/office/drawing/2014/main" id="{3607CDE0-FF2F-47CF-9452-24B29C664FB3}"/>
                </a:ext>
              </a:extLst>
            </p:cNvPr>
            <p:cNvPicPr>
              <a:picLocks noChangeAspect="1"/>
            </p:cNvPicPr>
            <p:nvPr/>
          </p:nvPicPr>
          <p:blipFill rotWithShape="1">
            <a:blip r:embed="rId2"/>
            <a:srcRect r="66379"/>
            <a:stretch/>
          </p:blipFill>
          <p:spPr>
            <a:xfrm>
              <a:off x="2339752" y="1611081"/>
              <a:ext cx="2808312" cy="2859724"/>
            </a:xfrm>
            <a:prstGeom prst="rect">
              <a:avLst/>
            </a:prstGeom>
          </p:spPr>
        </p:pic>
        <p:cxnSp>
          <p:nvCxnSpPr>
            <p:cNvPr id="10" name="Gerader Verbinder 9">
              <a:extLst>
                <a:ext uri="{FF2B5EF4-FFF2-40B4-BE49-F238E27FC236}">
                  <a16:creationId xmlns:a16="http://schemas.microsoft.com/office/drawing/2014/main" id="{F090D5CC-69F2-4F74-ABF0-5613D30E8C2C}"/>
                </a:ext>
              </a:extLst>
            </p:cNvPr>
            <p:cNvCxnSpPr>
              <a:cxnSpLocks/>
            </p:cNvCxnSpPr>
            <p:nvPr/>
          </p:nvCxnSpPr>
          <p:spPr>
            <a:xfrm flipH="1">
              <a:off x="3766483" y="2900816"/>
              <a:ext cx="432048" cy="47872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D9B19693-35A5-463A-8903-053CB47CA691}"/>
                </a:ext>
              </a:extLst>
            </p:cNvPr>
            <p:cNvCxnSpPr>
              <a:cxnSpLocks/>
            </p:cNvCxnSpPr>
            <p:nvPr/>
          </p:nvCxnSpPr>
          <p:spPr>
            <a:xfrm>
              <a:off x="3779912" y="2922432"/>
              <a:ext cx="432048" cy="46351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2" name="Textfeld 21">
            <a:extLst>
              <a:ext uri="{FF2B5EF4-FFF2-40B4-BE49-F238E27FC236}">
                <a16:creationId xmlns:a16="http://schemas.microsoft.com/office/drawing/2014/main" id="{11292E2E-54F6-4C22-A120-C57DDEB38845}"/>
              </a:ext>
            </a:extLst>
          </p:cNvPr>
          <p:cNvSpPr txBox="1"/>
          <p:nvPr/>
        </p:nvSpPr>
        <p:spPr>
          <a:xfrm>
            <a:off x="3419872" y="4751604"/>
            <a:ext cx="259228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Particle</a:t>
            </a:r>
            <a:r>
              <a:rPr kumimoji="0" lang="de-DE" sz="1400" b="0" i="0" u="none" strike="noStrike" kern="1200" cap="none" spc="0" normalizeH="0" baseline="0" noProof="0" dirty="0">
                <a:ln>
                  <a:noFill/>
                </a:ln>
                <a:solidFill>
                  <a:prstClr val="black"/>
                </a:solidFill>
                <a:effectLst/>
                <a:uLnTx/>
                <a:uFillTx/>
                <a:latin typeface="Arial"/>
                <a:ea typeface="+mn-ea"/>
                <a:cs typeface="+mn-cs"/>
              </a:rPr>
              <a:t>-hole </a:t>
            </a:r>
            <a:r>
              <a:rPr kumimoji="0" lang="de-DE" sz="1400" b="0" i="0" u="none" strike="noStrike" kern="1200" cap="none" spc="0" normalizeH="0" baseline="0" noProof="0" dirty="0" err="1">
                <a:ln>
                  <a:noFill/>
                </a:ln>
                <a:solidFill>
                  <a:prstClr val="black"/>
                </a:solidFill>
                <a:effectLst/>
                <a:uLnTx/>
                <a:uFillTx/>
                <a:latin typeface="Arial"/>
                <a:ea typeface="+mn-ea"/>
                <a:cs typeface="+mn-cs"/>
              </a:rPr>
              <a:t>symmetry</a:t>
            </a:r>
            <a:r>
              <a:rPr kumimoji="0" lang="de-DE" sz="14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Dirac-like </a:t>
            </a:r>
            <a:r>
              <a:rPr kumimoji="0" lang="de-DE" sz="1400" b="0" i="0" u="none" strike="noStrike" kern="1200" cap="none" spc="0" normalizeH="0" baseline="0" noProof="0" dirty="0" err="1">
                <a:ln>
                  <a:noFill/>
                </a:ln>
                <a:solidFill>
                  <a:prstClr val="black"/>
                </a:solidFill>
                <a:effectLst/>
                <a:uLnTx/>
                <a:uFillTx/>
                <a:latin typeface="Arial"/>
                <a:ea typeface="+mn-ea"/>
                <a:cs typeface="+mn-cs"/>
              </a:rPr>
              <a:t>spectrum</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near</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k</a:t>
            </a:r>
            <a:r>
              <a:rPr kumimoji="0" lang="de-DE" sz="1400" b="0" i="0" u="none" strike="noStrike" kern="1200" cap="none" spc="0" normalizeH="0" baseline="-25000" noProof="0" dirty="0" err="1">
                <a:ln>
                  <a:noFill/>
                </a:ln>
                <a:solidFill>
                  <a:prstClr val="black"/>
                </a:solidFill>
                <a:effectLst/>
                <a:uLnTx/>
                <a:uFillTx/>
                <a:latin typeface="Arial"/>
                <a:ea typeface="+mn-ea"/>
                <a:cs typeface="+mn-cs"/>
              </a:rPr>
              <a:t>F</a:t>
            </a:r>
            <a:endParaRPr kumimoji="0" lang="de-DE" sz="1400" b="0" i="0" u="none" strike="noStrike" kern="1200" cap="none" spc="0" normalizeH="0" baseline="-2500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Paradigmatic</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for</a:t>
            </a:r>
            <a:r>
              <a:rPr kumimoji="0" lang="de-DE" sz="1400" b="0" i="0" u="none" strike="noStrike" kern="1200" cap="none" spc="0" normalizeH="0" baseline="0" noProof="0" dirty="0">
                <a:ln>
                  <a:noFill/>
                </a:ln>
                <a:solidFill>
                  <a:prstClr val="black"/>
                </a:solidFill>
                <a:effectLst/>
                <a:uLnTx/>
                <a:uFillTx/>
                <a:latin typeface="Arial"/>
                <a:ea typeface="+mn-ea"/>
                <a:cs typeface="+mn-cs"/>
              </a:rPr>
              <a:t> Higgs </a:t>
            </a:r>
            <a:r>
              <a:rPr kumimoji="0" lang="de-DE" sz="1400" b="0" i="0" u="none" strike="noStrike" kern="1200" cap="none" spc="0" normalizeH="0" baseline="0" noProof="0" dirty="0" err="1">
                <a:ln>
                  <a:noFill/>
                </a:ln>
                <a:solidFill>
                  <a:prstClr val="black"/>
                </a:solidFill>
                <a:effectLst/>
                <a:uLnTx/>
                <a:uFillTx/>
                <a:latin typeface="Arial"/>
                <a:ea typeface="+mn-ea"/>
                <a:cs typeface="+mn-cs"/>
              </a:rPr>
              <a:t>mode</a:t>
            </a:r>
            <a:r>
              <a:rPr kumimoji="0" lang="de-DE" sz="14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24" name="Gerade Verbindung mit Pfeil 23">
            <a:extLst>
              <a:ext uri="{FF2B5EF4-FFF2-40B4-BE49-F238E27FC236}">
                <a16:creationId xmlns:a16="http://schemas.microsoft.com/office/drawing/2014/main" id="{EFB0A7FA-FA2E-4C6F-97E0-C314A79F764D}"/>
              </a:ext>
            </a:extLst>
          </p:cNvPr>
          <p:cNvCxnSpPr>
            <a:cxnSpLocks/>
          </p:cNvCxnSpPr>
          <p:nvPr/>
        </p:nvCxnSpPr>
        <p:spPr>
          <a:xfrm flipV="1">
            <a:off x="4535487" y="3501008"/>
            <a:ext cx="266394" cy="1134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22BD4D0C-B7E4-4316-B272-D10C31174EBE}"/>
              </a:ext>
            </a:extLst>
          </p:cNvPr>
          <p:cNvSpPr txBox="1"/>
          <p:nvPr/>
        </p:nvSpPr>
        <p:spPr>
          <a:xfrm>
            <a:off x="6300192" y="1772816"/>
            <a:ext cx="17107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Quasi </a:t>
            </a:r>
            <a:r>
              <a:rPr kumimoji="0" lang="de-DE" sz="1800" b="0" i="0" u="none" strike="noStrike" kern="1200" cap="none" spc="0" normalizeH="0" baseline="0" noProof="0" dirty="0" err="1">
                <a:ln>
                  <a:noFill/>
                </a:ln>
                <a:solidFill>
                  <a:prstClr val="black"/>
                </a:solidFill>
                <a:effectLst/>
                <a:uLnTx/>
                <a:uFillTx/>
                <a:latin typeface="Arial"/>
                <a:ea typeface="+mn-ea"/>
                <a:cs typeface="+mn-cs"/>
              </a:rPr>
              <a:t>particles</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feld 22">
            <a:extLst>
              <a:ext uri="{FF2B5EF4-FFF2-40B4-BE49-F238E27FC236}">
                <a16:creationId xmlns:a16="http://schemas.microsoft.com/office/drawing/2014/main" id="{88B97AF8-EC0B-4251-A7ED-A6754535B8D8}"/>
              </a:ext>
            </a:extLst>
          </p:cNvPr>
          <p:cNvSpPr txBox="1"/>
          <p:nvPr/>
        </p:nvSpPr>
        <p:spPr>
          <a:xfrm>
            <a:off x="6300191" y="3789040"/>
            <a:ext cx="14029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Quasi </a:t>
            </a:r>
            <a:r>
              <a:rPr kumimoji="0" lang="de-DE" sz="1800" b="0" i="0" u="none" strike="noStrike" kern="1200" cap="none" spc="0" normalizeH="0" baseline="0" noProof="0" dirty="0" err="1">
                <a:ln>
                  <a:noFill/>
                </a:ln>
                <a:solidFill>
                  <a:prstClr val="black"/>
                </a:solidFill>
                <a:effectLst/>
                <a:uLnTx/>
                <a:uFillTx/>
                <a:latin typeface="Arial"/>
                <a:ea typeface="+mn-ea"/>
                <a:cs typeface="+mn-cs"/>
              </a:rPr>
              <a:t>holes</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feld 10">
            <a:extLst>
              <a:ext uri="{FF2B5EF4-FFF2-40B4-BE49-F238E27FC236}">
                <a16:creationId xmlns:a16="http://schemas.microsoft.com/office/drawing/2014/main" id="{EECF85B7-AAD7-441F-A34A-AB6126F29119}"/>
              </a:ext>
            </a:extLst>
          </p:cNvPr>
          <p:cNvSpPr txBox="1"/>
          <p:nvPr/>
        </p:nvSpPr>
        <p:spPr>
          <a:xfrm>
            <a:off x="395536" y="6237312"/>
            <a:ext cx="59233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Varma</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Littlewood</a:t>
            </a:r>
            <a:r>
              <a:rPr kumimoji="0" lang="de-DE" sz="1400" b="0" i="0" u="none" strike="noStrike" kern="1200" cap="none" spc="0" normalizeH="0" baseline="0" noProof="0" dirty="0">
                <a:ln>
                  <a:noFill/>
                </a:ln>
                <a:solidFill>
                  <a:prstClr val="black"/>
                </a:solidFill>
                <a:effectLst/>
                <a:uLnTx/>
                <a:uFillTx/>
                <a:latin typeface="Arial"/>
                <a:ea typeface="+mn-ea"/>
                <a:cs typeface="+mn-cs"/>
              </a:rPr>
              <a:t> 1981;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Theory </a:t>
            </a:r>
            <a:r>
              <a:rPr kumimoji="0" lang="de-DE" sz="1400" b="0" i="0" u="none" strike="noStrike" kern="1200" cap="none" spc="0" normalizeH="0" baseline="0" noProof="0" dirty="0" err="1">
                <a:ln>
                  <a:noFill/>
                </a:ln>
                <a:solidFill>
                  <a:prstClr val="black"/>
                </a:solidFill>
                <a:effectLst/>
                <a:uLnTx/>
                <a:uFillTx/>
                <a:latin typeface="Arial"/>
                <a:ea typeface="+mn-ea"/>
                <a:cs typeface="+mn-cs"/>
              </a:rPr>
              <a:t>for</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cold</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atoms</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Stringari</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Pitaevski</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Bruun</a:t>
            </a:r>
            <a:r>
              <a:rPr kumimoji="0" lang="de-DE" sz="1400" b="0" i="0" u="none" strike="noStrike" kern="1200" cap="none" spc="0" normalizeH="0" baseline="0" noProof="0" dirty="0">
                <a:ln>
                  <a:noFill/>
                </a:ln>
                <a:solidFill>
                  <a:prstClr val="black"/>
                </a:solidFill>
                <a:effectLst/>
                <a:uLnTx/>
                <a:uFillTx/>
                <a:latin typeface="Arial"/>
                <a:ea typeface="+mn-ea"/>
                <a:cs typeface="+mn-cs"/>
              </a:rPr>
              <a:t>, Zhai, </a:t>
            </a:r>
            <a:r>
              <a:rPr kumimoji="0" lang="de-DE" sz="1400" b="0" i="0" u="none" strike="noStrike" kern="1200" cap="none" spc="0" normalizeH="0" baseline="0" noProof="0" dirty="0" err="1">
                <a:ln>
                  <a:noFill/>
                </a:ln>
                <a:solidFill>
                  <a:prstClr val="black"/>
                </a:solidFill>
                <a:effectLst/>
                <a:uLnTx/>
                <a:uFillTx/>
                <a:latin typeface="Arial"/>
                <a:ea typeface="+mn-ea"/>
                <a:cs typeface="+mn-cs"/>
              </a:rPr>
              <a:t>Nikuni</a:t>
            </a:r>
            <a:r>
              <a:rPr kumimoji="0" lang="de-DE" sz="1400" b="0" i="0" u="none" strike="noStrike" kern="1200" cap="none" spc="0" normalizeH="0" baseline="0" noProof="0" dirty="0">
                <a:ln>
                  <a:noFill/>
                </a:ln>
                <a:solidFill>
                  <a:prstClr val="black"/>
                </a:solidFill>
                <a:effectLst/>
                <a:uLnTx/>
                <a:uFillTx/>
                <a:latin typeface="Arial"/>
                <a:ea typeface="+mn-ea"/>
                <a:cs typeface="+mn-cs"/>
              </a:rPr>
              <a:t>, Griffin …</a:t>
            </a:r>
          </a:p>
        </p:txBody>
      </p:sp>
    </p:spTree>
    <p:extLst>
      <p:ext uri="{BB962C8B-B14F-4D97-AF65-F5344CB8AC3E}">
        <p14:creationId xmlns:p14="http://schemas.microsoft.com/office/powerpoint/2010/main" val="236002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4" name="Rectangle 2"/>
          <p:cNvSpPr>
            <a:spLocks noGrp="1" noChangeArrowheads="1"/>
          </p:cNvSpPr>
          <p:nvPr>
            <p:ph type="title"/>
          </p:nvPr>
        </p:nvSpPr>
        <p:spPr/>
        <p:txBody>
          <a:bodyPr/>
          <a:lstStyle/>
          <a:p>
            <a:r>
              <a:rPr lang="de-CH" dirty="0" err="1"/>
              <a:t>Strongly-interacting</a:t>
            </a:r>
            <a:r>
              <a:rPr lang="de-CH" dirty="0"/>
              <a:t> </a:t>
            </a:r>
            <a:r>
              <a:rPr lang="de-CH" dirty="0" err="1"/>
              <a:t>fermions</a:t>
            </a:r>
            <a:endParaRPr lang="de-CH" dirty="0"/>
          </a:p>
        </p:txBody>
      </p:sp>
      <p:sp>
        <p:nvSpPr>
          <p:cNvPr id="1743885" name="AutoShape 13"/>
          <p:cNvSpPr>
            <a:spLocks noChangeArrowheads="1"/>
          </p:cNvSpPr>
          <p:nvPr/>
        </p:nvSpPr>
        <p:spPr bwMode="auto">
          <a:xfrm rot="10800000">
            <a:off x="982935" y="2425000"/>
            <a:ext cx="6715172" cy="285752"/>
          </a:xfrm>
          <a:prstGeom prst="leftArrow">
            <a:avLst/>
          </a:prstGeom>
          <a:gradFill rotWithShape="1">
            <a:gsLst>
              <a:gs pos="0">
                <a:srgbClr val="000082"/>
              </a:gs>
              <a:gs pos="30000">
                <a:srgbClr val="66008F"/>
              </a:gs>
              <a:gs pos="64999">
                <a:srgbClr val="BA0066"/>
              </a:gs>
              <a:gs pos="89999">
                <a:srgbClr val="FF0000"/>
              </a:gs>
              <a:gs pos="100000">
                <a:srgbClr val="FF8200"/>
              </a:gs>
            </a:gsLst>
            <a:lin ang="10800000" scaled="0"/>
          </a:gradFill>
          <a:ln w="25400" algn="ctr">
            <a:noFill/>
            <a:miter lim="800000"/>
            <a:headEnd/>
            <a:tailEnd type="none" w="lg" len="lg"/>
          </a:ln>
          <a:effectLst/>
        </p:spPr>
        <p:txBody>
          <a:bodyPr wrap="none" anchor="ctr"/>
          <a:lstStyle/>
          <a:p>
            <a:endParaRPr lang="en-GB" dirty="0">
              <a:solidFill>
                <a:srgbClr val="001F76"/>
              </a:solidFill>
            </a:endParaRPr>
          </a:p>
        </p:txBody>
      </p:sp>
      <p:sp>
        <p:nvSpPr>
          <p:cNvPr id="23" name="TextBox 22"/>
          <p:cNvSpPr txBox="1"/>
          <p:nvPr/>
        </p:nvSpPr>
        <p:spPr>
          <a:xfrm>
            <a:off x="7555231" y="2639314"/>
            <a:ext cx="607859" cy="369332"/>
          </a:xfrm>
          <a:prstGeom prst="rect">
            <a:avLst/>
          </a:prstGeom>
          <a:noFill/>
        </p:spPr>
        <p:txBody>
          <a:bodyPr wrap="none" rtlCol="0">
            <a:spAutoFit/>
          </a:bodyPr>
          <a:lstStyle/>
          <a:p>
            <a:r>
              <a:rPr lang="en-GB" dirty="0">
                <a:solidFill>
                  <a:srgbClr val="001F76"/>
                </a:solidFill>
              </a:rPr>
              <a:t>T[K]</a:t>
            </a:r>
          </a:p>
        </p:txBody>
      </p:sp>
      <p:sp>
        <p:nvSpPr>
          <p:cNvPr id="30" name="TextBox 29"/>
          <p:cNvSpPr txBox="1"/>
          <p:nvPr/>
        </p:nvSpPr>
        <p:spPr>
          <a:xfrm>
            <a:off x="7555231" y="3067942"/>
            <a:ext cx="885179" cy="369332"/>
          </a:xfrm>
          <a:prstGeom prst="rect">
            <a:avLst/>
          </a:prstGeom>
          <a:noFill/>
        </p:spPr>
        <p:txBody>
          <a:bodyPr wrap="none" rtlCol="0">
            <a:spAutoFit/>
          </a:bodyPr>
          <a:lstStyle/>
          <a:p>
            <a:r>
              <a:rPr lang="en-GB" dirty="0">
                <a:solidFill>
                  <a:srgbClr val="001F76"/>
                </a:solidFill>
              </a:rPr>
              <a:t>n[cm</a:t>
            </a:r>
            <a:r>
              <a:rPr lang="en-GB" baseline="30000" dirty="0">
                <a:solidFill>
                  <a:srgbClr val="001F76"/>
                </a:solidFill>
              </a:rPr>
              <a:t>-3</a:t>
            </a:r>
            <a:r>
              <a:rPr lang="en-GB" dirty="0">
                <a:solidFill>
                  <a:srgbClr val="001F76"/>
                </a:solidFill>
              </a:rPr>
              <a:t>]</a:t>
            </a:r>
          </a:p>
        </p:txBody>
      </p:sp>
      <p:grpSp>
        <p:nvGrpSpPr>
          <p:cNvPr id="2" name="Group 38"/>
          <p:cNvGrpSpPr/>
          <p:nvPr/>
        </p:nvGrpSpPr>
        <p:grpSpPr>
          <a:xfrm>
            <a:off x="5604405" y="1353430"/>
            <a:ext cx="2323982" cy="3296341"/>
            <a:chOff x="807302" y="1428736"/>
            <a:chExt cx="2323982" cy="3296341"/>
          </a:xfrm>
        </p:grpSpPr>
        <p:pic>
          <p:nvPicPr>
            <p:cNvPr id="1743887" name="Picture 15" descr="07_neutron_star"/>
            <p:cNvPicPr>
              <a:picLocks noChangeAspect="1" noChangeArrowheads="1"/>
            </p:cNvPicPr>
            <p:nvPr/>
          </p:nvPicPr>
          <p:blipFill>
            <a:blip r:embed="rId3" cstate="print"/>
            <a:srcRect/>
            <a:stretch>
              <a:fillRect/>
            </a:stretch>
          </p:blipFill>
          <p:spPr bwMode="auto">
            <a:xfrm>
              <a:off x="1285851" y="1428736"/>
              <a:ext cx="1022332" cy="1022333"/>
            </a:xfrm>
            <a:prstGeom prst="rect">
              <a:avLst/>
            </a:prstGeom>
            <a:noFill/>
          </p:spPr>
        </p:pic>
        <p:sp>
          <p:nvSpPr>
            <p:cNvPr id="24" name="TextBox 23"/>
            <p:cNvSpPr txBox="1"/>
            <p:nvPr/>
          </p:nvSpPr>
          <p:spPr>
            <a:xfrm>
              <a:off x="1500166" y="2750339"/>
              <a:ext cx="611065" cy="369332"/>
            </a:xfrm>
            <a:prstGeom prst="rect">
              <a:avLst/>
            </a:prstGeom>
            <a:noFill/>
          </p:spPr>
          <p:txBody>
            <a:bodyPr wrap="none" rtlCol="0">
              <a:spAutoFit/>
            </a:bodyPr>
            <a:lstStyle/>
            <a:p>
              <a:r>
                <a:rPr lang="en-GB" dirty="0">
                  <a:solidFill>
                    <a:srgbClr val="001F76"/>
                  </a:solidFill>
                </a:rPr>
                <a:t>10</a:t>
              </a:r>
              <a:r>
                <a:rPr lang="en-GB" baseline="30000" dirty="0">
                  <a:solidFill>
                    <a:srgbClr val="001F76"/>
                  </a:solidFill>
                </a:rPr>
                <a:t>12</a:t>
              </a:r>
            </a:p>
          </p:txBody>
        </p:sp>
        <p:sp>
          <p:nvSpPr>
            <p:cNvPr id="31" name="TextBox 30"/>
            <p:cNvSpPr txBox="1"/>
            <p:nvPr/>
          </p:nvSpPr>
          <p:spPr>
            <a:xfrm>
              <a:off x="1500166" y="3178967"/>
              <a:ext cx="611065" cy="369332"/>
            </a:xfrm>
            <a:prstGeom prst="rect">
              <a:avLst/>
            </a:prstGeom>
            <a:noFill/>
          </p:spPr>
          <p:txBody>
            <a:bodyPr wrap="none" rtlCol="0">
              <a:spAutoFit/>
            </a:bodyPr>
            <a:lstStyle/>
            <a:p>
              <a:r>
                <a:rPr lang="en-GB" dirty="0">
                  <a:solidFill>
                    <a:srgbClr val="001F76"/>
                  </a:solidFill>
                </a:rPr>
                <a:t>10</a:t>
              </a:r>
              <a:r>
                <a:rPr lang="en-GB" baseline="30000" dirty="0">
                  <a:solidFill>
                    <a:srgbClr val="001F76"/>
                  </a:solidFill>
                </a:rPr>
                <a:t>38</a:t>
              </a:r>
            </a:p>
          </p:txBody>
        </p:sp>
        <p:sp>
          <p:nvSpPr>
            <p:cNvPr id="36" name="TextBox 35"/>
            <p:cNvSpPr txBox="1"/>
            <p:nvPr/>
          </p:nvSpPr>
          <p:spPr>
            <a:xfrm>
              <a:off x="807302" y="3524748"/>
              <a:ext cx="2323982" cy="1200329"/>
            </a:xfrm>
            <a:prstGeom prst="rect">
              <a:avLst/>
            </a:prstGeom>
            <a:noFill/>
          </p:spPr>
          <p:txBody>
            <a:bodyPr wrap="square" rtlCol="0">
              <a:spAutoFit/>
            </a:bodyPr>
            <a:lstStyle/>
            <a:p>
              <a:pPr marL="182563" indent="-182563">
                <a:buFont typeface="Arial" pitchFamily="34" charset="0"/>
                <a:buChar char="•"/>
              </a:pPr>
              <a:r>
                <a:rPr lang="en-GB" dirty="0">
                  <a:solidFill>
                    <a:srgbClr val="001F76"/>
                  </a:solidFill>
                </a:rPr>
                <a:t>extreme conditions</a:t>
              </a:r>
              <a:br>
                <a:rPr lang="en-GB" dirty="0">
                  <a:solidFill>
                    <a:srgbClr val="001F76"/>
                  </a:solidFill>
                </a:rPr>
              </a:br>
              <a:endParaRPr lang="en-GB" dirty="0">
                <a:solidFill>
                  <a:srgbClr val="001F76"/>
                </a:solidFill>
              </a:endParaRPr>
            </a:p>
            <a:p>
              <a:pPr marL="182563" indent="-182563">
                <a:buFont typeface="Arial" pitchFamily="34" charset="0"/>
                <a:buChar char="•"/>
              </a:pPr>
              <a:r>
                <a:rPr lang="en-GB" dirty="0">
                  <a:solidFill>
                    <a:srgbClr val="001F76"/>
                  </a:solidFill>
                </a:rPr>
                <a:t>no experiments possible</a:t>
              </a:r>
            </a:p>
          </p:txBody>
        </p:sp>
      </p:grpSp>
      <p:grpSp>
        <p:nvGrpSpPr>
          <p:cNvPr id="3" name="Group 40"/>
          <p:cNvGrpSpPr/>
          <p:nvPr/>
        </p:nvGrpSpPr>
        <p:grpSpPr>
          <a:xfrm>
            <a:off x="3268952" y="1353430"/>
            <a:ext cx="2214577" cy="3260932"/>
            <a:chOff x="3071802" y="1428736"/>
            <a:chExt cx="2214577" cy="3260932"/>
          </a:xfrm>
        </p:grpSpPr>
        <p:pic>
          <p:nvPicPr>
            <p:cNvPr id="1743878" name="Picture 6" descr="Magnet_4"/>
            <p:cNvPicPr>
              <a:picLocks noChangeAspect="1" noChangeArrowheads="1"/>
            </p:cNvPicPr>
            <p:nvPr/>
          </p:nvPicPr>
          <p:blipFill>
            <a:blip r:embed="rId4" cstate="print"/>
            <a:srcRect/>
            <a:stretch>
              <a:fillRect/>
            </a:stretch>
          </p:blipFill>
          <p:spPr bwMode="auto">
            <a:xfrm>
              <a:off x="3428991" y="1428736"/>
              <a:ext cx="1357322" cy="1019249"/>
            </a:xfrm>
            <a:prstGeom prst="rect">
              <a:avLst/>
            </a:prstGeom>
            <a:noFill/>
          </p:spPr>
        </p:pic>
        <p:sp>
          <p:nvSpPr>
            <p:cNvPr id="25" name="TextBox 24"/>
            <p:cNvSpPr txBox="1"/>
            <p:nvPr/>
          </p:nvSpPr>
          <p:spPr>
            <a:xfrm>
              <a:off x="3857619" y="2750339"/>
              <a:ext cx="526106" cy="369332"/>
            </a:xfrm>
            <a:prstGeom prst="rect">
              <a:avLst/>
            </a:prstGeom>
            <a:noFill/>
          </p:spPr>
          <p:txBody>
            <a:bodyPr wrap="none" rtlCol="0">
              <a:spAutoFit/>
            </a:bodyPr>
            <a:lstStyle/>
            <a:p>
              <a:r>
                <a:rPr lang="en-GB" dirty="0">
                  <a:solidFill>
                    <a:srgbClr val="001F76"/>
                  </a:solidFill>
                </a:rPr>
                <a:t>10</a:t>
              </a:r>
              <a:r>
                <a:rPr lang="en-GB" baseline="30000" dirty="0">
                  <a:solidFill>
                    <a:srgbClr val="001F76"/>
                  </a:solidFill>
                </a:rPr>
                <a:t>0</a:t>
              </a:r>
            </a:p>
          </p:txBody>
        </p:sp>
        <p:sp>
          <p:nvSpPr>
            <p:cNvPr id="32" name="TextBox 31"/>
            <p:cNvSpPr txBox="1"/>
            <p:nvPr/>
          </p:nvSpPr>
          <p:spPr>
            <a:xfrm>
              <a:off x="3857619" y="3178967"/>
              <a:ext cx="611065" cy="369332"/>
            </a:xfrm>
            <a:prstGeom prst="rect">
              <a:avLst/>
            </a:prstGeom>
            <a:noFill/>
          </p:spPr>
          <p:txBody>
            <a:bodyPr wrap="none" rtlCol="0">
              <a:spAutoFit/>
            </a:bodyPr>
            <a:lstStyle/>
            <a:p>
              <a:r>
                <a:rPr lang="en-GB" dirty="0">
                  <a:solidFill>
                    <a:srgbClr val="001F76"/>
                  </a:solidFill>
                </a:rPr>
                <a:t>10</a:t>
              </a:r>
              <a:r>
                <a:rPr lang="en-GB" baseline="30000" dirty="0">
                  <a:solidFill>
                    <a:srgbClr val="001F76"/>
                  </a:solidFill>
                </a:rPr>
                <a:t>23</a:t>
              </a:r>
            </a:p>
          </p:txBody>
        </p:sp>
        <p:sp>
          <p:nvSpPr>
            <p:cNvPr id="37" name="TextBox 36"/>
            <p:cNvSpPr txBox="1"/>
            <p:nvPr/>
          </p:nvSpPr>
          <p:spPr>
            <a:xfrm>
              <a:off x="3071802" y="3535506"/>
              <a:ext cx="2214577" cy="1154162"/>
            </a:xfrm>
            <a:prstGeom prst="rect">
              <a:avLst/>
            </a:prstGeom>
            <a:noFill/>
          </p:spPr>
          <p:txBody>
            <a:bodyPr wrap="square" rtlCol="0">
              <a:spAutoFit/>
            </a:bodyPr>
            <a:lstStyle/>
            <a:p>
              <a:pPr marL="182563" indent="-182563">
                <a:spcAft>
                  <a:spcPts val="1800"/>
                </a:spcAft>
                <a:buFont typeface="Arial" pitchFamily="34" charset="0"/>
                <a:buChar char="•"/>
              </a:pPr>
              <a:r>
                <a:rPr lang="en-GB" dirty="0">
                  <a:solidFill>
                    <a:srgbClr val="001F76"/>
                  </a:solidFill>
                </a:rPr>
                <a:t>complex systems</a:t>
              </a:r>
            </a:p>
            <a:p>
              <a:pPr marL="182563" indent="-182563">
                <a:spcAft>
                  <a:spcPts val="1800"/>
                </a:spcAft>
                <a:buFont typeface="Arial" pitchFamily="34" charset="0"/>
                <a:buChar char="•"/>
              </a:pPr>
              <a:r>
                <a:rPr lang="en-GB" dirty="0">
                  <a:solidFill>
                    <a:srgbClr val="001F76"/>
                  </a:solidFill>
                </a:rPr>
                <a:t>technologically</a:t>
              </a:r>
              <a:br>
                <a:rPr lang="en-GB" dirty="0">
                  <a:solidFill>
                    <a:srgbClr val="001F76"/>
                  </a:solidFill>
                </a:rPr>
              </a:br>
              <a:r>
                <a:rPr lang="en-GB" dirty="0">
                  <a:solidFill>
                    <a:srgbClr val="001F76"/>
                  </a:solidFill>
                </a:rPr>
                <a:t>highly relevant</a:t>
              </a:r>
            </a:p>
          </p:txBody>
        </p:sp>
      </p:grpSp>
      <p:grpSp>
        <p:nvGrpSpPr>
          <p:cNvPr id="4" name="Group 39"/>
          <p:cNvGrpSpPr/>
          <p:nvPr/>
        </p:nvGrpSpPr>
        <p:grpSpPr>
          <a:xfrm>
            <a:off x="789290" y="1353430"/>
            <a:ext cx="2491789" cy="3562454"/>
            <a:chOff x="5514473" y="1428736"/>
            <a:chExt cx="2491789" cy="3562454"/>
          </a:xfrm>
        </p:grpSpPr>
        <p:sp>
          <p:nvSpPr>
            <p:cNvPr id="26" name="TextBox 25"/>
            <p:cNvSpPr txBox="1"/>
            <p:nvPr/>
          </p:nvSpPr>
          <p:spPr>
            <a:xfrm>
              <a:off x="6357950" y="2750339"/>
              <a:ext cx="577402" cy="369332"/>
            </a:xfrm>
            <a:prstGeom prst="rect">
              <a:avLst/>
            </a:prstGeom>
            <a:noFill/>
          </p:spPr>
          <p:txBody>
            <a:bodyPr wrap="none" rtlCol="0">
              <a:spAutoFit/>
            </a:bodyPr>
            <a:lstStyle/>
            <a:p>
              <a:r>
                <a:rPr lang="en-GB" dirty="0">
                  <a:solidFill>
                    <a:srgbClr val="001F76"/>
                  </a:solidFill>
                </a:rPr>
                <a:t>10</a:t>
              </a:r>
              <a:r>
                <a:rPr lang="en-GB" baseline="30000" dirty="0">
                  <a:solidFill>
                    <a:srgbClr val="001F76"/>
                  </a:solidFill>
                </a:rPr>
                <a:t>-8</a:t>
              </a:r>
            </a:p>
          </p:txBody>
        </p:sp>
        <p:pic>
          <p:nvPicPr>
            <p:cNvPr id="27" name="Picture 4" descr="BEC_20021007"/>
            <p:cNvPicPr>
              <a:picLocks noChangeAspect="1" noChangeArrowheads="1"/>
            </p:cNvPicPr>
            <p:nvPr/>
          </p:nvPicPr>
          <p:blipFill>
            <a:blip r:embed="rId5" cstate="print"/>
            <a:srcRect/>
            <a:stretch>
              <a:fillRect/>
            </a:stretch>
          </p:blipFill>
          <p:spPr bwMode="auto">
            <a:xfrm>
              <a:off x="5929322" y="1428736"/>
              <a:ext cx="1357322" cy="1017991"/>
            </a:xfrm>
            <a:prstGeom prst="rect">
              <a:avLst/>
            </a:prstGeom>
            <a:noFill/>
          </p:spPr>
        </p:pic>
        <p:sp>
          <p:nvSpPr>
            <p:cNvPr id="33" name="TextBox 32"/>
            <p:cNvSpPr txBox="1"/>
            <p:nvPr/>
          </p:nvSpPr>
          <p:spPr>
            <a:xfrm>
              <a:off x="6357950" y="3178967"/>
              <a:ext cx="611065" cy="369332"/>
            </a:xfrm>
            <a:prstGeom prst="rect">
              <a:avLst/>
            </a:prstGeom>
            <a:noFill/>
          </p:spPr>
          <p:txBody>
            <a:bodyPr wrap="none" rtlCol="0">
              <a:spAutoFit/>
            </a:bodyPr>
            <a:lstStyle/>
            <a:p>
              <a:r>
                <a:rPr lang="en-GB" dirty="0">
                  <a:solidFill>
                    <a:srgbClr val="001F76"/>
                  </a:solidFill>
                </a:rPr>
                <a:t>10</a:t>
              </a:r>
              <a:r>
                <a:rPr lang="en-GB" baseline="30000" dirty="0">
                  <a:solidFill>
                    <a:srgbClr val="001F76"/>
                  </a:solidFill>
                </a:rPr>
                <a:t>13</a:t>
              </a:r>
            </a:p>
          </p:txBody>
        </p:sp>
        <p:sp>
          <p:nvSpPr>
            <p:cNvPr id="38" name="TextBox 37"/>
            <p:cNvSpPr txBox="1"/>
            <p:nvPr/>
          </p:nvSpPr>
          <p:spPr>
            <a:xfrm>
              <a:off x="5514473" y="3513862"/>
              <a:ext cx="2491789" cy="1477328"/>
            </a:xfrm>
            <a:prstGeom prst="rect">
              <a:avLst/>
            </a:prstGeom>
            <a:noFill/>
          </p:spPr>
          <p:txBody>
            <a:bodyPr wrap="square" rtlCol="0">
              <a:spAutoFit/>
            </a:bodyPr>
            <a:lstStyle/>
            <a:p>
              <a:pPr marL="182563" indent="-182563">
                <a:buFont typeface="Arial" pitchFamily="34" charset="0"/>
                <a:buChar char="•"/>
              </a:pPr>
              <a:r>
                <a:rPr lang="en-GB" dirty="0" err="1">
                  <a:solidFill>
                    <a:srgbClr val="001F76"/>
                  </a:solidFill>
                </a:rPr>
                <a:t>tunable</a:t>
              </a:r>
              <a:br>
                <a:rPr lang="en-GB" dirty="0">
                  <a:solidFill>
                    <a:srgbClr val="001F76"/>
                  </a:solidFill>
                </a:rPr>
              </a:br>
              <a:endParaRPr lang="en-GB" dirty="0">
                <a:solidFill>
                  <a:srgbClr val="001F76"/>
                </a:solidFill>
              </a:endParaRPr>
            </a:p>
            <a:p>
              <a:pPr marL="182563" indent="-182563">
                <a:buFont typeface="Arial" pitchFamily="34" charset="0"/>
                <a:buChar char="•"/>
              </a:pPr>
              <a:r>
                <a:rPr lang="en-GB" dirty="0">
                  <a:solidFill>
                    <a:srgbClr val="001F76"/>
                  </a:solidFill>
                </a:rPr>
                <a:t>precise microscopic understanding</a:t>
              </a:r>
            </a:p>
            <a:p>
              <a:pPr marL="182563" indent="-182563">
                <a:buFont typeface="Arial" pitchFamily="34" charset="0"/>
                <a:buChar char="•"/>
              </a:pPr>
              <a:endParaRPr lang="en-GB" dirty="0">
                <a:solidFill>
                  <a:srgbClr val="001F76"/>
                </a:solidFill>
              </a:endParaRPr>
            </a:p>
          </p:txBody>
        </p:sp>
      </p:grpSp>
      <p:sp>
        <p:nvSpPr>
          <p:cNvPr id="5" name="Freihandform 4"/>
          <p:cNvSpPr/>
          <p:nvPr/>
        </p:nvSpPr>
        <p:spPr>
          <a:xfrm>
            <a:off x="1941552" y="4854704"/>
            <a:ext cx="2123440" cy="548712"/>
          </a:xfrm>
          <a:custGeom>
            <a:avLst/>
            <a:gdLst>
              <a:gd name="connsiteX0" fmla="*/ 0 w 2123440"/>
              <a:gd name="connsiteY0" fmla="*/ 30480 h 548712"/>
              <a:gd name="connsiteX1" fmla="*/ 1127760 w 2123440"/>
              <a:gd name="connsiteY1" fmla="*/ 548640 h 548712"/>
              <a:gd name="connsiteX2" fmla="*/ 2123440 w 2123440"/>
              <a:gd name="connsiteY2" fmla="*/ 0 h 548712"/>
            </a:gdLst>
            <a:ahLst/>
            <a:cxnLst>
              <a:cxn ang="0">
                <a:pos x="connsiteX0" y="connsiteY0"/>
              </a:cxn>
              <a:cxn ang="0">
                <a:pos x="connsiteX1" y="connsiteY1"/>
              </a:cxn>
              <a:cxn ang="0">
                <a:pos x="connsiteX2" y="connsiteY2"/>
              </a:cxn>
            </a:cxnLst>
            <a:rect l="l" t="t" r="r" b="b"/>
            <a:pathLst>
              <a:path w="2123440" h="548712">
                <a:moveTo>
                  <a:pt x="0" y="30480"/>
                </a:moveTo>
                <a:cubicBezTo>
                  <a:pt x="386926" y="292100"/>
                  <a:pt x="773853" y="553720"/>
                  <a:pt x="1127760" y="548640"/>
                </a:cubicBezTo>
                <a:cubicBezTo>
                  <a:pt x="1481667" y="543560"/>
                  <a:pt x="1802553" y="271780"/>
                  <a:pt x="2123440" y="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ihandform 5"/>
          <p:cNvSpPr/>
          <p:nvPr/>
        </p:nvSpPr>
        <p:spPr>
          <a:xfrm>
            <a:off x="1931392" y="4876071"/>
            <a:ext cx="4368800" cy="994876"/>
          </a:xfrm>
          <a:custGeom>
            <a:avLst/>
            <a:gdLst>
              <a:gd name="connsiteX0" fmla="*/ 0 w 4368800"/>
              <a:gd name="connsiteY0" fmla="*/ 0 h 1289233"/>
              <a:gd name="connsiteX1" fmla="*/ 1727200 w 4368800"/>
              <a:gd name="connsiteY1" fmla="*/ 1005840 h 1289233"/>
              <a:gd name="connsiteX2" fmla="*/ 2976880 w 4368800"/>
              <a:gd name="connsiteY2" fmla="*/ 1229360 h 1289233"/>
              <a:gd name="connsiteX3" fmla="*/ 4368800 w 4368800"/>
              <a:gd name="connsiteY3" fmla="*/ 71120 h 1289233"/>
              <a:gd name="connsiteX0" fmla="*/ 0 w 4368800"/>
              <a:gd name="connsiteY0" fmla="*/ 0 h 1088919"/>
              <a:gd name="connsiteX1" fmla="*/ 1727200 w 4368800"/>
              <a:gd name="connsiteY1" fmla="*/ 1005840 h 1088919"/>
              <a:gd name="connsiteX2" fmla="*/ 3281680 w 4368800"/>
              <a:gd name="connsiteY2" fmla="*/ 924560 h 1088919"/>
              <a:gd name="connsiteX3" fmla="*/ 4368800 w 4368800"/>
              <a:gd name="connsiteY3" fmla="*/ 71120 h 1088919"/>
              <a:gd name="connsiteX0" fmla="*/ 0 w 4368800"/>
              <a:gd name="connsiteY0" fmla="*/ 0 h 1029984"/>
              <a:gd name="connsiteX1" fmla="*/ 1849120 w 4368800"/>
              <a:gd name="connsiteY1" fmla="*/ 914400 h 1029984"/>
              <a:gd name="connsiteX2" fmla="*/ 3281680 w 4368800"/>
              <a:gd name="connsiteY2" fmla="*/ 924560 h 1029984"/>
              <a:gd name="connsiteX3" fmla="*/ 4368800 w 4368800"/>
              <a:gd name="connsiteY3" fmla="*/ 71120 h 1029984"/>
              <a:gd name="connsiteX0" fmla="*/ 0 w 4368800"/>
              <a:gd name="connsiteY0" fmla="*/ 0 h 994876"/>
              <a:gd name="connsiteX1" fmla="*/ 1849120 w 4368800"/>
              <a:gd name="connsiteY1" fmla="*/ 914400 h 994876"/>
              <a:gd name="connsiteX2" fmla="*/ 3281680 w 4368800"/>
              <a:gd name="connsiteY2" fmla="*/ 853440 h 994876"/>
              <a:gd name="connsiteX3" fmla="*/ 4368800 w 4368800"/>
              <a:gd name="connsiteY3" fmla="*/ 71120 h 994876"/>
            </a:gdLst>
            <a:ahLst/>
            <a:cxnLst>
              <a:cxn ang="0">
                <a:pos x="connsiteX0" y="connsiteY0"/>
              </a:cxn>
              <a:cxn ang="0">
                <a:pos x="connsiteX1" y="connsiteY1"/>
              </a:cxn>
              <a:cxn ang="0">
                <a:pos x="connsiteX2" y="connsiteY2"/>
              </a:cxn>
              <a:cxn ang="0">
                <a:pos x="connsiteX3" y="connsiteY3"/>
              </a:cxn>
            </a:cxnLst>
            <a:rect l="l" t="t" r="r" b="b"/>
            <a:pathLst>
              <a:path w="4368800" h="994876">
                <a:moveTo>
                  <a:pt x="0" y="0"/>
                </a:moveTo>
                <a:cubicBezTo>
                  <a:pt x="615526" y="400473"/>
                  <a:pt x="1302173" y="772160"/>
                  <a:pt x="1849120" y="914400"/>
                </a:cubicBezTo>
                <a:cubicBezTo>
                  <a:pt x="2396067" y="1056640"/>
                  <a:pt x="2861733" y="993987"/>
                  <a:pt x="3281680" y="853440"/>
                </a:cubicBezTo>
                <a:cubicBezTo>
                  <a:pt x="3701627" y="712893"/>
                  <a:pt x="3892973" y="572346"/>
                  <a:pt x="4368800" y="71120"/>
                </a:cubicBezTo>
              </a:path>
            </a:pathLst>
          </a:custGeom>
          <a:no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p:cNvSpPr txBox="1"/>
          <p:nvPr/>
        </p:nvSpPr>
        <p:spPr>
          <a:xfrm>
            <a:off x="760586" y="5733256"/>
            <a:ext cx="5647700" cy="646331"/>
          </a:xfrm>
          <a:prstGeom prst="rect">
            <a:avLst/>
          </a:prstGeom>
          <a:noFill/>
          <a:ln>
            <a:noFill/>
          </a:ln>
        </p:spPr>
        <p:txBody>
          <a:bodyPr wrap="none" rtlCol="0">
            <a:spAutoFit/>
          </a:bodyPr>
          <a:lstStyle/>
          <a:p>
            <a:r>
              <a:rPr lang="de-DE" dirty="0">
                <a:solidFill>
                  <a:srgbClr val="C00000"/>
                </a:solidFill>
              </a:rPr>
              <a:t>In </a:t>
            </a:r>
            <a:r>
              <a:rPr lang="de-DE" dirty="0" err="1">
                <a:solidFill>
                  <a:srgbClr val="C00000"/>
                </a:solidFill>
              </a:rPr>
              <a:t>recent</a:t>
            </a:r>
            <a:r>
              <a:rPr lang="de-DE" dirty="0">
                <a:solidFill>
                  <a:srgbClr val="C00000"/>
                </a:solidFill>
              </a:rPr>
              <a:t> </a:t>
            </a:r>
            <a:r>
              <a:rPr lang="de-DE" dirty="0" err="1">
                <a:solidFill>
                  <a:srgbClr val="C00000"/>
                </a:solidFill>
              </a:rPr>
              <a:t>years</a:t>
            </a:r>
            <a:r>
              <a:rPr lang="de-DE" dirty="0">
                <a:solidFill>
                  <a:srgbClr val="C00000"/>
                </a:solidFill>
              </a:rPr>
              <a:t>:</a:t>
            </a:r>
          </a:p>
          <a:p>
            <a:r>
              <a:rPr lang="de-DE" dirty="0" err="1">
                <a:solidFill>
                  <a:srgbClr val="C00000"/>
                </a:solidFill>
              </a:rPr>
              <a:t>Cold</a:t>
            </a:r>
            <a:r>
              <a:rPr lang="de-DE" dirty="0">
                <a:solidFill>
                  <a:srgbClr val="C00000"/>
                </a:solidFill>
              </a:rPr>
              <a:t> </a:t>
            </a:r>
            <a:r>
              <a:rPr lang="de-DE" dirty="0" err="1">
                <a:solidFill>
                  <a:srgbClr val="C00000"/>
                </a:solidFill>
              </a:rPr>
              <a:t>atoms</a:t>
            </a:r>
            <a:r>
              <a:rPr lang="de-DE" dirty="0">
                <a:solidFill>
                  <a:srgbClr val="C00000"/>
                </a:solidFill>
              </a:rPr>
              <a:t> </a:t>
            </a:r>
            <a:r>
              <a:rPr lang="de-DE" dirty="0" err="1">
                <a:solidFill>
                  <a:srgbClr val="C00000"/>
                </a:solidFill>
              </a:rPr>
              <a:t>address</a:t>
            </a:r>
            <a:r>
              <a:rPr lang="de-DE" dirty="0">
                <a:solidFill>
                  <a:srgbClr val="C00000"/>
                </a:solidFill>
              </a:rPr>
              <a:t> open </a:t>
            </a:r>
            <a:r>
              <a:rPr lang="de-DE" dirty="0" err="1">
                <a:solidFill>
                  <a:srgbClr val="C00000"/>
                </a:solidFill>
              </a:rPr>
              <a:t>questions</a:t>
            </a:r>
            <a:r>
              <a:rPr lang="de-DE" dirty="0">
                <a:solidFill>
                  <a:srgbClr val="C00000"/>
                </a:solidFill>
              </a:rPr>
              <a:t> </a:t>
            </a:r>
            <a:r>
              <a:rPr lang="de-DE" dirty="0" err="1">
                <a:solidFill>
                  <a:srgbClr val="C00000"/>
                </a:solidFill>
              </a:rPr>
              <a:t>from</a:t>
            </a:r>
            <a:r>
              <a:rPr lang="de-DE" dirty="0">
                <a:solidFill>
                  <a:srgbClr val="C00000"/>
                </a:solidFill>
              </a:rPr>
              <a:t> </a:t>
            </a:r>
            <a:r>
              <a:rPr lang="de-DE" dirty="0" err="1">
                <a:solidFill>
                  <a:srgbClr val="C00000"/>
                </a:solidFill>
              </a:rPr>
              <a:t>other</a:t>
            </a:r>
            <a:r>
              <a:rPr lang="de-DE" dirty="0">
                <a:solidFill>
                  <a:srgbClr val="C00000"/>
                </a:solidFill>
              </a:rPr>
              <a:t> </a:t>
            </a:r>
            <a:r>
              <a:rPr lang="de-DE" dirty="0" err="1">
                <a:solidFill>
                  <a:srgbClr val="C00000"/>
                </a:solidFill>
              </a:rPr>
              <a:t>fields</a:t>
            </a:r>
            <a:r>
              <a:rPr lang="de-DE" dirty="0">
                <a:solidFill>
                  <a:srgbClr val="C00000"/>
                </a:solidFill>
              </a:rPr>
              <a:t> </a:t>
            </a:r>
            <a:endParaRPr lang="en-US" dirty="0">
              <a:solidFill>
                <a:srgbClr val="C00000"/>
              </a:solidFill>
            </a:endParaRPr>
          </a:p>
        </p:txBody>
      </p:sp>
      <p:pic>
        <p:nvPicPr>
          <p:cNvPr id="28" name="Picture 4" descr="http://jilawww.colorado.edu/~jin/publications/images/3Dview-white-9_001.jpg">
            <a:extLst>
              <a:ext uri="{FF2B5EF4-FFF2-40B4-BE49-F238E27FC236}">
                <a16:creationId xmlns:a16="http://schemas.microsoft.com/office/drawing/2014/main" id="{8259DBA0-4353-45F9-B4E4-FFDDAA54500A}"/>
              </a:ext>
            </a:extLst>
          </p:cNvPr>
          <p:cNvPicPr>
            <a:picLocks noChangeAspect="1" noChangeArrowheads="1"/>
          </p:cNvPicPr>
          <p:nvPr/>
        </p:nvPicPr>
        <p:blipFill>
          <a:blip r:embed="rId6" cstate="print"/>
          <a:srcRect/>
          <a:stretch>
            <a:fillRect/>
          </a:stretch>
        </p:blipFill>
        <p:spPr bwMode="auto">
          <a:xfrm>
            <a:off x="1115616" y="1350061"/>
            <a:ext cx="1495559" cy="1041057"/>
          </a:xfrm>
          <a:prstGeom prst="rect">
            <a:avLst/>
          </a:prstGeom>
          <a:noFill/>
        </p:spPr>
      </p:pic>
    </p:spTree>
    <p:extLst>
      <p:ext uri="{BB962C8B-B14F-4D97-AF65-F5344CB8AC3E}">
        <p14:creationId xmlns:p14="http://schemas.microsoft.com/office/powerpoint/2010/main" val="1791903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76587" y="437429"/>
            <a:ext cx="8923716" cy="1790576"/>
          </a:xfrm>
          <a:prstGeom prst="rect">
            <a:avLst/>
          </a:prstGeom>
          <a:no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Arial"/>
              <a:ea typeface="+mn-ea"/>
              <a:cs typeface="+mn-cs"/>
            </a:endParaRPr>
          </a:p>
        </p:txBody>
      </p:sp>
      <p:sp>
        <p:nvSpPr>
          <p:cNvPr id="1027" name="Rectangle 3"/>
          <p:cNvSpPr>
            <a:spLocks noGrp="1" noChangeArrowheads="1"/>
          </p:cNvSpPr>
          <p:nvPr>
            <p:ph type="title"/>
          </p:nvPr>
        </p:nvSpPr>
        <p:spPr/>
        <p:txBody>
          <a:bodyPr/>
          <a:lstStyle/>
          <a:p>
            <a:pPr eaLnBrk="1" hangingPunct="1"/>
            <a:r>
              <a:rPr lang="de-CH" dirty="0">
                <a:solidFill>
                  <a:srgbClr val="000066"/>
                </a:solidFill>
              </a:rPr>
              <a:t>Cold Fermi </a:t>
            </a:r>
            <a:r>
              <a:rPr lang="de-CH" dirty="0" err="1">
                <a:solidFill>
                  <a:srgbClr val="000066"/>
                </a:solidFill>
              </a:rPr>
              <a:t>gases</a:t>
            </a:r>
            <a:r>
              <a:rPr lang="de-CH" dirty="0">
                <a:solidFill>
                  <a:srgbClr val="000066"/>
                </a:solidFill>
              </a:rPr>
              <a:t>: BCS-BEC </a:t>
            </a:r>
            <a:r>
              <a:rPr lang="de-CH" dirty="0" err="1">
                <a:solidFill>
                  <a:srgbClr val="000066"/>
                </a:solidFill>
              </a:rPr>
              <a:t>crossover</a:t>
            </a:r>
            <a:r>
              <a:rPr lang="de-CH" dirty="0">
                <a:solidFill>
                  <a:srgbClr val="000066"/>
                </a:solidFill>
              </a:rPr>
              <a:t> </a:t>
            </a:r>
          </a:p>
        </p:txBody>
      </p:sp>
      <p:sp>
        <p:nvSpPr>
          <p:cNvPr id="21" name="Text Box 5"/>
          <p:cNvSpPr txBox="1">
            <a:spLocks noChangeArrowheads="1"/>
          </p:cNvSpPr>
          <p:nvPr/>
        </p:nvSpPr>
        <p:spPr bwMode="auto">
          <a:xfrm>
            <a:off x="503775" y="1332717"/>
            <a:ext cx="7448006" cy="213859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BCS </a:t>
            </a:r>
            <a:b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b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p:txBody>
      </p:sp>
      <p:pic>
        <p:nvPicPr>
          <p:cNvPr id="6" name="BEC_BCS_crossover.png"/>
          <p:cNvPicPr>
            <a:picLocks noChangeAspect="1"/>
          </p:cNvPicPr>
          <p:nvPr/>
        </p:nvPicPr>
        <p:blipFill>
          <a:blip r:embed="rId3">
            <a:extLst/>
          </a:blip>
          <a:stretch>
            <a:fillRect/>
          </a:stretch>
        </p:blipFill>
        <p:spPr>
          <a:xfrm>
            <a:off x="559001" y="1748068"/>
            <a:ext cx="7337556" cy="3329417"/>
          </a:xfrm>
          <a:prstGeom prst="rect">
            <a:avLst/>
          </a:prstGeom>
          <a:ln w="12700">
            <a:miter lim="400000"/>
          </a:ln>
        </p:spPr>
      </p:pic>
      <p:sp>
        <p:nvSpPr>
          <p:cNvPr id="9" name="Text Box 5"/>
          <p:cNvSpPr txBox="1">
            <a:spLocks noChangeArrowheads="1"/>
          </p:cNvSpPr>
          <p:nvPr/>
        </p:nvSpPr>
        <p:spPr bwMode="auto">
          <a:xfrm>
            <a:off x="5722089" y="1332717"/>
            <a:ext cx="2819824" cy="1882823"/>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BEC of molecules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 name="Text Box 5"/>
          <p:cNvSpPr txBox="1">
            <a:spLocks noChangeArrowheads="1"/>
          </p:cNvSpPr>
          <p:nvPr/>
        </p:nvSpPr>
        <p:spPr bwMode="auto">
          <a:xfrm>
            <a:off x="5426488" y="5199025"/>
            <a:ext cx="2819824" cy="1882823"/>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tuning of scattering length</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1" name="Text Box 5"/>
          <p:cNvSpPr txBox="1">
            <a:spLocks noChangeArrowheads="1"/>
          </p:cNvSpPr>
          <p:nvPr/>
        </p:nvSpPr>
        <p:spPr bwMode="auto">
          <a:xfrm>
            <a:off x="2991257" y="1290170"/>
            <a:ext cx="2819824" cy="1882823"/>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strongly interacting</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983270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D2652-04F2-417B-A4F9-48F7A0ABE82F}"/>
              </a:ext>
            </a:extLst>
          </p:cNvPr>
          <p:cNvSpPr>
            <a:spLocks noGrp="1"/>
          </p:cNvSpPr>
          <p:nvPr>
            <p:ph type="title"/>
          </p:nvPr>
        </p:nvSpPr>
        <p:spPr/>
        <p:txBody>
          <a:bodyPr/>
          <a:lstStyle/>
          <a:p>
            <a:r>
              <a:rPr lang="de-DE" dirty="0">
                <a:solidFill>
                  <a:srgbClr val="000066"/>
                </a:solidFill>
                <a:latin typeface="Arial" panose="020B0604020202020204" pitchFamily="34" charset="0"/>
                <a:cs typeface="Arial" panose="020B0604020202020204" pitchFamily="34" charset="0"/>
              </a:rPr>
              <a:t>BCS-BEC </a:t>
            </a:r>
            <a:r>
              <a:rPr lang="de-DE" dirty="0" err="1">
                <a:solidFill>
                  <a:srgbClr val="000066"/>
                </a:solidFill>
                <a:latin typeface="Arial" panose="020B0604020202020204" pitchFamily="34" charset="0"/>
                <a:cs typeface="Arial" panose="020B0604020202020204" pitchFamily="34" charset="0"/>
              </a:rPr>
              <a:t>crossover</a:t>
            </a:r>
            <a:r>
              <a:rPr lang="de-DE" dirty="0">
                <a:solidFill>
                  <a:srgbClr val="000066"/>
                </a:solidFill>
                <a:latin typeface="Arial" panose="020B0604020202020204" pitchFamily="34" charset="0"/>
                <a:cs typeface="Arial" panose="020B0604020202020204" pitchFamily="34" charset="0"/>
              </a:rPr>
              <a:t>: </a:t>
            </a:r>
            <a:r>
              <a:rPr lang="de-DE" dirty="0" err="1">
                <a:solidFill>
                  <a:srgbClr val="000066"/>
                </a:solidFill>
                <a:latin typeface="Arial" panose="020B0604020202020204" pitchFamily="34" charset="0"/>
                <a:cs typeface="Arial" panose="020B0604020202020204" pitchFamily="34" charset="0"/>
              </a:rPr>
              <a:t>excitation</a:t>
            </a:r>
            <a:r>
              <a:rPr lang="de-DE" dirty="0">
                <a:solidFill>
                  <a:srgbClr val="000066"/>
                </a:solidFill>
                <a:latin typeface="Arial" panose="020B0604020202020204" pitchFamily="34" charset="0"/>
                <a:cs typeface="Arial" panose="020B0604020202020204" pitchFamily="34" charset="0"/>
              </a:rPr>
              <a:t> </a:t>
            </a:r>
            <a:r>
              <a:rPr lang="de-DE" dirty="0" err="1">
                <a:solidFill>
                  <a:srgbClr val="000066"/>
                </a:solidFill>
                <a:latin typeface="Arial" panose="020B0604020202020204" pitchFamily="34" charset="0"/>
                <a:cs typeface="Arial" panose="020B0604020202020204" pitchFamily="34" charset="0"/>
              </a:rPr>
              <a:t>spectra</a:t>
            </a:r>
            <a:endParaRPr lang="de-DE" dirty="0">
              <a:solidFill>
                <a:srgbClr val="000066"/>
              </a:solidFill>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DBEDEBFD-A9D9-4500-8102-E1FE4094836E}"/>
              </a:ext>
            </a:extLst>
          </p:cNvPr>
          <p:cNvSpPr>
            <a:spLocks noGrp="1"/>
          </p:cNvSpPr>
          <p:nvPr>
            <p:ph sz="quarter" idx="12"/>
          </p:nvPr>
        </p:nvSpPr>
        <p:spPr/>
        <p:txBody>
          <a:bodyPr/>
          <a:lstStyle/>
          <a:p>
            <a:endParaRPr lang="de-DE"/>
          </a:p>
        </p:txBody>
      </p:sp>
      <p:sp>
        <p:nvSpPr>
          <p:cNvPr id="5" name="Rechteck 4">
            <a:extLst>
              <a:ext uri="{FF2B5EF4-FFF2-40B4-BE49-F238E27FC236}">
                <a16:creationId xmlns:a16="http://schemas.microsoft.com/office/drawing/2014/main" id="{F74F9610-785B-48A4-B7A2-9A5C4D098B4A}"/>
              </a:ext>
            </a:extLst>
          </p:cNvPr>
          <p:cNvSpPr/>
          <p:nvPr/>
        </p:nvSpPr>
        <p:spPr>
          <a:xfrm>
            <a:off x="4410738" y="3244334"/>
            <a:ext cx="3225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ourier"/>
                <a:ea typeface="+mn-ea"/>
                <a:cs typeface="+mn-cs"/>
              </a:rPr>
              <a:t> </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Grafik 7">
            <a:extLst>
              <a:ext uri="{FF2B5EF4-FFF2-40B4-BE49-F238E27FC236}">
                <a16:creationId xmlns:a16="http://schemas.microsoft.com/office/drawing/2014/main" id="{3607CDE0-FF2F-47CF-9452-24B29C664FB3}"/>
              </a:ext>
            </a:extLst>
          </p:cNvPr>
          <p:cNvPicPr>
            <a:picLocks noChangeAspect="1"/>
          </p:cNvPicPr>
          <p:nvPr/>
        </p:nvPicPr>
        <p:blipFill>
          <a:blip r:embed="rId2"/>
          <a:stretch>
            <a:fillRect/>
          </a:stretch>
        </p:blipFill>
        <p:spPr>
          <a:xfrm>
            <a:off x="395536" y="2060848"/>
            <a:ext cx="8352928" cy="2859724"/>
          </a:xfrm>
          <a:prstGeom prst="rect">
            <a:avLst/>
          </a:prstGeom>
        </p:spPr>
      </p:pic>
      <p:cxnSp>
        <p:nvCxnSpPr>
          <p:cNvPr id="10" name="Gerader Verbinder 9">
            <a:extLst>
              <a:ext uri="{FF2B5EF4-FFF2-40B4-BE49-F238E27FC236}">
                <a16:creationId xmlns:a16="http://schemas.microsoft.com/office/drawing/2014/main" id="{F090D5CC-69F2-4F74-ABF0-5613D30E8C2C}"/>
              </a:ext>
            </a:extLst>
          </p:cNvPr>
          <p:cNvCxnSpPr>
            <a:cxnSpLocks/>
          </p:cNvCxnSpPr>
          <p:nvPr/>
        </p:nvCxnSpPr>
        <p:spPr>
          <a:xfrm flipH="1">
            <a:off x="1822267" y="3350583"/>
            <a:ext cx="432048" cy="47872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C7E67ABF-B202-4C97-8CA8-3ED8BD704CC5}"/>
              </a:ext>
            </a:extLst>
          </p:cNvPr>
          <p:cNvSpPr txBox="1"/>
          <p:nvPr/>
        </p:nvSpPr>
        <p:spPr>
          <a:xfrm>
            <a:off x="6804248" y="1587513"/>
            <a:ext cx="97815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BEC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1/</a:t>
            </a:r>
            <a:r>
              <a:rPr kumimoji="0" lang="de-DE" sz="1800" b="0" i="0" u="none" strike="noStrike" kern="1200" cap="none" spc="0" normalizeH="0" baseline="0" noProof="0" dirty="0" err="1">
                <a:ln>
                  <a:noFill/>
                </a:ln>
                <a:solidFill>
                  <a:prstClr val="black"/>
                </a:solidFill>
                <a:effectLst/>
                <a:uLnTx/>
                <a:uFillTx/>
                <a:latin typeface="Arial"/>
                <a:ea typeface="+mn-ea"/>
                <a:cs typeface="+mn-cs"/>
              </a:rPr>
              <a:t>k</a:t>
            </a:r>
            <a:r>
              <a:rPr kumimoji="0" lang="de-DE" sz="1800" b="0" i="0" u="none" strike="noStrike" kern="1200" cap="none" spc="0" normalizeH="0" baseline="-25000" noProof="0" dirty="0" err="1">
                <a:ln>
                  <a:noFill/>
                </a:ln>
                <a:solidFill>
                  <a:prstClr val="black"/>
                </a:solidFill>
                <a:effectLst/>
                <a:uLnTx/>
                <a:uFillTx/>
                <a:latin typeface="Arial"/>
                <a:ea typeface="+mn-ea"/>
                <a:cs typeface="+mn-cs"/>
              </a:rPr>
              <a:t>F</a:t>
            </a:r>
            <a:r>
              <a:rPr kumimoji="0" lang="de-DE" sz="1800" b="0" i="0" u="none" strike="noStrike" kern="1200" cap="none" spc="0" normalizeH="0" baseline="0" noProof="0" dirty="0" err="1">
                <a:ln>
                  <a:noFill/>
                </a:ln>
                <a:solidFill>
                  <a:prstClr val="black"/>
                </a:solidFill>
                <a:effectLst/>
                <a:uLnTx/>
                <a:uFillTx/>
                <a:latin typeface="Arial"/>
                <a:ea typeface="+mn-ea"/>
                <a:cs typeface="+mn-cs"/>
              </a:rPr>
              <a:t>a</a:t>
            </a:r>
            <a:r>
              <a:rPr kumimoji="0" lang="de-DE" sz="1800" b="0" i="0" u="none" strike="noStrike" kern="1200" cap="none" spc="0" normalizeH="0" baseline="0" noProof="0" dirty="0">
                <a:ln>
                  <a:noFill/>
                </a:ln>
                <a:solidFill>
                  <a:prstClr val="black"/>
                </a:solidFill>
                <a:effectLst/>
                <a:uLnTx/>
                <a:uFillTx/>
                <a:latin typeface="Arial"/>
                <a:ea typeface="+mn-ea"/>
                <a:cs typeface="+mn-cs"/>
              </a:rPr>
              <a:t>=1</a:t>
            </a:r>
          </a:p>
        </p:txBody>
      </p:sp>
      <p:sp>
        <p:nvSpPr>
          <p:cNvPr id="13" name="Textfeld 12">
            <a:extLst>
              <a:ext uri="{FF2B5EF4-FFF2-40B4-BE49-F238E27FC236}">
                <a16:creationId xmlns:a16="http://schemas.microsoft.com/office/drawing/2014/main" id="{2BE1A75C-9299-4C29-BE70-BEA5A62F3FB2}"/>
              </a:ext>
            </a:extLst>
          </p:cNvPr>
          <p:cNvSpPr txBox="1"/>
          <p:nvPr/>
        </p:nvSpPr>
        <p:spPr>
          <a:xfrm>
            <a:off x="4208874" y="1587513"/>
            <a:ext cx="10310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a:ea typeface="+mn-ea"/>
                <a:cs typeface="+mn-cs"/>
              </a:rPr>
              <a:t>Unitarity</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1/</a:t>
            </a:r>
            <a:r>
              <a:rPr kumimoji="0" lang="de-DE" sz="1800" b="0" i="0" u="none" strike="noStrike" kern="1200" cap="none" spc="0" normalizeH="0" baseline="0" noProof="0" dirty="0" err="1">
                <a:ln>
                  <a:noFill/>
                </a:ln>
                <a:solidFill>
                  <a:prstClr val="black"/>
                </a:solidFill>
                <a:effectLst/>
                <a:uLnTx/>
                <a:uFillTx/>
                <a:latin typeface="Arial"/>
                <a:ea typeface="+mn-ea"/>
                <a:cs typeface="+mn-cs"/>
              </a:rPr>
              <a:t>k</a:t>
            </a:r>
            <a:r>
              <a:rPr kumimoji="0" lang="de-DE" sz="1800" b="0" i="0" u="none" strike="noStrike" kern="1200" cap="none" spc="0" normalizeH="0" baseline="-25000" noProof="0" dirty="0" err="1">
                <a:ln>
                  <a:noFill/>
                </a:ln>
                <a:solidFill>
                  <a:prstClr val="black"/>
                </a:solidFill>
                <a:effectLst/>
                <a:uLnTx/>
                <a:uFillTx/>
                <a:latin typeface="Arial"/>
                <a:ea typeface="+mn-ea"/>
                <a:cs typeface="+mn-cs"/>
              </a:rPr>
              <a:t>F</a:t>
            </a:r>
            <a:r>
              <a:rPr kumimoji="0" lang="de-DE" sz="1800" b="0" i="0" u="none" strike="noStrike" kern="1200" cap="none" spc="0" normalizeH="0" baseline="0" noProof="0" dirty="0" err="1">
                <a:ln>
                  <a:noFill/>
                </a:ln>
                <a:solidFill>
                  <a:prstClr val="black"/>
                </a:solidFill>
                <a:effectLst/>
                <a:uLnTx/>
                <a:uFillTx/>
                <a:latin typeface="Arial"/>
                <a:ea typeface="+mn-ea"/>
                <a:cs typeface="+mn-cs"/>
              </a:rPr>
              <a:t>a</a:t>
            </a:r>
            <a:r>
              <a:rPr kumimoji="0" lang="de-DE" sz="1800" b="0" i="0" u="none" strike="noStrike" kern="1200" cap="none" spc="0" normalizeH="0" baseline="0" noProof="0" dirty="0">
                <a:ln>
                  <a:noFill/>
                </a:ln>
                <a:solidFill>
                  <a:prstClr val="black"/>
                </a:solidFill>
                <a:effectLst/>
                <a:uLnTx/>
                <a:uFillTx/>
                <a:latin typeface="Arial"/>
                <a:ea typeface="+mn-ea"/>
                <a:cs typeface="+mn-cs"/>
              </a:rPr>
              <a:t>=0</a:t>
            </a:r>
          </a:p>
        </p:txBody>
      </p:sp>
      <p:sp>
        <p:nvSpPr>
          <p:cNvPr id="14" name="Textfeld 13">
            <a:extLst>
              <a:ext uri="{FF2B5EF4-FFF2-40B4-BE49-F238E27FC236}">
                <a16:creationId xmlns:a16="http://schemas.microsoft.com/office/drawing/2014/main" id="{3CDBDE1F-C9B6-44BF-B646-10EC05F6C3F6}"/>
              </a:ext>
            </a:extLst>
          </p:cNvPr>
          <p:cNvSpPr txBox="1"/>
          <p:nvPr/>
        </p:nvSpPr>
        <p:spPr>
          <a:xfrm>
            <a:off x="1071099" y="1584212"/>
            <a:ext cx="105509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BCS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1/</a:t>
            </a:r>
            <a:r>
              <a:rPr kumimoji="0" lang="de-DE" sz="1800" b="0" i="0" u="none" strike="noStrike" kern="1200" cap="none" spc="0" normalizeH="0" baseline="0" noProof="0" dirty="0" err="1">
                <a:ln>
                  <a:noFill/>
                </a:ln>
                <a:solidFill>
                  <a:prstClr val="black"/>
                </a:solidFill>
                <a:effectLst/>
                <a:uLnTx/>
                <a:uFillTx/>
                <a:latin typeface="Arial"/>
                <a:ea typeface="+mn-ea"/>
                <a:cs typeface="+mn-cs"/>
              </a:rPr>
              <a:t>k</a:t>
            </a:r>
            <a:r>
              <a:rPr kumimoji="0" lang="de-DE" sz="1800" b="0" i="0" u="none" strike="noStrike" kern="1200" cap="none" spc="0" normalizeH="0" baseline="-25000" noProof="0" dirty="0" err="1">
                <a:ln>
                  <a:noFill/>
                </a:ln>
                <a:solidFill>
                  <a:prstClr val="black"/>
                </a:solidFill>
                <a:effectLst/>
                <a:uLnTx/>
                <a:uFillTx/>
                <a:latin typeface="Arial"/>
                <a:ea typeface="+mn-ea"/>
                <a:cs typeface="+mn-cs"/>
              </a:rPr>
              <a:t>F</a:t>
            </a:r>
            <a:r>
              <a:rPr kumimoji="0" lang="de-DE" sz="1800" b="0" i="0" u="none" strike="noStrike" kern="1200" cap="none" spc="0" normalizeH="0" baseline="0" noProof="0" dirty="0" err="1">
                <a:ln>
                  <a:noFill/>
                </a:ln>
                <a:solidFill>
                  <a:prstClr val="black"/>
                </a:solidFill>
                <a:effectLst/>
                <a:uLnTx/>
                <a:uFillTx/>
                <a:latin typeface="Arial"/>
                <a:ea typeface="+mn-ea"/>
                <a:cs typeface="+mn-cs"/>
              </a:rPr>
              <a:t>a</a:t>
            </a:r>
            <a:r>
              <a:rPr kumimoji="0" lang="de-DE" sz="1800" b="0" i="0" u="none" strike="noStrike" kern="1200" cap="none" spc="0" normalizeH="0" baseline="0" noProof="0" dirty="0">
                <a:ln>
                  <a:noFill/>
                </a:ln>
                <a:solidFill>
                  <a:prstClr val="black"/>
                </a:solidFill>
                <a:effectLst/>
                <a:uLnTx/>
                <a:uFillTx/>
                <a:latin typeface="Arial"/>
                <a:ea typeface="+mn-ea"/>
                <a:cs typeface="+mn-cs"/>
              </a:rPr>
              <a:t>=-2</a:t>
            </a:r>
          </a:p>
        </p:txBody>
      </p:sp>
      <p:cxnSp>
        <p:nvCxnSpPr>
          <p:cNvPr id="18" name="Gerader Verbinder 17">
            <a:extLst>
              <a:ext uri="{FF2B5EF4-FFF2-40B4-BE49-F238E27FC236}">
                <a16:creationId xmlns:a16="http://schemas.microsoft.com/office/drawing/2014/main" id="{D9B19693-35A5-463A-8903-053CB47CA691}"/>
              </a:ext>
            </a:extLst>
          </p:cNvPr>
          <p:cNvCxnSpPr>
            <a:cxnSpLocks/>
          </p:cNvCxnSpPr>
          <p:nvPr/>
        </p:nvCxnSpPr>
        <p:spPr>
          <a:xfrm>
            <a:off x="1835696" y="3372199"/>
            <a:ext cx="432048" cy="46351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11292E2E-54F6-4C22-A120-C57DDEB38845}"/>
              </a:ext>
            </a:extLst>
          </p:cNvPr>
          <p:cNvSpPr txBox="1"/>
          <p:nvPr/>
        </p:nvSpPr>
        <p:spPr>
          <a:xfrm>
            <a:off x="755576" y="4725144"/>
            <a:ext cx="259228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Particle</a:t>
            </a:r>
            <a:r>
              <a:rPr kumimoji="0" lang="de-DE" sz="1400" b="0" i="0" u="none" strike="noStrike" kern="1200" cap="none" spc="0" normalizeH="0" baseline="0" noProof="0" dirty="0">
                <a:ln>
                  <a:noFill/>
                </a:ln>
                <a:solidFill>
                  <a:prstClr val="black"/>
                </a:solidFill>
                <a:effectLst/>
                <a:uLnTx/>
                <a:uFillTx/>
                <a:latin typeface="Arial"/>
                <a:ea typeface="+mn-ea"/>
                <a:cs typeface="+mn-cs"/>
              </a:rPr>
              <a:t>-hole </a:t>
            </a:r>
            <a:r>
              <a:rPr kumimoji="0" lang="de-DE" sz="1400" b="0" i="0" u="none" strike="noStrike" kern="1200" cap="none" spc="0" normalizeH="0" baseline="0" noProof="0" dirty="0" err="1">
                <a:ln>
                  <a:noFill/>
                </a:ln>
                <a:solidFill>
                  <a:prstClr val="black"/>
                </a:solidFill>
                <a:effectLst/>
                <a:uLnTx/>
                <a:uFillTx/>
                <a:latin typeface="Arial"/>
                <a:ea typeface="+mn-ea"/>
                <a:cs typeface="+mn-cs"/>
              </a:rPr>
              <a:t>symmetry</a:t>
            </a:r>
            <a:r>
              <a:rPr kumimoji="0" lang="de-DE" sz="14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Dirac-like </a:t>
            </a:r>
            <a:r>
              <a:rPr kumimoji="0" lang="de-DE" sz="1400" b="0" i="0" u="none" strike="noStrike" kern="1200" cap="none" spc="0" normalizeH="0" baseline="0" noProof="0" dirty="0" err="1">
                <a:ln>
                  <a:noFill/>
                </a:ln>
                <a:solidFill>
                  <a:prstClr val="black"/>
                </a:solidFill>
                <a:effectLst/>
                <a:uLnTx/>
                <a:uFillTx/>
                <a:latin typeface="Arial"/>
                <a:ea typeface="+mn-ea"/>
                <a:cs typeface="+mn-cs"/>
              </a:rPr>
              <a:t>spectrum</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near</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k</a:t>
            </a:r>
            <a:r>
              <a:rPr kumimoji="0" lang="de-DE" sz="1400" b="0" i="0" u="none" strike="noStrike" kern="1200" cap="none" spc="0" normalizeH="0" baseline="-25000" noProof="0" dirty="0" err="1">
                <a:ln>
                  <a:noFill/>
                </a:ln>
                <a:solidFill>
                  <a:prstClr val="black"/>
                </a:solidFill>
                <a:effectLst/>
                <a:uLnTx/>
                <a:uFillTx/>
                <a:latin typeface="Arial"/>
                <a:ea typeface="+mn-ea"/>
                <a:cs typeface="+mn-cs"/>
              </a:rPr>
              <a:t>F</a:t>
            </a:r>
            <a:endParaRPr kumimoji="0" lang="de-DE" sz="1400" b="0" i="0" u="none" strike="noStrike" kern="1200" cap="none" spc="0" normalizeH="0" baseline="-2500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Paradigmatic</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for</a:t>
            </a:r>
            <a:r>
              <a:rPr kumimoji="0" lang="de-DE" sz="1400" b="0" i="0" u="none" strike="noStrike" kern="1200" cap="none" spc="0" normalizeH="0" baseline="0" noProof="0" dirty="0">
                <a:ln>
                  <a:noFill/>
                </a:ln>
                <a:solidFill>
                  <a:prstClr val="black"/>
                </a:solidFill>
                <a:effectLst/>
                <a:uLnTx/>
                <a:uFillTx/>
                <a:latin typeface="Arial"/>
                <a:ea typeface="+mn-ea"/>
                <a:cs typeface="+mn-cs"/>
              </a:rPr>
              <a:t> Higgs </a:t>
            </a:r>
            <a:r>
              <a:rPr kumimoji="0" lang="de-DE" sz="1400" b="0" i="0" u="none" strike="noStrike" kern="1200" cap="none" spc="0" normalizeH="0" baseline="0" noProof="0" dirty="0" err="1">
                <a:ln>
                  <a:noFill/>
                </a:ln>
                <a:solidFill>
                  <a:prstClr val="black"/>
                </a:solidFill>
                <a:effectLst/>
                <a:uLnTx/>
                <a:uFillTx/>
                <a:latin typeface="Arial"/>
                <a:ea typeface="+mn-ea"/>
                <a:cs typeface="+mn-cs"/>
              </a:rPr>
              <a:t>mode</a:t>
            </a:r>
            <a:r>
              <a:rPr kumimoji="0" lang="de-DE" sz="1400" b="0" i="0" u="none" strike="noStrike" kern="1200" cap="none" spc="0" normalizeH="0" baseline="0" noProof="0" dirty="0">
                <a:ln>
                  <a:noFill/>
                </a:ln>
                <a:solidFill>
                  <a:prstClr val="black"/>
                </a:solidFill>
                <a:effectLst/>
                <a:uLnTx/>
                <a:uFillTx/>
                <a:latin typeface="Arial"/>
                <a:ea typeface="+mn-ea"/>
                <a:cs typeface="+mn-cs"/>
              </a:rPr>
              <a:t>!</a:t>
            </a:r>
          </a:p>
        </p:txBody>
      </p:sp>
      <p:cxnSp>
        <p:nvCxnSpPr>
          <p:cNvPr id="24" name="Gerade Verbindung mit Pfeil 23">
            <a:extLst>
              <a:ext uri="{FF2B5EF4-FFF2-40B4-BE49-F238E27FC236}">
                <a16:creationId xmlns:a16="http://schemas.microsoft.com/office/drawing/2014/main" id="{EFB0A7FA-FA2E-4C6F-97E0-C314A79F764D}"/>
              </a:ext>
            </a:extLst>
          </p:cNvPr>
          <p:cNvCxnSpPr/>
          <p:nvPr/>
        </p:nvCxnSpPr>
        <p:spPr>
          <a:xfrm flipV="1">
            <a:off x="1835696" y="3717032"/>
            <a:ext cx="216024"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 Box 5">
            <a:extLst>
              <a:ext uri="{FF2B5EF4-FFF2-40B4-BE49-F238E27FC236}">
                <a16:creationId xmlns:a16="http://schemas.microsoft.com/office/drawing/2014/main" id="{DB28D682-A4FA-42BE-8CF2-414C86E19AB1}"/>
              </a:ext>
            </a:extLst>
          </p:cNvPr>
          <p:cNvSpPr txBox="1">
            <a:spLocks noChangeArrowheads="1"/>
          </p:cNvSpPr>
          <p:nvPr/>
        </p:nvSpPr>
        <p:spPr bwMode="auto">
          <a:xfrm>
            <a:off x="951252" y="5661248"/>
            <a:ext cx="2819824" cy="1882823"/>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1" i="0" u="none" strike="noStrike" kern="1200" cap="none" spc="0" normalizeH="0" baseline="0" noProof="0" dirty="0" err="1">
                <a:ln>
                  <a:noFill/>
                </a:ln>
                <a:solidFill>
                  <a:srgbClr val="C00000"/>
                </a:solidFill>
                <a:effectLst/>
                <a:uLnTx/>
                <a:uFillTx/>
                <a:latin typeface="Arial" pitchFamily="34" charset="0"/>
                <a:ea typeface="+mn-ea"/>
                <a:cs typeface="+mn-cs"/>
              </a:rPr>
              <a:t>stable</a:t>
            </a:r>
            <a:r>
              <a:rPr kumimoji="0" lang="de-CH" sz="1662" b="1" i="0" u="none" strike="noStrike" kern="1200" cap="none" spc="0" normalizeH="0" baseline="0" noProof="0" dirty="0">
                <a:ln>
                  <a:noFill/>
                </a:ln>
                <a:solidFill>
                  <a:srgbClr val="C00000"/>
                </a:solidFill>
                <a:effectLst/>
                <a:uLnTx/>
                <a:uFillTx/>
                <a:latin typeface="Arial" pitchFamily="34" charset="0"/>
                <a:ea typeface="+mn-ea"/>
                <a:cs typeface="+mn-cs"/>
              </a:rPr>
              <a:t> Higgs </a:t>
            </a:r>
            <a:r>
              <a:rPr kumimoji="0" lang="de-CH" sz="1662" b="1" i="0" u="none" strike="noStrike" kern="1200" cap="none" spc="0" normalizeH="0" baseline="0" noProof="0" dirty="0" err="1">
                <a:ln>
                  <a:noFill/>
                </a:ln>
                <a:solidFill>
                  <a:srgbClr val="C00000"/>
                </a:solidFill>
                <a:effectLst/>
                <a:uLnTx/>
                <a:uFillTx/>
                <a:latin typeface="Arial" pitchFamily="34" charset="0"/>
                <a:ea typeface="+mn-ea"/>
                <a:cs typeface="+mn-cs"/>
              </a:rPr>
              <a:t>mode</a:t>
            </a:r>
            <a:endParaRPr kumimoji="0" lang="de-CH" sz="1662" b="1" i="0" u="none" strike="noStrike" kern="1200" cap="none" spc="0" normalizeH="0" baseline="0" noProof="0" dirty="0">
              <a:ln>
                <a:noFill/>
              </a:ln>
              <a:solidFill>
                <a:srgbClr val="C00000"/>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6" name="Text Box 5">
            <a:extLst>
              <a:ext uri="{FF2B5EF4-FFF2-40B4-BE49-F238E27FC236}">
                <a16:creationId xmlns:a16="http://schemas.microsoft.com/office/drawing/2014/main" id="{EB4A3328-4F83-4FFB-A2AF-13F477060987}"/>
              </a:ext>
            </a:extLst>
          </p:cNvPr>
          <p:cNvSpPr txBox="1">
            <a:spLocks noChangeArrowheads="1"/>
          </p:cNvSpPr>
          <p:nvPr/>
        </p:nvSpPr>
        <p:spPr bwMode="auto">
          <a:xfrm>
            <a:off x="6288680" y="5661249"/>
            <a:ext cx="2819824" cy="1882823"/>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1" i="0" u="none" strike="noStrike" kern="1200" cap="none" spc="0" normalizeH="0" baseline="0" noProof="0" dirty="0" err="1">
                <a:ln>
                  <a:noFill/>
                </a:ln>
                <a:solidFill>
                  <a:srgbClr val="C00000"/>
                </a:solidFill>
                <a:effectLst/>
                <a:uLnTx/>
                <a:uFillTx/>
                <a:latin typeface="Arial" pitchFamily="34" charset="0"/>
                <a:ea typeface="+mn-ea"/>
                <a:cs typeface="+mn-cs"/>
              </a:rPr>
              <a:t>no</a:t>
            </a:r>
            <a:r>
              <a:rPr kumimoji="0" lang="de-CH" sz="1662" b="1" i="0" u="none" strike="noStrike" kern="1200" cap="none" spc="0" normalizeH="0" baseline="0" noProof="0" dirty="0">
                <a:ln>
                  <a:noFill/>
                </a:ln>
                <a:solidFill>
                  <a:srgbClr val="C00000"/>
                </a:solidFill>
                <a:effectLst/>
                <a:uLnTx/>
                <a:uFillTx/>
                <a:latin typeface="Arial" pitchFamily="34" charset="0"/>
                <a:ea typeface="+mn-ea"/>
                <a:cs typeface="+mn-cs"/>
              </a:rPr>
              <a:t> </a:t>
            </a:r>
            <a:r>
              <a:rPr kumimoji="0" lang="de-CH" sz="1662" b="1" i="0" u="none" strike="noStrike" kern="1200" cap="none" spc="0" normalizeH="0" baseline="0" noProof="0" dirty="0" err="1">
                <a:ln>
                  <a:noFill/>
                </a:ln>
                <a:solidFill>
                  <a:srgbClr val="C00000"/>
                </a:solidFill>
                <a:effectLst/>
                <a:uLnTx/>
                <a:uFillTx/>
                <a:latin typeface="Arial" pitchFamily="34" charset="0"/>
                <a:ea typeface="+mn-ea"/>
                <a:cs typeface="+mn-cs"/>
              </a:rPr>
              <a:t>stable</a:t>
            </a:r>
            <a:r>
              <a:rPr kumimoji="0" lang="de-CH" sz="1662" b="1" i="0" u="none" strike="noStrike" kern="1200" cap="none" spc="0" normalizeH="0" baseline="0" noProof="0" dirty="0">
                <a:ln>
                  <a:noFill/>
                </a:ln>
                <a:solidFill>
                  <a:srgbClr val="C00000"/>
                </a:solidFill>
                <a:effectLst/>
                <a:uLnTx/>
                <a:uFillTx/>
                <a:latin typeface="Arial" pitchFamily="34" charset="0"/>
                <a:ea typeface="+mn-ea"/>
                <a:cs typeface="+mn-cs"/>
              </a:rPr>
              <a:t> Higgs </a:t>
            </a:r>
            <a:r>
              <a:rPr kumimoji="0" lang="de-CH" sz="1662" b="1" i="0" u="none" strike="noStrike" kern="1200" cap="none" spc="0" normalizeH="0" baseline="0" noProof="0" dirty="0" err="1">
                <a:ln>
                  <a:noFill/>
                </a:ln>
                <a:solidFill>
                  <a:srgbClr val="C00000"/>
                </a:solidFill>
                <a:effectLst/>
                <a:uLnTx/>
                <a:uFillTx/>
                <a:latin typeface="Arial" pitchFamily="34" charset="0"/>
                <a:ea typeface="+mn-ea"/>
                <a:cs typeface="+mn-cs"/>
              </a:rPr>
              <a:t>mode</a:t>
            </a:r>
            <a:endParaRPr kumimoji="0" lang="de-CH" sz="1662" b="1" i="0" u="none" strike="noStrike" kern="1200" cap="none" spc="0" normalizeH="0" baseline="0" noProof="0" dirty="0">
              <a:ln>
                <a:noFill/>
              </a:ln>
              <a:solidFill>
                <a:srgbClr val="C00000"/>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 name="Text Box 5">
            <a:extLst>
              <a:ext uri="{FF2B5EF4-FFF2-40B4-BE49-F238E27FC236}">
                <a16:creationId xmlns:a16="http://schemas.microsoft.com/office/drawing/2014/main" id="{E6D08D71-4121-4D6C-8F54-A258EBE741BE}"/>
              </a:ext>
            </a:extLst>
          </p:cNvPr>
          <p:cNvSpPr txBox="1">
            <a:spLocks noChangeArrowheads="1"/>
          </p:cNvSpPr>
          <p:nvPr/>
        </p:nvSpPr>
        <p:spPr bwMode="auto">
          <a:xfrm>
            <a:off x="3981278" y="5661248"/>
            <a:ext cx="1194460" cy="3481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1" i="0" u="none" strike="noStrike" kern="1200" cap="none" spc="0" normalizeH="0" baseline="0" noProof="0">
                <a:ln>
                  <a:noFill/>
                </a:ln>
                <a:solidFill>
                  <a:srgbClr val="C00000"/>
                </a:solidFill>
                <a:effectLst/>
                <a:uLnTx/>
                <a:uFillTx/>
                <a:latin typeface="Arial" pitchFamily="34" charset="0"/>
                <a:ea typeface="+mn-ea"/>
                <a:cs typeface="+mn-cs"/>
              </a:rPr>
              <a:t>????</a:t>
            </a:r>
          </a:p>
        </p:txBody>
      </p:sp>
    </p:spTree>
    <p:extLst>
      <p:ext uri="{BB962C8B-B14F-4D97-AF65-F5344CB8AC3E}">
        <p14:creationId xmlns:p14="http://schemas.microsoft.com/office/powerpoint/2010/main" val="45421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EA682DF-9335-42B2-A437-244EE9C3F7A6}"/>
              </a:ext>
            </a:extLst>
          </p:cNvPr>
          <p:cNvPicPr>
            <a:picLocks noChangeAspect="1"/>
          </p:cNvPicPr>
          <p:nvPr/>
        </p:nvPicPr>
        <p:blipFill rotWithShape="1">
          <a:blip r:embed="rId2"/>
          <a:srcRect b="53340"/>
          <a:stretch/>
        </p:blipFill>
        <p:spPr>
          <a:xfrm>
            <a:off x="449031" y="1057732"/>
            <a:ext cx="8172911" cy="1872208"/>
          </a:xfrm>
          <a:prstGeom prst="rect">
            <a:avLst/>
          </a:prstGeom>
        </p:spPr>
      </p:pic>
      <p:sp>
        <p:nvSpPr>
          <p:cNvPr id="6" name="Rechteck 5">
            <a:extLst>
              <a:ext uri="{FF2B5EF4-FFF2-40B4-BE49-F238E27FC236}">
                <a16:creationId xmlns:a16="http://schemas.microsoft.com/office/drawing/2014/main" id="{57188ED4-555F-41BE-838F-57E40179AB0E}"/>
              </a:ext>
            </a:extLst>
          </p:cNvPr>
          <p:cNvSpPr/>
          <p:nvPr/>
        </p:nvSpPr>
        <p:spPr>
          <a:xfrm>
            <a:off x="250825" y="874198"/>
            <a:ext cx="517214" cy="898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hteck 6">
            <a:extLst>
              <a:ext uri="{FF2B5EF4-FFF2-40B4-BE49-F238E27FC236}">
                <a16:creationId xmlns:a16="http://schemas.microsoft.com/office/drawing/2014/main" id="{B4AA676B-E3C6-44F3-962E-EB693B97091F}"/>
              </a:ext>
            </a:extLst>
          </p:cNvPr>
          <p:cNvSpPr/>
          <p:nvPr/>
        </p:nvSpPr>
        <p:spPr>
          <a:xfrm>
            <a:off x="3161265" y="874198"/>
            <a:ext cx="517214" cy="898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hteck 7">
            <a:extLst>
              <a:ext uri="{FF2B5EF4-FFF2-40B4-BE49-F238E27FC236}">
                <a16:creationId xmlns:a16="http://schemas.microsoft.com/office/drawing/2014/main" id="{14A0E397-7816-457C-BAF6-BC7000B206EE}"/>
              </a:ext>
            </a:extLst>
          </p:cNvPr>
          <p:cNvSpPr/>
          <p:nvPr/>
        </p:nvSpPr>
        <p:spPr>
          <a:xfrm>
            <a:off x="3161265" y="2713916"/>
            <a:ext cx="517214" cy="58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Grafik 8">
            <a:extLst>
              <a:ext uri="{FF2B5EF4-FFF2-40B4-BE49-F238E27FC236}">
                <a16:creationId xmlns:a16="http://schemas.microsoft.com/office/drawing/2014/main" id="{C582D256-91C0-4A9C-97B1-AFB370A4F75E}"/>
              </a:ext>
            </a:extLst>
          </p:cNvPr>
          <p:cNvPicPr>
            <a:picLocks noChangeAspect="1"/>
          </p:cNvPicPr>
          <p:nvPr/>
        </p:nvPicPr>
        <p:blipFill rotWithShape="1">
          <a:blip r:embed="rId2"/>
          <a:srcRect l="36910" t="48245"/>
          <a:stretch/>
        </p:blipFill>
        <p:spPr>
          <a:xfrm>
            <a:off x="1835696" y="4160650"/>
            <a:ext cx="5156264" cy="2076662"/>
          </a:xfrm>
          <a:prstGeom prst="rect">
            <a:avLst/>
          </a:prstGeom>
        </p:spPr>
      </p:pic>
      <p:sp>
        <p:nvSpPr>
          <p:cNvPr id="2" name="Titel 1">
            <a:extLst>
              <a:ext uri="{FF2B5EF4-FFF2-40B4-BE49-F238E27FC236}">
                <a16:creationId xmlns:a16="http://schemas.microsoft.com/office/drawing/2014/main" id="{5A60766A-2425-40EC-8A22-04CFF3FBAA3E}"/>
              </a:ext>
            </a:extLst>
          </p:cNvPr>
          <p:cNvSpPr>
            <a:spLocks noGrp="1"/>
          </p:cNvSpPr>
          <p:nvPr>
            <p:ph type="title"/>
          </p:nvPr>
        </p:nvSpPr>
        <p:spPr/>
        <p:txBody>
          <a:bodyPr/>
          <a:lstStyle/>
          <a:p>
            <a:r>
              <a:rPr lang="de-DE" dirty="0" err="1">
                <a:solidFill>
                  <a:srgbClr val="002060"/>
                </a:solidFill>
              </a:rPr>
              <a:t>Excitation</a:t>
            </a:r>
            <a:r>
              <a:rPr lang="de-DE" dirty="0">
                <a:solidFill>
                  <a:srgbClr val="002060"/>
                </a:solidFill>
              </a:rPr>
              <a:t> </a:t>
            </a:r>
            <a:r>
              <a:rPr lang="de-DE" dirty="0" err="1">
                <a:solidFill>
                  <a:srgbClr val="002060"/>
                </a:solidFill>
              </a:rPr>
              <a:t>scheme</a:t>
            </a:r>
            <a:endParaRPr lang="de-DE" dirty="0">
              <a:solidFill>
                <a:srgbClr val="002060"/>
              </a:solidFill>
            </a:endParaRPr>
          </a:p>
        </p:txBody>
      </p:sp>
      <p:sp>
        <p:nvSpPr>
          <p:cNvPr id="10" name="Textfeld 9">
            <a:extLst>
              <a:ext uri="{FF2B5EF4-FFF2-40B4-BE49-F238E27FC236}">
                <a16:creationId xmlns:a16="http://schemas.microsoft.com/office/drawing/2014/main" id="{5EAA4A25-A26D-4CB4-9ECE-40AB8C3D3CCE}"/>
              </a:ext>
            </a:extLst>
          </p:cNvPr>
          <p:cNvSpPr txBox="1"/>
          <p:nvPr/>
        </p:nvSpPr>
        <p:spPr>
          <a:xfrm>
            <a:off x="1064193" y="3663422"/>
            <a:ext cx="64940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a:ea typeface="+mn-ea"/>
                <a:cs typeface="+mn-cs"/>
              </a:rPr>
              <a:t>Periodic</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drive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leads</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to</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modulation</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of</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the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superconducting</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gap</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Rechteck 10">
            <a:extLst>
              <a:ext uri="{FF2B5EF4-FFF2-40B4-BE49-F238E27FC236}">
                <a16:creationId xmlns:a16="http://schemas.microsoft.com/office/drawing/2014/main" id="{CC2A0018-3F5C-47EA-9FBA-F7F0FFC0C69D}"/>
              </a:ext>
            </a:extLst>
          </p:cNvPr>
          <p:cNvSpPr/>
          <p:nvPr/>
        </p:nvSpPr>
        <p:spPr>
          <a:xfrm>
            <a:off x="1577089" y="4129154"/>
            <a:ext cx="517214" cy="293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feld 2">
            <a:extLst>
              <a:ext uri="{FF2B5EF4-FFF2-40B4-BE49-F238E27FC236}">
                <a16:creationId xmlns:a16="http://schemas.microsoft.com/office/drawing/2014/main" id="{179CF0BF-0C18-406D-AB57-C40BFA51B283}"/>
              </a:ext>
            </a:extLst>
          </p:cNvPr>
          <p:cNvSpPr txBox="1"/>
          <p:nvPr/>
        </p:nvSpPr>
        <p:spPr>
          <a:xfrm>
            <a:off x="395536" y="6513774"/>
            <a:ext cx="696030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Alternative </a:t>
            </a:r>
            <a:r>
              <a:rPr kumimoji="0" lang="de-DE" sz="1400" b="0" i="0" u="none" strike="noStrike" kern="1200" cap="none" spc="0" normalizeH="0" baseline="0" noProof="0" dirty="0" err="1">
                <a:ln>
                  <a:noFill/>
                </a:ln>
                <a:solidFill>
                  <a:prstClr val="black"/>
                </a:solidFill>
                <a:effectLst/>
                <a:uLnTx/>
                <a:uFillTx/>
                <a:latin typeface="Arial"/>
                <a:ea typeface="+mn-ea"/>
                <a:cs typeface="+mn-cs"/>
              </a:rPr>
              <a:t>proposals</a:t>
            </a:r>
            <a:r>
              <a:rPr kumimoji="0" lang="de-DE" sz="1400" b="0" i="0" u="none" strike="noStrike" kern="1200" cap="none" spc="0" normalizeH="0" baseline="0" noProof="0" dirty="0">
                <a:ln>
                  <a:noFill/>
                </a:ln>
                <a:solidFill>
                  <a:prstClr val="black"/>
                </a:solidFill>
                <a:effectLst/>
                <a:uLnTx/>
                <a:uFillTx/>
                <a:latin typeface="Arial"/>
                <a:ea typeface="+mn-ea"/>
                <a:cs typeface="+mn-cs"/>
              </a:rPr>
              <a:t>: rapid </a:t>
            </a:r>
            <a:r>
              <a:rPr kumimoji="0" lang="de-DE" sz="1400" b="0" i="0" u="none" strike="noStrike" kern="1200" cap="none" spc="0" normalizeH="0" baseline="0" noProof="0" dirty="0" err="1">
                <a:ln>
                  <a:noFill/>
                </a:ln>
                <a:solidFill>
                  <a:prstClr val="black"/>
                </a:solidFill>
                <a:effectLst/>
                <a:uLnTx/>
                <a:uFillTx/>
                <a:latin typeface="Arial"/>
                <a:ea typeface="+mn-ea"/>
                <a:cs typeface="+mn-cs"/>
              </a:rPr>
              <a:t>quench</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of</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interaction</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strength</a:t>
            </a:r>
            <a:r>
              <a:rPr kumimoji="0" lang="de-DE" sz="1400" b="0" i="0" u="none" strike="noStrike" kern="1200" cap="none" spc="0" normalizeH="0" baseline="0" noProof="0" dirty="0">
                <a:ln>
                  <a:noFill/>
                </a:ln>
                <a:solidFill>
                  <a:prstClr val="black"/>
                </a:solidFill>
                <a:effectLst/>
                <a:uLnTx/>
                <a:uFillTx/>
                <a:latin typeface="Arial"/>
                <a:ea typeface="+mn-ea"/>
                <a:cs typeface="+mn-cs"/>
              </a:rPr>
              <a:t> (Volkov &amp; Kogan, </a:t>
            </a:r>
            <a:r>
              <a:rPr kumimoji="0" lang="de-DE" sz="1400" b="0" i="0" u="none" strike="noStrike" kern="1200" cap="none" spc="0" normalizeH="0" baseline="0" noProof="0" dirty="0" err="1">
                <a:ln>
                  <a:noFill/>
                </a:ln>
                <a:solidFill>
                  <a:prstClr val="black"/>
                </a:solidFill>
                <a:effectLst/>
                <a:uLnTx/>
                <a:uFillTx/>
                <a:latin typeface="Arial"/>
                <a:ea typeface="+mn-ea"/>
                <a:cs typeface="+mn-cs"/>
              </a:rPr>
              <a:t>Stringari</a:t>
            </a:r>
            <a:r>
              <a:rPr kumimoji="0" lang="de-DE" sz="1400" b="0" i="0" u="none" strike="noStrike" kern="1200" cap="none" spc="0" normalizeH="0" baseline="0" noProof="0" dirty="0">
                <a:ln>
                  <a:noFill/>
                </a:ln>
                <a:solidFill>
                  <a:prstClr val="black"/>
                </a:solidFill>
                <a:effectLst/>
                <a:uLnTx/>
                <a:uFillTx/>
                <a:latin typeface="Arial"/>
                <a:ea typeface="+mn-ea"/>
                <a:cs typeface="+mn-cs"/>
              </a:rPr>
              <a:t>)</a:t>
            </a:r>
          </a:p>
        </p:txBody>
      </p:sp>
      <p:pic>
        <p:nvPicPr>
          <p:cNvPr id="12" name="Picture 2">
            <a:extLst>
              <a:ext uri="{FF2B5EF4-FFF2-40B4-BE49-F238E27FC236}">
                <a16:creationId xmlns:a16="http://schemas.microsoft.com/office/drawing/2014/main" id="{C1F1BFE9-72FB-4EB5-A220-C984F1FAB405}"/>
              </a:ext>
            </a:extLst>
          </p:cNvPr>
          <p:cNvPicPr>
            <a:picLocks noChangeAspect="1"/>
          </p:cNvPicPr>
          <p:nvPr/>
        </p:nvPicPr>
        <p:blipFill>
          <a:blip r:embed="rId3"/>
          <a:stretch>
            <a:fillRect/>
          </a:stretch>
        </p:blipFill>
        <p:spPr>
          <a:xfrm>
            <a:off x="1064193" y="2840802"/>
            <a:ext cx="1412150" cy="434067"/>
          </a:xfrm>
          <a:prstGeom prst="rect">
            <a:avLst/>
          </a:prstGeom>
        </p:spPr>
      </p:pic>
      <p:sp>
        <p:nvSpPr>
          <p:cNvPr id="5" name="Textfeld 4">
            <a:extLst>
              <a:ext uri="{FF2B5EF4-FFF2-40B4-BE49-F238E27FC236}">
                <a16:creationId xmlns:a16="http://schemas.microsoft.com/office/drawing/2014/main" id="{79665455-DC7C-4E9D-B346-9028B6EAF7D7}"/>
              </a:ext>
            </a:extLst>
          </p:cNvPr>
          <p:cNvSpPr txBox="1"/>
          <p:nvPr/>
        </p:nvSpPr>
        <p:spPr>
          <a:xfrm>
            <a:off x="250825" y="2555850"/>
            <a:ext cx="35073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Time </a:t>
            </a:r>
            <a:r>
              <a:rPr kumimoji="0" lang="de-DE" sz="1400" b="0" i="0" u="none" strike="noStrike" kern="1200" cap="none" spc="0" normalizeH="0" baseline="0" noProof="0" dirty="0" err="1">
                <a:ln>
                  <a:noFill/>
                </a:ln>
                <a:solidFill>
                  <a:prstClr val="black"/>
                </a:solidFill>
                <a:effectLst/>
                <a:uLnTx/>
                <a:uFillTx/>
                <a:latin typeface="Arial"/>
                <a:ea typeface="+mn-ea"/>
                <a:cs typeface="+mn-cs"/>
              </a:rPr>
              <a:t>evolution</a:t>
            </a:r>
            <a:r>
              <a:rPr kumimoji="0" lang="de-DE" sz="1400" b="0" i="0" u="none" strike="noStrike" kern="1200" cap="none" spc="0" normalizeH="0" baseline="0" noProof="0" dirty="0">
                <a:ln>
                  <a:noFill/>
                </a:ln>
                <a:solidFill>
                  <a:prstClr val="black"/>
                </a:solidFill>
                <a:effectLst/>
                <a:uLnTx/>
                <a:uFillTx/>
                <a:latin typeface="Arial"/>
                <a:ea typeface="+mn-ea"/>
                <a:cs typeface="+mn-cs"/>
              </a:rPr>
              <a:t>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effective</a:t>
            </a:r>
            <a:r>
              <a:rPr kumimoji="0" lang="de-DE" sz="1400" b="0" i="0" u="none" strike="noStrike" kern="1200" cap="none" spc="0" normalizeH="0" baseline="0" noProof="0" dirty="0">
                <a:ln>
                  <a:noFill/>
                </a:ln>
                <a:solidFill>
                  <a:prstClr val="black"/>
                </a:solidFill>
                <a:effectLst/>
                <a:uLnTx/>
                <a:uFillTx/>
                <a:latin typeface="Arial"/>
                <a:ea typeface="+mn-ea"/>
                <a:cs typeface="+mn-cs"/>
              </a:rPr>
              <a:t> Rabi </a:t>
            </a:r>
            <a:r>
              <a:rPr kumimoji="0" lang="de-DE" sz="1400" b="0" i="0" u="none" strike="noStrike" kern="1200" cap="none" spc="0" normalizeH="0" baseline="0" noProof="0" dirty="0" err="1">
                <a:ln>
                  <a:noFill/>
                </a:ln>
                <a:solidFill>
                  <a:prstClr val="black"/>
                </a:solidFill>
                <a:effectLst/>
                <a:uLnTx/>
                <a:uFillTx/>
                <a:latin typeface="Arial"/>
                <a:ea typeface="+mn-ea"/>
                <a:cs typeface="+mn-cs"/>
              </a:rPr>
              <a:t>frequency</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Ellipse 12">
            <a:extLst>
              <a:ext uri="{FF2B5EF4-FFF2-40B4-BE49-F238E27FC236}">
                <a16:creationId xmlns:a16="http://schemas.microsoft.com/office/drawing/2014/main" id="{0D78A2C3-09A2-4FA2-A924-59E4674B64EB}"/>
              </a:ext>
            </a:extLst>
          </p:cNvPr>
          <p:cNvSpPr/>
          <p:nvPr/>
        </p:nvSpPr>
        <p:spPr>
          <a:xfrm>
            <a:off x="4025182" y="947482"/>
            <a:ext cx="77729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feld 13">
            <a:extLst>
              <a:ext uri="{FF2B5EF4-FFF2-40B4-BE49-F238E27FC236}">
                <a16:creationId xmlns:a16="http://schemas.microsoft.com/office/drawing/2014/main" id="{68EC68D2-8A60-4AF6-910E-7360B951CCFB}"/>
              </a:ext>
            </a:extLst>
          </p:cNvPr>
          <p:cNvSpPr txBox="1"/>
          <p:nvPr/>
        </p:nvSpPr>
        <p:spPr>
          <a:xfrm>
            <a:off x="5292080" y="1609614"/>
            <a:ext cx="31534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a:t>
            </a:r>
            <a:r>
              <a:rPr kumimoji="0" lang="de-DE" sz="1400" b="0" i="0" u="none" strike="noStrike" kern="1200" cap="none" spc="0" normalizeH="0" baseline="0" noProof="0" dirty="0" err="1">
                <a:ln>
                  <a:noFill/>
                </a:ln>
                <a:solidFill>
                  <a:prstClr val="black"/>
                </a:solidFill>
                <a:effectLst/>
                <a:uLnTx/>
                <a:uFillTx/>
                <a:latin typeface="Arial"/>
                <a:ea typeface="+mn-ea"/>
                <a:cs typeface="+mn-cs"/>
              </a:rPr>
              <a:t>Dephasing</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from</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many</a:t>
            </a:r>
            <a:r>
              <a:rPr kumimoji="0" lang="de-DE" sz="1400" b="0" i="0" u="none" strike="noStrike" kern="1200" cap="none" spc="0" normalizeH="0" baseline="0" noProof="0" dirty="0">
                <a:ln>
                  <a:noFill/>
                </a:ln>
                <a:solidFill>
                  <a:prstClr val="black"/>
                </a:solidFill>
                <a:effectLst/>
                <a:uLnTx/>
                <a:uFillTx/>
                <a:latin typeface="Arial"/>
                <a:ea typeface="+mn-ea"/>
                <a:cs typeface="+mn-cs"/>
              </a:rPr>
              <a:t>-body </a:t>
            </a:r>
            <a:r>
              <a:rPr kumimoji="0" lang="de-DE" sz="1400" b="0" i="0" u="none" strike="noStrike" kern="1200" cap="none" spc="0" normalizeH="0" baseline="0" noProof="0" dirty="0" err="1">
                <a:ln>
                  <a:noFill/>
                </a:ln>
                <a:solidFill>
                  <a:prstClr val="black"/>
                </a:solidFill>
                <a:effectLst/>
                <a:uLnTx/>
                <a:uFillTx/>
                <a:latin typeface="Arial"/>
                <a:ea typeface="+mn-ea"/>
                <a:cs typeface="+mn-cs"/>
              </a:rPr>
              <a:t>physics</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2064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p:nvSpPr>
        <p:spPr>
          <a:xfrm>
            <a:off x="-276587" y="437429"/>
            <a:ext cx="8923716" cy="1790576"/>
          </a:xfrm>
          <a:prstGeom prst="rect">
            <a:avLst/>
          </a:prstGeom>
          <a:no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Arial"/>
              <a:ea typeface="+mn-ea"/>
              <a:cs typeface="+mn-cs"/>
            </a:endParaRPr>
          </a:p>
        </p:txBody>
      </p:sp>
      <p:sp>
        <p:nvSpPr>
          <p:cNvPr id="1027" name="Rectangle 3"/>
          <p:cNvSpPr>
            <a:spLocks noGrp="1" noChangeArrowheads="1"/>
          </p:cNvSpPr>
          <p:nvPr>
            <p:ph type="title"/>
          </p:nvPr>
        </p:nvSpPr>
        <p:spPr/>
        <p:txBody>
          <a:bodyPr/>
          <a:lstStyle/>
          <a:p>
            <a:pPr eaLnBrk="1" hangingPunct="1"/>
            <a:r>
              <a:rPr lang="de-CH">
                <a:solidFill>
                  <a:srgbClr val="000066"/>
                </a:solidFill>
              </a:rPr>
              <a:t>Far-off resonant rf-excitation scheme</a:t>
            </a:r>
          </a:p>
        </p:txBody>
      </p:sp>
      <p:sp>
        <p:nvSpPr>
          <p:cNvPr id="21" name="Text Box 5"/>
          <p:cNvSpPr txBox="1">
            <a:spLocks noChangeArrowheads="1"/>
          </p:cNvSpPr>
          <p:nvPr/>
        </p:nvSpPr>
        <p:spPr bwMode="auto">
          <a:xfrm>
            <a:off x="559001" y="1446617"/>
            <a:ext cx="7448006" cy="213859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Spontaneous symmetry breaking</a:t>
            </a:r>
            <a:b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b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de-CH" sz="1662" b="0" i="0" u="none" strike="noStrike" kern="1200" cap="none" spc="0" normalizeH="0" baseline="0" noProof="0">
              <a:ln>
                <a:noFill/>
              </a:ln>
              <a:solidFill>
                <a:prstClr val="black"/>
              </a:solidFill>
              <a:effectLst/>
              <a:uLnTx/>
              <a:uFillTx/>
              <a:latin typeface="Arial" pitchFamily="34" charset="0"/>
              <a:ea typeface="+mn-ea"/>
              <a:cs typeface="+mn-cs"/>
            </a:endParaRPr>
          </a:p>
        </p:txBody>
      </p:sp>
      <p:pic>
        <p:nvPicPr>
          <p:cNvPr id="2" name="Picture 1"/>
          <p:cNvPicPr>
            <a:picLocks noChangeAspect="1"/>
          </p:cNvPicPr>
          <p:nvPr/>
        </p:nvPicPr>
        <p:blipFill rotWithShape="1">
          <a:blip r:embed="rId4"/>
          <a:srcRect l="1" r="1637"/>
          <a:stretch/>
        </p:blipFill>
        <p:spPr>
          <a:xfrm>
            <a:off x="181509" y="1446616"/>
            <a:ext cx="4680067" cy="4314715"/>
          </a:xfrm>
          <a:prstGeom prst="rect">
            <a:avLst/>
          </a:prstGeom>
        </p:spPr>
      </p:pic>
      <p:sp>
        <p:nvSpPr>
          <p:cNvPr id="8" name="Text Box 5"/>
          <p:cNvSpPr txBox="1">
            <a:spLocks noChangeArrowheads="1"/>
          </p:cNvSpPr>
          <p:nvPr/>
        </p:nvSpPr>
        <p:spPr bwMode="auto">
          <a:xfrm>
            <a:off x="5113595" y="4945587"/>
            <a:ext cx="4138925" cy="603883"/>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dirty="0" err="1">
                <a:ln>
                  <a:noFill/>
                </a:ln>
                <a:solidFill>
                  <a:prstClr val="black"/>
                </a:solidFill>
                <a:effectLst/>
                <a:uLnTx/>
                <a:uFillTx/>
                <a:latin typeface="Arial" pitchFamily="34" charset="0"/>
                <a:ea typeface="+mn-ea"/>
                <a:cs typeface="+mn-cs"/>
              </a:rPr>
              <a:t>effectively</a:t>
            </a:r>
            <a:r>
              <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rPr>
              <a:t> a </a:t>
            </a:r>
            <a:r>
              <a:rPr kumimoji="0" lang="de-CH" sz="1662" b="0" i="0" u="none" strike="noStrike" kern="1200" cap="none" spc="0" normalizeH="0" baseline="0" noProof="0" dirty="0" err="1">
                <a:ln>
                  <a:noFill/>
                </a:ln>
                <a:solidFill>
                  <a:prstClr val="black"/>
                </a:solidFill>
                <a:effectLst/>
                <a:uLnTx/>
                <a:uFillTx/>
                <a:latin typeface="Arial" pitchFamily="34" charset="0"/>
                <a:ea typeface="+mn-ea"/>
                <a:cs typeface="+mn-cs"/>
              </a:rPr>
              <a:t>periodic</a:t>
            </a:r>
            <a:r>
              <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de-CH" sz="1662" b="0" i="0" u="none" strike="noStrike" kern="1200" cap="none" spc="0" normalizeH="0" baseline="0" noProof="0" dirty="0" err="1">
                <a:ln>
                  <a:noFill/>
                </a:ln>
                <a:solidFill>
                  <a:prstClr val="black"/>
                </a:solidFill>
                <a:effectLst/>
                <a:uLnTx/>
                <a:uFillTx/>
                <a:latin typeface="Arial" pitchFamily="34" charset="0"/>
                <a:ea typeface="+mn-ea"/>
                <a:cs typeface="+mn-cs"/>
              </a:rPr>
              <a:t>driving</a:t>
            </a:r>
            <a:br>
              <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rPr>
            </a:br>
            <a:r>
              <a:rPr kumimoji="0" lang="de-CH" sz="1662" b="0" i="0" u="none" strike="noStrike" kern="1200" cap="none" spc="0" normalizeH="0" baseline="0" noProof="0" dirty="0" err="1">
                <a:ln>
                  <a:noFill/>
                </a:ln>
                <a:solidFill>
                  <a:prstClr val="black"/>
                </a:solidFill>
                <a:effectLst/>
                <a:uLnTx/>
                <a:uFillTx/>
                <a:latin typeface="Arial" pitchFamily="34" charset="0"/>
                <a:ea typeface="+mn-ea"/>
                <a:cs typeface="+mn-cs"/>
              </a:rPr>
              <a:t>with</a:t>
            </a:r>
            <a:r>
              <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rPr>
              <a:t> a (</a:t>
            </a:r>
            <a:r>
              <a:rPr kumimoji="0" lang="de-CH" sz="1662" b="0" i="0" u="none" strike="noStrike" kern="1200" cap="none" spc="0" normalizeH="0" baseline="0" noProof="0" dirty="0" err="1">
                <a:ln>
                  <a:noFill/>
                </a:ln>
                <a:solidFill>
                  <a:prstClr val="black"/>
                </a:solidFill>
                <a:effectLst/>
                <a:uLnTx/>
                <a:uFillTx/>
                <a:latin typeface="Arial" pitchFamily="34" charset="0"/>
                <a:ea typeface="+mn-ea"/>
                <a:cs typeface="+mn-cs"/>
              </a:rPr>
              <a:t>momentum</a:t>
            </a:r>
            <a:r>
              <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de-CH" sz="1662" b="0" i="0" u="none" strike="noStrike" kern="1200" cap="none" spc="0" normalizeH="0" baseline="0" noProof="0" dirty="0" err="1">
                <a:ln>
                  <a:noFill/>
                </a:ln>
                <a:solidFill>
                  <a:prstClr val="black"/>
                </a:solidFill>
                <a:effectLst/>
                <a:uLnTx/>
                <a:uFillTx/>
                <a:latin typeface="Arial" pitchFamily="34" charset="0"/>
                <a:ea typeface="+mn-ea"/>
                <a:cs typeface="+mn-cs"/>
              </a:rPr>
              <a:t>dependent</a:t>
            </a:r>
            <a:r>
              <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rPr>
              <a:t>) </a:t>
            </a:r>
            <a:r>
              <a:rPr kumimoji="0" lang="de-CH" sz="1662" b="0" i="0" u="none" strike="noStrike" kern="1200" cap="none" spc="0" normalizeH="0" baseline="0" noProof="0" dirty="0" err="1">
                <a:ln>
                  <a:noFill/>
                </a:ln>
                <a:solidFill>
                  <a:prstClr val="black"/>
                </a:solidFill>
                <a:effectLst/>
                <a:uLnTx/>
                <a:uFillTx/>
                <a:latin typeface="Arial" pitchFamily="34" charset="0"/>
                <a:ea typeface="+mn-ea"/>
                <a:cs typeface="+mn-cs"/>
              </a:rPr>
              <a:t>frequency</a:t>
            </a:r>
            <a:endParaRPr kumimoji="0" lang="de-CH" sz="1662" b="0" i="0" u="none" strike="noStrike" kern="1200" cap="none" spc="0" normalizeH="0" baseline="0" noProof="0" dirty="0">
              <a:ln>
                <a:noFill/>
              </a:ln>
              <a:solidFill>
                <a:prstClr val="black"/>
              </a:solidFill>
              <a:effectLst/>
              <a:uLnTx/>
              <a:uFillTx/>
              <a:latin typeface="Arial" pitchFamily="34" charset="0"/>
              <a:ea typeface="+mn-ea"/>
              <a:cs typeface="+mn-cs"/>
            </a:endParaRPr>
          </a:p>
        </p:txBody>
      </p:sp>
      <p:pic>
        <p:nvPicPr>
          <p:cNvPr id="4" name="Picture 3"/>
          <p:cNvPicPr>
            <a:picLocks noChangeAspect="1"/>
          </p:cNvPicPr>
          <p:nvPr/>
        </p:nvPicPr>
        <p:blipFill rotWithShape="1">
          <a:blip r:embed="rId5"/>
          <a:srcRect t="1" b="216"/>
          <a:stretch/>
        </p:blipFill>
        <p:spPr>
          <a:xfrm>
            <a:off x="5028148" y="1446616"/>
            <a:ext cx="3798324" cy="3386311"/>
          </a:xfrm>
          <a:prstGeom prst="rect">
            <a:avLst/>
          </a:prstGeom>
        </p:spPr>
      </p:pic>
    </p:spTree>
    <p:extLst>
      <p:ext uri="{BB962C8B-B14F-4D97-AF65-F5344CB8AC3E}">
        <p14:creationId xmlns:p14="http://schemas.microsoft.com/office/powerpoint/2010/main" val="45395500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601FBA-5656-4601-B6DA-BAD4BB40AC6B}"/>
              </a:ext>
            </a:extLst>
          </p:cNvPr>
          <p:cNvSpPr>
            <a:spLocks noGrp="1"/>
          </p:cNvSpPr>
          <p:nvPr>
            <p:ph type="title"/>
          </p:nvPr>
        </p:nvSpPr>
        <p:spPr/>
        <p:txBody>
          <a:bodyPr/>
          <a:lstStyle/>
          <a:p>
            <a:r>
              <a:rPr lang="de-DE" dirty="0" err="1">
                <a:solidFill>
                  <a:srgbClr val="002060"/>
                </a:solidFill>
              </a:rPr>
              <a:t>Numerical</a:t>
            </a:r>
            <a:r>
              <a:rPr lang="de-DE" dirty="0">
                <a:solidFill>
                  <a:srgbClr val="002060"/>
                </a:solidFill>
              </a:rPr>
              <a:t> </a:t>
            </a:r>
            <a:r>
              <a:rPr lang="de-DE" dirty="0" err="1">
                <a:solidFill>
                  <a:srgbClr val="002060"/>
                </a:solidFill>
              </a:rPr>
              <a:t>simulation</a:t>
            </a:r>
            <a:r>
              <a:rPr lang="de-DE" dirty="0">
                <a:solidFill>
                  <a:srgbClr val="002060"/>
                </a:solidFill>
              </a:rPr>
              <a:t> (Kollath </a:t>
            </a:r>
            <a:r>
              <a:rPr lang="de-DE" dirty="0" err="1">
                <a:solidFill>
                  <a:srgbClr val="002060"/>
                </a:solidFill>
              </a:rPr>
              <a:t>group</a:t>
            </a:r>
            <a:r>
              <a:rPr lang="de-DE" dirty="0">
                <a:solidFill>
                  <a:srgbClr val="002060"/>
                </a:solidFill>
              </a:rPr>
              <a:t>)</a:t>
            </a:r>
          </a:p>
        </p:txBody>
      </p:sp>
      <p:pic>
        <p:nvPicPr>
          <p:cNvPr id="4" name="Grafik 3">
            <a:extLst>
              <a:ext uri="{FF2B5EF4-FFF2-40B4-BE49-F238E27FC236}">
                <a16:creationId xmlns:a16="http://schemas.microsoft.com/office/drawing/2014/main" id="{D084593F-06BF-4982-AF9D-F4223E694FC8}"/>
              </a:ext>
            </a:extLst>
          </p:cNvPr>
          <p:cNvPicPr>
            <a:picLocks noChangeAspect="1"/>
          </p:cNvPicPr>
          <p:nvPr/>
        </p:nvPicPr>
        <p:blipFill rotWithShape="1">
          <a:blip r:embed="rId2"/>
          <a:srcRect l="3375" t="1388" r="4311" b="955"/>
          <a:stretch/>
        </p:blipFill>
        <p:spPr>
          <a:xfrm>
            <a:off x="1475656" y="981075"/>
            <a:ext cx="5647457" cy="5567216"/>
          </a:xfrm>
          <a:prstGeom prst="rect">
            <a:avLst/>
          </a:prstGeom>
        </p:spPr>
      </p:pic>
      <p:sp>
        <p:nvSpPr>
          <p:cNvPr id="3" name="Textfeld 2">
            <a:extLst>
              <a:ext uri="{FF2B5EF4-FFF2-40B4-BE49-F238E27FC236}">
                <a16:creationId xmlns:a16="http://schemas.microsoft.com/office/drawing/2014/main" id="{7ADDE83B-CA6F-4100-AB66-5CB18C8E983A}"/>
              </a:ext>
            </a:extLst>
          </p:cNvPr>
          <p:cNvSpPr txBox="1"/>
          <p:nvPr/>
        </p:nvSpPr>
        <p:spPr>
          <a:xfrm>
            <a:off x="3635896" y="5229200"/>
            <a:ext cx="13805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prstClr val="white"/>
                </a:solidFill>
                <a:effectLst/>
                <a:uLnTx/>
                <a:uFillTx/>
                <a:latin typeface="Arial"/>
                <a:ea typeface="+mn-ea"/>
                <a:cs typeface="+mn-cs"/>
              </a:rPr>
              <a:t>Quasiparticle</a:t>
            </a: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prstClr val="white"/>
                </a:solidFill>
                <a:effectLst/>
                <a:uLnTx/>
                <a:uFillTx/>
                <a:latin typeface="Arial"/>
                <a:ea typeface="+mn-ea"/>
                <a:cs typeface="+mn-cs"/>
              </a:rPr>
              <a:t>excitations</a:t>
            </a: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feld 4">
            <a:extLst>
              <a:ext uri="{FF2B5EF4-FFF2-40B4-BE49-F238E27FC236}">
                <a16:creationId xmlns:a16="http://schemas.microsoft.com/office/drawing/2014/main" id="{33A9A68D-6536-4F87-B989-25567AEAF53F}"/>
              </a:ext>
            </a:extLst>
          </p:cNvPr>
          <p:cNvSpPr txBox="1"/>
          <p:nvPr/>
        </p:nvSpPr>
        <p:spPr>
          <a:xfrm>
            <a:off x="2627784" y="1315455"/>
            <a:ext cx="12779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a:ea typeface="+mn-ea"/>
                <a:cs typeface="+mn-cs"/>
              </a:rPr>
              <a:t>Higgs </a:t>
            </a:r>
            <a:r>
              <a:rPr kumimoji="0" lang="de-DE" sz="1600" b="0" i="0" u="none" strike="noStrike" kern="1200" cap="none" spc="0" normalizeH="0" baseline="0" noProof="0" dirty="0" err="1">
                <a:ln>
                  <a:noFill/>
                </a:ln>
                <a:solidFill>
                  <a:prstClr val="white"/>
                </a:solidFill>
                <a:effectLst/>
                <a:uLnTx/>
                <a:uFillTx/>
                <a:latin typeface="Arial"/>
                <a:ea typeface="+mn-ea"/>
                <a:cs typeface="+mn-cs"/>
              </a:rPr>
              <a:t>mode</a:t>
            </a: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feld 5">
            <a:extLst>
              <a:ext uri="{FF2B5EF4-FFF2-40B4-BE49-F238E27FC236}">
                <a16:creationId xmlns:a16="http://schemas.microsoft.com/office/drawing/2014/main" id="{1AEEBC8E-579B-48BF-AE5B-5FA1243A1864}"/>
              </a:ext>
            </a:extLst>
          </p:cNvPr>
          <p:cNvSpPr txBox="1"/>
          <p:nvPr/>
        </p:nvSpPr>
        <p:spPr>
          <a:xfrm>
            <a:off x="4139952" y="2492896"/>
            <a:ext cx="14382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Arial"/>
                <a:ea typeface="+mn-ea"/>
                <a:cs typeface="+mn-cs"/>
              </a:rPr>
              <a:t>External </a:t>
            </a:r>
            <a:r>
              <a:rPr kumimoji="0" lang="de-DE" sz="1600" b="0" i="0" u="none" strike="noStrike" kern="1200" cap="none" spc="0" normalizeH="0" baseline="0" noProof="0" dirty="0" err="1">
                <a:ln>
                  <a:noFill/>
                </a:ln>
                <a:solidFill>
                  <a:prstClr val="white"/>
                </a:solidFill>
                <a:effectLst/>
                <a:uLnTx/>
                <a:uFillTx/>
                <a:latin typeface="Arial"/>
                <a:ea typeface="+mn-ea"/>
                <a:cs typeface="+mn-cs"/>
              </a:rPr>
              <a:t>drive</a:t>
            </a:r>
            <a:endParaRPr kumimoji="0" lang="de-DE"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feld 6">
            <a:extLst>
              <a:ext uri="{FF2B5EF4-FFF2-40B4-BE49-F238E27FC236}">
                <a16:creationId xmlns:a16="http://schemas.microsoft.com/office/drawing/2014/main" id="{28E6A0F2-CDC1-494A-9042-D9E21CFE3313}"/>
              </a:ext>
            </a:extLst>
          </p:cNvPr>
          <p:cNvSpPr txBox="1"/>
          <p:nvPr/>
        </p:nvSpPr>
        <p:spPr>
          <a:xfrm>
            <a:off x="5076056" y="3272328"/>
            <a:ext cx="4154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1F497D"/>
                </a:solidFill>
                <a:effectLst/>
                <a:uLnTx/>
                <a:uFillTx/>
                <a:latin typeface="Arial"/>
                <a:ea typeface="+mn-ea"/>
                <a:cs typeface="+mn-cs"/>
              </a:rPr>
              <a:t>|</a:t>
            </a:r>
            <a:r>
              <a:rPr kumimoji="0" lang="de-DE" sz="1600" b="0" i="0" u="none" strike="noStrike" kern="1200" cap="none" spc="0" normalizeH="0" baseline="0" noProof="0" dirty="0">
                <a:ln>
                  <a:noFill/>
                </a:ln>
                <a:solidFill>
                  <a:srgbClr val="1F497D"/>
                </a:solidFill>
                <a:effectLst/>
                <a:uLnTx/>
                <a:uFillTx/>
                <a:latin typeface="Symbol" panose="05050102010706020507" pitchFamily="18" charset="2"/>
                <a:ea typeface="+mn-ea"/>
                <a:cs typeface="+mn-cs"/>
              </a:rPr>
              <a:t>D</a:t>
            </a:r>
            <a:r>
              <a:rPr kumimoji="0" lang="de-DE" sz="1600" b="0" i="0" u="none" strike="noStrike" kern="1200" cap="none" spc="0" normalizeH="0" baseline="0" noProof="0" dirty="0">
                <a:ln>
                  <a:noFill/>
                </a:ln>
                <a:solidFill>
                  <a:srgbClr val="1F497D"/>
                </a:solidFill>
                <a:effectLst/>
                <a:uLnTx/>
                <a:uFillTx/>
                <a:latin typeface="Arial"/>
                <a:ea typeface="+mn-ea"/>
                <a:cs typeface="+mn-cs"/>
              </a:rPr>
              <a:t>|</a:t>
            </a:r>
          </a:p>
        </p:txBody>
      </p:sp>
      <p:sp>
        <p:nvSpPr>
          <p:cNvPr id="8" name="Textfeld 7">
            <a:extLst>
              <a:ext uri="{FF2B5EF4-FFF2-40B4-BE49-F238E27FC236}">
                <a16:creationId xmlns:a16="http://schemas.microsoft.com/office/drawing/2014/main" id="{03475500-FAB5-4899-BFA9-E2380E692B60}"/>
              </a:ext>
            </a:extLst>
          </p:cNvPr>
          <p:cNvSpPr txBox="1"/>
          <p:nvPr/>
        </p:nvSpPr>
        <p:spPr>
          <a:xfrm>
            <a:off x="4486212" y="3861048"/>
            <a:ext cx="37382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C00000"/>
                </a:solidFill>
                <a:effectLst/>
                <a:uLnTx/>
                <a:uFillTx/>
                <a:latin typeface="Arial"/>
                <a:ea typeface="+mn-ea"/>
                <a:cs typeface="+mn-cs"/>
              </a:rPr>
              <a:t>n</a:t>
            </a:r>
            <a:r>
              <a:rPr kumimoji="0" lang="de-DE" sz="1600" b="0" i="0" u="none" strike="noStrike" kern="1200" cap="none" spc="0" normalizeH="0" baseline="-25000" noProof="0" dirty="0">
                <a:ln>
                  <a:noFill/>
                </a:ln>
                <a:solidFill>
                  <a:srgbClr val="C00000"/>
                </a:solidFill>
                <a:effectLst/>
                <a:uLnTx/>
                <a:uFillTx/>
                <a:latin typeface="Arial"/>
                <a:ea typeface="+mn-ea"/>
                <a:cs typeface="+mn-cs"/>
              </a:rPr>
              <a:t>3</a:t>
            </a:r>
          </a:p>
        </p:txBody>
      </p:sp>
      <p:pic>
        <p:nvPicPr>
          <p:cNvPr id="9" name="Grafik 8">
            <a:extLst>
              <a:ext uri="{FF2B5EF4-FFF2-40B4-BE49-F238E27FC236}">
                <a16:creationId xmlns:a16="http://schemas.microsoft.com/office/drawing/2014/main" id="{941F7823-E252-4DAE-98E0-1E31384A1BE5}"/>
              </a:ext>
            </a:extLst>
          </p:cNvPr>
          <p:cNvPicPr>
            <a:picLocks noChangeAspect="1"/>
          </p:cNvPicPr>
          <p:nvPr/>
        </p:nvPicPr>
        <p:blipFill>
          <a:blip r:embed="rId3"/>
          <a:stretch>
            <a:fillRect/>
          </a:stretch>
        </p:blipFill>
        <p:spPr>
          <a:xfrm>
            <a:off x="6864864" y="1770473"/>
            <a:ext cx="1207492" cy="543629"/>
          </a:xfrm>
          <a:prstGeom prst="rect">
            <a:avLst/>
          </a:prstGeom>
        </p:spPr>
      </p:pic>
      <p:sp>
        <p:nvSpPr>
          <p:cNvPr id="10" name="Textfeld 9">
            <a:extLst>
              <a:ext uri="{FF2B5EF4-FFF2-40B4-BE49-F238E27FC236}">
                <a16:creationId xmlns:a16="http://schemas.microsoft.com/office/drawing/2014/main" id="{32C3707E-502C-4FC6-8B02-6D7E534F1EFB}"/>
              </a:ext>
            </a:extLst>
          </p:cNvPr>
          <p:cNvSpPr txBox="1"/>
          <p:nvPr/>
        </p:nvSpPr>
        <p:spPr>
          <a:xfrm>
            <a:off x="6566761" y="1315455"/>
            <a:ext cx="180369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Fourier </a:t>
            </a:r>
            <a:r>
              <a:rPr kumimoji="0" lang="de-DE" sz="1400" b="0" i="0" u="none" strike="noStrike" kern="1200" cap="none" spc="0" normalizeH="0" baseline="0" noProof="0" dirty="0" err="1">
                <a:ln>
                  <a:noFill/>
                </a:ln>
                <a:solidFill>
                  <a:prstClr val="black"/>
                </a:solidFill>
                <a:effectLst/>
                <a:uLnTx/>
                <a:uFillTx/>
                <a:latin typeface="Arial"/>
                <a:ea typeface="+mn-ea"/>
                <a:cs typeface="+mn-cs"/>
              </a:rPr>
              <a:t>transform</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of</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the</a:t>
            </a:r>
            <a:r>
              <a:rPr kumimoji="0" lang="de-DE" sz="1400" b="0" i="0" u="none" strike="noStrike" kern="1200" cap="none" spc="0" normalizeH="0" baseline="0" noProof="0" dirty="0">
                <a:ln>
                  <a:noFill/>
                </a:ln>
                <a:solidFill>
                  <a:prstClr val="black"/>
                </a:solidFill>
                <a:effectLst/>
                <a:uLnTx/>
                <a:uFillTx/>
                <a:latin typeface="Arial"/>
                <a:ea typeface="+mn-ea"/>
                <a:cs typeface="+mn-cs"/>
              </a:rPr>
              <a:t> time </a:t>
            </a:r>
            <a:r>
              <a:rPr kumimoji="0" lang="de-DE" sz="1400" b="0" i="0" u="none" strike="noStrike" kern="1200" cap="none" spc="0" normalizeH="0" baseline="0" noProof="0" dirty="0" err="1">
                <a:ln>
                  <a:noFill/>
                </a:ln>
                <a:solidFill>
                  <a:prstClr val="black"/>
                </a:solidFill>
                <a:effectLst/>
                <a:uLnTx/>
                <a:uFillTx/>
                <a:latin typeface="Arial"/>
                <a:ea typeface="+mn-ea"/>
                <a:cs typeface="+mn-cs"/>
              </a:rPr>
              <a:t>evolution</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of</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2" name="Gerader Verbinder 11">
            <a:extLst>
              <a:ext uri="{FF2B5EF4-FFF2-40B4-BE49-F238E27FC236}">
                <a16:creationId xmlns:a16="http://schemas.microsoft.com/office/drawing/2014/main" id="{9E724E57-D706-44FF-8EE9-F9F086A5EF8B}"/>
              </a:ext>
            </a:extLst>
          </p:cNvPr>
          <p:cNvCxnSpPr/>
          <p:nvPr/>
        </p:nvCxnSpPr>
        <p:spPr>
          <a:xfrm>
            <a:off x="6864864" y="1844824"/>
            <a:ext cx="0" cy="366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800C25B-B73A-4FC1-8B9D-7C061F0EEA17}"/>
              </a:ext>
            </a:extLst>
          </p:cNvPr>
          <p:cNvCxnSpPr/>
          <p:nvPr/>
        </p:nvCxnSpPr>
        <p:spPr>
          <a:xfrm>
            <a:off x="8072132" y="1838675"/>
            <a:ext cx="0" cy="3661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470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76587" y="437429"/>
            <a:ext cx="8923716" cy="1790576"/>
          </a:xfrm>
          <a:prstGeom prst="rect">
            <a:avLst/>
          </a:prstGeom>
          <a:no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62" b="0" i="0" u="none" strike="noStrike" kern="1200" cap="none" spc="0" normalizeH="0" baseline="0" noProof="0">
              <a:ln>
                <a:noFill/>
              </a:ln>
              <a:solidFill>
                <a:prstClr val="white"/>
              </a:solidFill>
              <a:effectLst/>
              <a:uLnTx/>
              <a:uFillTx/>
              <a:latin typeface="Arial"/>
              <a:ea typeface="+mn-ea"/>
              <a:cs typeface="+mn-cs"/>
            </a:endParaRPr>
          </a:p>
        </p:txBody>
      </p:sp>
      <p:sp>
        <p:nvSpPr>
          <p:cNvPr id="1027" name="Rectangle 3"/>
          <p:cNvSpPr>
            <a:spLocks noGrp="1" noChangeArrowheads="1"/>
          </p:cNvSpPr>
          <p:nvPr>
            <p:ph type="title"/>
          </p:nvPr>
        </p:nvSpPr>
        <p:spPr/>
        <p:txBody>
          <a:bodyPr/>
          <a:lstStyle/>
          <a:p>
            <a:pPr eaLnBrk="1" hangingPunct="1"/>
            <a:r>
              <a:rPr lang="de-CH">
                <a:solidFill>
                  <a:srgbClr val="000066"/>
                </a:solidFill>
              </a:rPr>
              <a:t>Experimental results on BCS side</a:t>
            </a:r>
          </a:p>
        </p:txBody>
      </p:sp>
      <p:sp>
        <p:nvSpPr>
          <p:cNvPr id="9" name="Text Box 5"/>
          <p:cNvSpPr txBox="1">
            <a:spLocks noChangeArrowheads="1"/>
          </p:cNvSpPr>
          <p:nvPr/>
        </p:nvSpPr>
        <p:spPr bwMode="auto">
          <a:xfrm>
            <a:off x="521273" y="1162201"/>
            <a:ext cx="7448006" cy="961995"/>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4x10</a:t>
            </a:r>
            <a:r>
              <a:rPr kumimoji="0" lang="de-CH" sz="1662" b="0" i="0" u="none" strike="noStrike" kern="1200" cap="none" spc="0" normalizeH="0" baseline="30000" noProof="0">
                <a:ln>
                  <a:noFill/>
                </a:ln>
                <a:solidFill>
                  <a:prstClr val="black"/>
                </a:solidFill>
                <a:effectLst/>
                <a:uLnTx/>
                <a:uFillTx/>
                <a:latin typeface="Arial" pitchFamily="34" charset="0"/>
                <a:ea typeface="+mn-ea"/>
                <a:cs typeface="+mn-cs"/>
              </a:rPr>
              <a:t>6</a:t>
            </a: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  </a:t>
            </a:r>
            <a:r>
              <a:rPr kumimoji="0" lang="de-CH" sz="1662" b="0" i="0" u="none" strike="noStrike" kern="1200" cap="none" spc="0" normalizeH="0" baseline="30000" noProof="0">
                <a:ln>
                  <a:noFill/>
                </a:ln>
                <a:solidFill>
                  <a:prstClr val="black"/>
                </a:solidFill>
                <a:effectLst/>
                <a:uLnTx/>
                <a:uFillTx/>
                <a:latin typeface="Arial" pitchFamily="34" charset="0"/>
                <a:ea typeface="+mn-ea"/>
                <a:cs typeface="+mn-cs"/>
              </a:rPr>
              <a:t>6</a:t>
            </a: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Li atoms trapped in harmonic potential, T/T</a:t>
            </a:r>
            <a:r>
              <a:rPr kumimoji="0" lang="de-CH" sz="1662" b="0" i="0" u="none" strike="noStrike" kern="1200" cap="none" spc="0" normalizeH="0" baseline="-25000" noProof="0">
                <a:ln>
                  <a:noFill/>
                </a:ln>
                <a:solidFill>
                  <a:prstClr val="black"/>
                </a:solidFill>
                <a:effectLst/>
                <a:uLnTx/>
                <a:uFillTx/>
                <a:latin typeface="Arial" pitchFamily="34" charset="0"/>
                <a:ea typeface="+mn-ea"/>
                <a:cs typeface="+mn-cs"/>
              </a:rPr>
              <a:t>F</a:t>
            </a: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~0.07</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far red-detuned rf-excitation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observation of condensate fraction (by projection)   </a:t>
            </a:r>
            <a:endParaRPr kumimoji="0" lang="de-CH" sz="1662" b="0" i="0" u="none" strike="noStrike" kern="1200" cap="none" spc="0" normalizeH="0" baseline="0" noProof="0">
              <a:ln>
                <a:noFill/>
              </a:ln>
              <a:solidFill>
                <a:prstClr val="black"/>
              </a:solidFill>
              <a:effectLst/>
              <a:uLnTx/>
              <a:uFillTx/>
              <a:latin typeface="Symbol" panose="05050102010706020507" pitchFamily="18" charset="2"/>
              <a:ea typeface="+mn-ea"/>
              <a:cs typeface="+mn-cs"/>
            </a:endParaRPr>
          </a:p>
        </p:txBody>
      </p:sp>
      <p:grpSp>
        <p:nvGrpSpPr>
          <p:cNvPr id="4" name="Group 3"/>
          <p:cNvGrpSpPr/>
          <p:nvPr/>
        </p:nvGrpSpPr>
        <p:grpSpPr>
          <a:xfrm>
            <a:off x="583933" y="2765945"/>
            <a:ext cx="6470191" cy="1627619"/>
            <a:chOff x="822650" y="731520"/>
            <a:chExt cx="6202083" cy="1612457"/>
          </a:xfrm>
        </p:grpSpPr>
        <p:pic>
          <p:nvPicPr>
            <p:cNvPr id="3" name="Picture 2"/>
            <p:cNvPicPr>
              <a:picLocks noChangeAspect="1"/>
            </p:cNvPicPr>
            <p:nvPr/>
          </p:nvPicPr>
          <p:blipFill rotWithShape="1">
            <a:blip r:embed="rId3"/>
            <a:srcRect b="79951"/>
            <a:stretch/>
          </p:blipFill>
          <p:spPr>
            <a:xfrm>
              <a:off x="822650" y="731520"/>
              <a:ext cx="6202083" cy="1176793"/>
            </a:xfrm>
            <a:prstGeom prst="rect">
              <a:avLst/>
            </a:prstGeom>
          </p:spPr>
        </p:pic>
        <p:pic>
          <p:nvPicPr>
            <p:cNvPr id="12" name="Picture 11"/>
            <p:cNvPicPr>
              <a:picLocks noChangeAspect="1"/>
            </p:cNvPicPr>
            <p:nvPr/>
          </p:nvPicPr>
          <p:blipFill rotWithShape="1">
            <a:blip r:embed="rId3"/>
            <a:srcRect t="89050"/>
            <a:stretch/>
          </p:blipFill>
          <p:spPr>
            <a:xfrm>
              <a:off x="822650" y="1701279"/>
              <a:ext cx="6202083" cy="642698"/>
            </a:xfrm>
            <a:prstGeom prst="rect">
              <a:avLst/>
            </a:prstGeom>
          </p:spPr>
        </p:pic>
      </p:grpSp>
      <p:sp>
        <p:nvSpPr>
          <p:cNvPr id="14" name="Text Box 5"/>
          <p:cNvSpPr txBox="1">
            <a:spLocks noChangeArrowheads="1"/>
          </p:cNvSpPr>
          <p:nvPr/>
        </p:nvSpPr>
        <p:spPr bwMode="auto">
          <a:xfrm>
            <a:off x="1199123" y="5152181"/>
            <a:ext cx="7448006" cy="3481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-&gt; clear mode at 2 </a:t>
            </a:r>
            <a:r>
              <a:rPr kumimoji="0" lang="de-CH" sz="1662" b="0" i="0" u="none" strike="noStrike" kern="1200" cap="none" spc="0" normalizeH="0" baseline="0" noProof="0">
                <a:ln>
                  <a:noFill/>
                </a:ln>
                <a:solidFill>
                  <a:prstClr val="black"/>
                </a:solidFill>
                <a:effectLst/>
                <a:uLnTx/>
                <a:uFillTx/>
                <a:latin typeface="Symbol" panose="05050102010706020507" pitchFamily="18" charset="2"/>
                <a:ea typeface="+mn-ea"/>
                <a:cs typeface="+mn-cs"/>
              </a:rPr>
              <a:t>D ~ 0.6 E</a:t>
            </a:r>
            <a:r>
              <a:rPr kumimoji="0" lang="de-CH" sz="1662" b="0" i="0" u="none" strike="noStrike" kern="1200" cap="none" spc="0" normalizeH="0" baseline="-25000" noProof="0">
                <a:ln>
                  <a:noFill/>
                </a:ln>
                <a:solidFill>
                  <a:prstClr val="black"/>
                </a:solidFill>
                <a:effectLst/>
                <a:uLnTx/>
                <a:uFillTx/>
                <a:latin typeface="Arial" panose="020B0604020202020204" pitchFamily="34" charset="0"/>
                <a:ea typeface="+mn-ea"/>
                <a:cs typeface="Arial" panose="020B0604020202020204" pitchFamily="34" charset="0"/>
              </a:rPr>
              <a:t>F</a:t>
            </a:r>
          </a:p>
        </p:txBody>
      </p:sp>
      <p:sp>
        <p:nvSpPr>
          <p:cNvPr id="15" name="Text Box 5"/>
          <p:cNvSpPr txBox="1">
            <a:spLocks noChangeArrowheads="1"/>
          </p:cNvSpPr>
          <p:nvPr/>
        </p:nvSpPr>
        <p:spPr bwMode="auto">
          <a:xfrm>
            <a:off x="2795390" y="3310020"/>
            <a:ext cx="1632594" cy="3481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Higgs mode</a:t>
            </a:r>
            <a:endParaRPr kumimoji="0" lang="de-CH" sz="1662" b="0" i="0" u="none" strike="noStrike" kern="1200" cap="none" spc="0" normalizeH="0" baseline="0" noProof="0">
              <a:ln>
                <a:noFill/>
              </a:ln>
              <a:solidFill>
                <a:prstClr val="black"/>
              </a:solidFill>
              <a:effectLst/>
              <a:uLnTx/>
              <a:uFillTx/>
              <a:latin typeface="Symbol" panose="05050102010706020507" pitchFamily="18" charset="2"/>
              <a:ea typeface="+mn-ea"/>
              <a:cs typeface="+mn-cs"/>
            </a:endParaRPr>
          </a:p>
        </p:txBody>
      </p:sp>
      <p:cxnSp>
        <p:nvCxnSpPr>
          <p:cNvPr id="6" name="Straight Arrow Connector 5"/>
          <p:cNvCxnSpPr/>
          <p:nvPr/>
        </p:nvCxnSpPr>
        <p:spPr bwMode="auto">
          <a:xfrm flipH="1">
            <a:off x="2328404" y="3501359"/>
            <a:ext cx="495586" cy="86167"/>
          </a:xfrm>
          <a:prstGeom prst="straightConnector1">
            <a:avLst/>
          </a:prstGeom>
          <a:solidFill>
            <a:schemeClr val="accent1"/>
          </a:solidFill>
          <a:ln w="38100" cap="flat" cmpd="sng" algn="ctr">
            <a:solidFill>
              <a:schemeClr val="bg2">
                <a:lumMod val="50000"/>
              </a:schemeClr>
            </a:solidFill>
            <a:prstDash val="solid"/>
            <a:round/>
            <a:headEnd type="none" w="med" len="med"/>
            <a:tailEnd type="triangle"/>
          </a:ln>
          <a:effectLst/>
        </p:spPr>
      </p:cxnSp>
      <p:sp>
        <p:nvSpPr>
          <p:cNvPr id="13" name="Text Box 5"/>
          <p:cNvSpPr txBox="1">
            <a:spLocks noChangeArrowheads="1"/>
          </p:cNvSpPr>
          <p:nvPr/>
        </p:nvSpPr>
        <p:spPr bwMode="auto">
          <a:xfrm rot="16200000">
            <a:off x="-1651344" y="2062799"/>
            <a:ext cx="4859024" cy="3481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condensate fraction</a:t>
            </a:r>
            <a:endParaRPr kumimoji="0" lang="de-CH" sz="1662" b="0" i="0" u="none" strike="noStrike" kern="1200" cap="none" spc="0" normalizeH="0" baseline="-2500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15399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p:txBody>
          <a:bodyPr/>
          <a:lstStyle/>
          <a:p>
            <a:pPr eaLnBrk="1" hangingPunct="1"/>
            <a:r>
              <a:rPr lang="de-CH">
                <a:solidFill>
                  <a:srgbClr val="000066"/>
                </a:solidFill>
              </a:rPr>
              <a:t>Experimental results across crossover</a:t>
            </a:r>
          </a:p>
        </p:txBody>
      </p:sp>
      <p:sp>
        <p:nvSpPr>
          <p:cNvPr id="2" name="Inhaltsplatzhalter 1">
            <a:extLst>
              <a:ext uri="{FF2B5EF4-FFF2-40B4-BE49-F238E27FC236}">
                <a16:creationId xmlns:a16="http://schemas.microsoft.com/office/drawing/2014/main" id="{3EA6F66F-CE8A-4D69-A469-31F7F7FB4514}"/>
              </a:ext>
            </a:extLst>
          </p:cNvPr>
          <p:cNvSpPr>
            <a:spLocks noGrp="1"/>
          </p:cNvSpPr>
          <p:nvPr>
            <p:ph sz="quarter" idx="12"/>
          </p:nvPr>
        </p:nvSpPr>
        <p:spPr/>
        <p:txBody>
          <a:bodyPr/>
          <a:lstStyle/>
          <a:p>
            <a:endParaRPr lang="de-DE"/>
          </a:p>
        </p:txBody>
      </p:sp>
      <p:sp>
        <p:nvSpPr>
          <p:cNvPr id="9" name="Text Box 5"/>
          <p:cNvSpPr txBox="1">
            <a:spLocks noChangeArrowheads="1"/>
          </p:cNvSpPr>
          <p:nvPr/>
        </p:nvSpPr>
        <p:spPr bwMode="auto">
          <a:xfrm>
            <a:off x="6570042" y="1130369"/>
            <a:ext cx="2573958" cy="3481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clear mode at 2 </a:t>
            </a:r>
            <a:r>
              <a:rPr kumimoji="0" lang="de-CH" sz="1662" b="0" i="0" u="none" strike="noStrike" kern="1200" cap="none" spc="0" normalizeH="0" baseline="0" noProof="0">
                <a:ln>
                  <a:noFill/>
                </a:ln>
                <a:solidFill>
                  <a:prstClr val="black"/>
                </a:solidFill>
                <a:effectLst/>
                <a:uLnTx/>
                <a:uFillTx/>
                <a:latin typeface="Symbol" panose="05050102010706020507" pitchFamily="18" charset="2"/>
                <a:ea typeface="+mn-ea"/>
                <a:cs typeface="+mn-cs"/>
              </a:rPr>
              <a:t>D </a:t>
            </a:r>
            <a:r>
              <a:rPr kumimoji="0" lang="de-CH" sz="1477"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~0.6E</a:t>
            </a:r>
            <a:r>
              <a:rPr kumimoji="0" lang="de-CH" sz="1477" b="0" i="0" u="none" strike="noStrike" kern="1200" cap="none" spc="0" normalizeH="0" baseline="-25000" noProof="0">
                <a:ln>
                  <a:noFill/>
                </a:ln>
                <a:solidFill>
                  <a:prstClr val="black"/>
                </a:solidFill>
                <a:effectLst/>
                <a:uLnTx/>
                <a:uFillTx/>
                <a:latin typeface="Arial" panose="020B0604020202020204" pitchFamily="34" charset="0"/>
                <a:ea typeface="+mn-ea"/>
                <a:cs typeface="Arial" panose="020B0604020202020204" pitchFamily="34" charset="0"/>
              </a:rPr>
              <a:t>F</a:t>
            </a:r>
          </a:p>
        </p:txBody>
      </p:sp>
      <p:pic>
        <p:nvPicPr>
          <p:cNvPr id="3" name="Picture 2"/>
          <p:cNvPicPr>
            <a:picLocks noChangeAspect="1"/>
          </p:cNvPicPr>
          <p:nvPr/>
        </p:nvPicPr>
        <p:blipFill>
          <a:blip r:embed="rId3"/>
          <a:stretch>
            <a:fillRect/>
          </a:stretch>
        </p:blipFill>
        <p:spPr>
          <a:xfrm>
            <a:off x="759614" y="949856"/>
            <a:ext cx="5726835" cy="5419757"/>
          </a:xfrm>
          <a:prstGeom prst="rect">
            <a:avLst/>
          </a:prstGeom>
        </p:spPr>
      </p:pic>
      <p:sp>
        <p:nvSpPr>
          <p:cNvPr id="10" name="Text Box 5"/>
          <p:cNvSpPr txBox="1">
            <a:spLocks noChangeArrowheads="1"/>
          </p:cNvSpPr>
          <p:nvPr/>
        </p:nvSpPr>
        <p:spPr bwMode="auto">
          <a:xfrm>
            <a:off x="6486449" y="5162362"/>
            <a:ext cx="2657551" cy="3481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washed</a:t>
            </a:r>
            <a:r>
              <a:rPr kumimoji="0" lang="de-CH" sz="1662"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out on BEC </a:t>
            </a:r>
            <a:r>
              <a:rPr kumimoji="0" lang="de-CH" sz="1662"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side</a:t>
            </a:r>
            <a:endParaRPr kumimoji="0" lang="de-CH" sz="1662"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 Box 5"/>
          <p:cNvSpPr txBox="1">
            <a:spLocks noChangeArrowheads="1"/>
          </p:cNvSpPr>
          <p:nvPr/>
        </p:nvSpPr>
        <p:spPr bwMode="auto">
          <a:xfrm>
            <a:off x="6570042" y="3206121"/>
            <a:ext cx="2394446" cy="3481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still present at unitarity</a:t>
            </a:r>
          </a:p>
        </p:txBody>
      </p:sp>
      <p:sp>
        <p:nvSpPr>
          <p:cNvPr id="8" name="Text Box 5"/>
          <p:cNvSpPr txBox="1">
            <a:spLocks noChangeArrowheads="1"/>
          </p:cNvSpPr>
          <p:nvPr/>
        </p:nvSpPr>
        <p:spPr bwMode="auto">
          <a:xfrm>
            <a:off x="251520" y="1162202"/>
            <a:ext cx="1042265" cy="3481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BCS</a:t>
            </a:r>
            <a:endParaRPr kumimoji="0" lang="de-CH" sz="1477" b="0" i="0" u="none" strike="noStrike" kern="1200" cap="none" spc="0" normalizeH="0" baseline="-2500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 Box 5"/>
          <p:cNvSpPr txBox="1">
            <a:spLocks noChangeArrowheads="1"/>
          </p:cNvSpPr>
          <p:nvPr/>
        </p:nvSpPr>
        <p:spPr bwMode="auto">
          <a:xfrm>
            <a:off x="251520" y="5517580"/>
            <a:ext cx="1042265" cy="3481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BEC</a:t>
            </a:r>
            <a:endParaRPr kumimoji="0" lang="de-CH" sz="1477" b="0" i="0" u="none" strike="noStrike" kern="1200" cap="none" spc="0" normalizeH="0" baseline="-2500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 name="Straight Arrow Connector 3"/>
          <p:cNvCxnSpPr/>
          <p:nvPr/>
        </p:nvCxnSpPr>
        <p:spPr bwMode="auto">
          <a:xfrm>
            <a:off x="504939" y="1503232"/>
            <a:ext cx="0" cy="382964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5125566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p:txBody>
          <a:bodyPr/>
          <a:lstStyle/>
          <a:p>
            <a:pPr eaLnBrk="1" hangingPunct="1"/>
            <a:r>
              <a:rPr lang="de-CH" dirty="0" err="1">
                <a:solidFill>
                  <a:srgbClr val="000066"/>
                </a:solidFill>
              </a:rPr>
              <a:t>Frequency</a:t>
            </a:r>
            <a:r>
              <a:rPr lang="de-CH" dirty="0">
                <a:solidFill>
                  <a:srgbClr val="000066"/>
                </a:solidFill>
              </a:rPr>
              <a:t> </a:t>
            </a:r>
            <a:r>
              <a:rPr lang="de-CH" dirty="0" err="1">
                <a:solidFill>
                  <a:srgbClr val="000066"/>
                </a:solidFill>
              </a:rPr>
              <a:t>of</a:t>
            </a:r>
            <a:r>
              <a:rPr lang="de-CH" dirty="0">
                <a:solidFill>
                  <a:srgbClr val="000066"/>
                </a:solidFill>
              </a:rPr>
              <a:t> </a:t>
            </a:r>
            <a:r>
              <a:rPr lang="de-CH" dirty="0" err="1">
                <a:solidFill>
                  <a:srgbClr val="000066"/>
                </a:solidFill>
              </a:rPr>
              <a:t>the</a:t>
            </a:r>
            <a:r>
              <a:rPr lang="de-CH" dirty="0">
                <a:solidFill>
                  <a:srgbClr val="000066"/>
                </a:solidFill>
              </a:rPr>
              <a:t> </a:t>
            </a:r>
            <a:r>
              <a:rPr lang="de-CH" dirty="0" err="1">
                <a:solidFill>
                  <a:srgbClr val="000066"/>
                </a:solidFill>
              </a:rPr>
              <a:t>mode</a:t>
            </a:r>
            <a:endParaRPr lang="de-CH" dirty="0">
              <a:solidFill>
                <a:srgbClr val="000066"/>
              </a:solidFill>
            </a:endParaRPr>
          </a:p>
        </p:txBody>
      </p:sp>
      <p:cxnSp>
        <p:nvCxnSpPr>
          <p:cNvPr id="10" name="Gerade Verbindung mit Pfeil 9">
            <a:extLst>
              <a:ext uri="{FF2B5EF4-FFF2-40B4-BE49-F238E27FC236}">
                <a16:creationId xmlns:a16="http://schemas.microsoft.com/office/drawing/2014/main" id="{6F536A61-4CCD-48F2-833E-65A7E5E06B21}"/>
              </a:ext>
            </a:extLst>
          </p:cNvPr>
          <p:cNvCxnSpPr/>
          <p:nvPr/>
        </p:nvCxnSpPr>
        <p:spPr>
          <a:xfrm flipH="1" flipV="1">
            <a:off x="5652120" y="3140968"/>
            <a:ext cx="576064"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 name="Gruppieren 10">
            <a:extLst>
              <a:ext uri="{FF2B5EF4-FFF2-40B4-BE49-F238E27FC236}">
                <a16:creationId xmlns:a16="http://schemas.microsoft.com/office/drawing/2014/main" id="{C1F65E49-2F0F-4AD3-99F1-74E3AD4CC0D3}"/>
              </a:ext>
            </a:extLst>
          </p:cNvPr>
          <p:cNvGrpSpPr/>
          <p:nvPr/>
        </p:nvGrpSpPr>
        <p:grpSpPr>
          <a:xfrm>
            <a:off x="467544" y="1392120"/>
            <a:ext cx="6048672" cy="4577815"/>
            <a:chOff x="683568" y="805043"/>
            <a:chExt cx="7272808" cy="5504277"/>
          </a:xfrm>
        </p:grpSpPr>
        <p:pic>
          <p:nvPicPr>
            <p:cNvPr id="4" name="Grafik 3">
              <a:extLst>
                <a:ext uri="{FF2B5EF4-FFF2-40B4-BE49-F238E27FC236}">
                  <a16:creationId xmlns:a16="http://schemas.microsoft.com/office/drawing/2014/main" id="{2F50BCA6-DA58-415B-B4B8-1CCD686FC122}"/>
                </a:ext>
              </a:extLst>
            </p:cNvPr>
            <p:cNvPicPr>
              <a:picLocks noChangeAspect="1"/>
            </p:cNvPicPr>
            <p:nvPr/>
          </p:nvPicPr>
          <p:blipFill>
            <a:blip r:embed="rId3"/>
            <a:stretch>
              <a:fillRect/>
            </a:stretch>
          </p:blipFill>
          <p:spPr>
            <a:xfrm>
              <a:off x="683568" y="805043"/>
              <a:ext cx="7272808" cy="4946244"/>
            </a:xfrm>
            <a:prstGeom prst="rect">
              <a:avLst/>
            </a:prstGeom>
          </p:spPr>
        </p:pic>
        <p:pic>
          <p:nvPicPr>
            <p:cNvPr id="8" name="Grafik 7">
              <a:extLst>
                <a:ext uri="{FF2B5EF4-FFF2-40B4-BE49-F238E27FC236}">
                  <a16:creationId xmlns:a16="http://schemas.microsoft.com/office/drawing/2014/main" id="{F0F23407-1533-4E36-A8C1-C41C2CA83194}"/>
                </a:ext>
              </a:extLst>
            </p:cNvPr>
            <p:cNvPicPr>
              <a:picLocks noChangeAspect="1"/>
            </p:cNvPicPr>
            <p:nvPr/>
          </p:nvPicPr>
          <p:blipFill>
            <a:blip r:embed="rId4"/>
            <a:stretch>
              <a:fillRect/>
            </a:stretch>
          </p:blipFill>
          <p:spPr>
            <a:xfrm>
              <a:off x="1608749" y="5696760"/>
              <a:ext cx="6347627" cy="612560"/>
            </a:xfrm>
            <a:prstGeom prst="rect">
              <a:avLst/>
            </a:prstGeom>
          </p:spPr>
        </p:pic>
      </p:grpSp>
      <p:sp>
        <p:nvSpPr>
          <p:cNvPr id="2" name="Textfeld 1">
            <a:extLst>
              <a:ext uri="{FF2B5EF4-FFF2-40B4-BE49-F238E27FC236}">
                <a16:creationId xmlns:a16="http://schemas.microsoft.com/office/drawing/2014/main" id="{300789F8-FA1B-4545-A725-C070230A13F2}"/>
              </a:ext>
            </a:extLst>
          </p:cNvPr>
          <p:cNvSpPr txBox="1"/>
          <p:nvPr/>
        </p:nvSpPr>
        <p:spPr>
          <a:xfrm>
            <a:off x="6634649" y="3861048"/>
            <a:ext cx="2484719" cy="1384995"/>
          </a:xfrm>
          <a:prstGeom prst="rect">
            <a:avLst/>
          </a:prstGeom>
          <a:noFill/>
        </p:spPr>
        <p:txBody>
          <a:bodyPr wrap="none" rtlCol="0">
            <a:spAutoFit/>
          </a:bodyPr>
          <a:lstStyle/>
          <a:p>
            <a:r>
              <a:rPr lang="de-DE" sz="1400" dirty="0"/>
              <a:t>Chang et al., PRA 2004</a:t>
            </a:r>
          </a:p>
          <a:p>
            <a:r>
              <a:rPr lang="de-DE" sz="1400" dirty="0" err="1"/>
              <a:t>Gezerlis</a:t>
            </a:r>
            <a:r>
              <a:rPr lang="de-DE" sz="1400" dirty="0"/>
              <a:t> et al., PRC 2008</a:t>
            </a:r>
          </a:p>
          <a:p>
            <a:r>
              <a:rPr lang="de-DE" sz="1400" dirty="0" err="1"/>
              <a:t>Bulgac</a:t>
            </a:r>
            <a:r>
              <a:rPr lang="de-DE" sz="1400" dirty="0"/>
              <a:t> et al., PRA 2008</a:t>
            </a:r>
          </a:p>
          <a:p>
            <a:r>
              <a:rPr lang="de-DE" sz="1400" dirty="0"/>
              <a:t>Chen, </a:t>
            </a:r>
            <a:r>
              <a:rPr lang="de-DE" sz="1400" dirty="0" err="1"/>
              <a:t>Sci</a:t>
            </a:r>
            <a:r>
              <a:rPr lang="de-DE" sz="1400" dirty="0"/>
              <a:t>. Rep. 2016</a:t>
            </a:r>
          </a:p>
          <a:p>
            <a:r>
              <a:rPr lang="de-DE" sz="1400" dirty="0"/>
              <a:t>Haussmann et al., PRA 2007</a:t>
            </a:r>
          </a:p>
          <a:p>
            <a:r>
              <a:rPr lang="de-DE" sz="1400" dirty="0"/>
              <a:t>Pieri et al., PRB 2004</a:t>
            </a:r>
          </a:p>
        </p:txBody>
      </p:sp>
    </p:spTree>
    <p:extLst>
      <p:ext uri="{BB962C8B-B14F-4D97-AF65-F5344CB8AC3E}">
        <p14:creationId xmlns:p14="http://schemas.microsoft.com/office/powerpoint/2010/main" val="27456248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t="46943" b="-1"/>
          <a:stretch/>
        </p:blipFill>
        <p:spPr>
          <a:xfrm>
            <a:off x="969685" y="1418157"/>
            <a:ext cx="5261718" cy="3710377"/>
          </a:xfrm>
          <a:prstGeom prst="rect">
            <a:avLst/>
          </a:prstGeom>
        </p:spPr>
      </p:pic>
      <p:sp>
        <p:nvSpPr>
          <p:cNvPr id="1027" name="Rectangle 3"/>
          <p:cNvSpPr>
            <a:spLocks noGrp="1" noChangeArrowheads="1"/>
          </p:cNvSpPr>
          <p:nvPr>
            <p:ph type="title"/>
          </p:nvPr>
        </p:nvSpPr>
        <p:spPr/>
        <p:txBody>
          <a:bodyPr/>
          <a:lstStyle/>
          <a:p>
            <a:pPr eaLnBrk="1" hangingPunct="1"/>
            <a:r>
              <a:rPr lang="de-CH">
                <a:solidFill>
                  <a:srgbClr val="000066"/>
                </a:solidFill>
              </a:rPr>
              <a:t>Width of the mode </a:t>
            </a:r>
          </a:p>
        </p:txBody>
      </p:sp>
      <p:sp>
        <p:nvSpPr>
          <p:cNvPr id="9" name="Text Box 5"/>
          <p:cNvSpPr txBox="1">
            <a:spLocks noChangeArrowheads="1"/>
          </p:cNvSpPr>
          <p:nvPr/>
        </p:nvSpPr>
        <p:spPr bwMode="auto">
          <a:xfrm rot="16200000">
            <a:off x="-2924833" y="-2005"/>
            <a:ext cx="7448006" cy="348109"/>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prstClr val="black"/>
                </a:solidFill>
                <a:effectLst/>
                <a:uLnTx/>
                <a:uFillTx/>
                <a:latin typeface="Arial" pitchFamily="34" charset="0"/>
                <a:ea typeface="+mn-ea"/>
                <a:cs typeface="+mn-cs"/>
              </a:rPr>
              <a:t>width of peak</a:t>
            </a:r>
            <a:endParaRPr kumimoji="0" lang="de-CH" sz="1662" b="0" i="0" u="none" strike="noStrike" kern="1200" cap="none" spc="0" normalizeH="0" baseline="0" noProof="0">
              <a:ln>
                <a:noFill/>
              </a:ln>
              <a:solidFill>
                <a:prstClr val="black"/>
              </a:solidFill>
              <a:effectLst/>
              <a:uLnTx/>
              <a:uFillTx/>
              <a:latin typeface="Symbol" panose="05050102010706020507" pitchFamily="18" charset="2"/>
              <a:ea typeface="+mn-ea"/>
              <a:cs typeface="+mn-cs"/>
            </a:endParaRPr>
          </a:p>
        </p:txBody>
      </p:sp>
      <p:sp>
        <p:nvSpPr>
          <p:cNvPr id="11" name="Text Box 5"/>
          <p:cNvSpPr txBox="1">
            <a:spLocks noChangeArrowheads="1"/>
          </p:cNvSpPr>
          <p:nvPr/>
        </p:nvSpPr>
        <p:spPr bwMode="auto">
          <a:xfrm>
            <a:off x="6231404" y="3198924"/>
            <a:ext cx="2517060" cy="603883"/>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srgbClr val="1F497D">
                    <a:lumMod val="75000"/>
                  </a:srgbClr>
                </a:solidFill>
                <a:effectLst/>
                <a:uLnTx/>
                <a:uFillTx/>
                <a:latin typeface="Arial" panose="020B0604020202020204" pitchFamily="34" charset="0"/>
                <a:ea typeface="+mn-ea"/>
                <a:cs typeface="Arial" panose="020B0604020202020204" pitchFamily="34" charset="0"/>
              </a:rPr>
              <a:t>~ expected broadening</a:t>
            </a:r>
            <a:br>
              <a:rPr kumimoji="0" lang="de-CH" sz="1662" b="0" i="0" u="none" strike="noStrike" kern="1200" cap="none" spc="0" normalizeH="0" baseline="0" noProof="0">
                <a:ln>
                  <a:noFill/>
                </a:ln>
                <a:solidFill>
                  <a:srgbClr val="1F497D">
                    <a:lumMod val="75000"/>
                  </a:srgbClr>
                </a:solidFill>
                <a:effectLst/>
                <a:uLnTx/>
                <a:uFillTx/>
                <a:latin typeface="Arial" panose="020B0604020202020204" pitchFamily="34" charset="0"/>
                <a:ea typeface="+mn-ea"/>
                <a:cs typeface="Arial" panose="020B0604020202020204" pitchFamily="34" charset="0"/>
              </a:rPr>
            </a:br>
            <a:r>
              <a:rPr kumimoji="0" lang="de-CH" sz="1662" b="0" i="0" u="none" strike="noStrike" kern="1200" cap="none" spc="0" normalizeH="0" baseline="0" noProof="0">
                <a:ln>
                  <a:noFill/>
                </a:ln>
                <a:solidFill>
                  <a:srgbClr val="1F497D">
                    <a:lumMod val="75000"/>
                  </a:srgbClr>
                </a:solidFill>
                <a:effectLst/>
                <a:uLnTx/>
                <a:uFillTx/>
                <a:latin typeface="Arial" panose="020B0604020202020204" pitchFamily="34" charset="0"/>
                <a:ea typeface="+mn-ea"/>
                <a:cs typeface="Arial" panose="020B0604020202020204" pitchFamily="34" charset="0"/>
              </a:rPr>
              <a:t>from excitation scheme</a:t>
            </a:r>
            <a:endParaRPr kumimoji="0" lang="de-CH" sz="1847" b="0" i="0" u="none" strike="noStrike" kern="1200" cap="none" spc="0" normalizeH="0" baseline="0" noProof="0">
              <a:ln>
                <a:noFill/>
              </a:ln>
              <a:solidFill>
                <a:srgbClr val="1F497D">
                  <a:lumMod val="75000"/>
                </a:srgbClr>
              </a:solidFill>
              <a:effectLst/>
              <a:uLnTx/>
              <a:uFillTx/>
              <a:latin typeface="Symbol" panose="05050102010706020507" pitchFamily="18" charset="2"/>
              <a:ea typeface="+mn-ea"/>
              <a:cs typeface="Arial" panose="020B0604020202020204" pitchFamily="34" charset="0"/>
            </a:endParaRPr>
          </a:p>
        </p:txBody>
      </p:sp>
      <p:sp>
        <p:nvSpPr>
          <p:cNvPr id="6" name="Text Box 5"/>
          <p:cNvSpPr txBox="1">
            <a:spLocks noChangeArrowheads="1"/>
          </p:cNvSpPr>
          <p:nvPr/>
        </p:nvSpPr>
        <p:spPr bwMode="auto">
          <a:xfrm>
            <a:off x="4729349" y="2457027"/>
            <a:ext cx="1199332" cy="1626984"/>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srgbClr val="1F497D">
                    <a:lumMod val="75000"/>
                  </a:srgbClr>
                </a:solidFill>
                <a:effectLst/>
                <a:uLnTx/>
                <a:uFillTx/>
                <a:latin typeface="Arial" panose="020B0604020202020204" pitchFamily="34" charset="0"/>
                <a:ea typeface="+mn-ea"/>
                <a:cs typeface="Arial" panose="020B0604020202020204" pitchFamily="34" charset="0"/>
              </a:rPr>
              <a:t>BEC side</a:t>
            </a:r>
            <a:endParaRPr kumimoji="0" lang="de-CH" sz="1847" b="0" i="0" u="none" strike="noStrike" kern="1200" cap="none" spc="0" normalizeH="0" baseline="0" noProof="0">
              <a:ln>
                <a:noFill/>
              </a:ln>
              <a:solidFill>
                <a:srgbClr val="1F497D">
                  <a:lumMod val="75000"/>
                </a:srgbClr>
              </a:solidFill>
              <a:effectLst/>
              <a:uLnTx/>
              <a:uFillTx/>
              <a:latin typeface="Symbol" panose="05050102010706020507" pitchFamily="18" charset="2"/>
              <a:ea typeface="+mn-ea"/>
              <a:cs typeface="Arial" panose="020B0604020202020204" pitchFamily="34" charset="0"/>
            </a:endParaRPr>
          </a:p>
        </p:txBody>
      </p:sp>
      <p:sp>
        <p:nvSpPr>
          <p:cNvPr id="7" name="Text Box 5"/>
          <p:cNvSpPr txBox="1">
            <a:spLocks noChangeArrowheads="1"/>
          </p:cNvSpPr>
          <p:nvPr/>
        </p:nvSpPr>
        <p:spPr bwMode="auto">
          <a:xfrm>
            <a:off x="1979151" y="3454696"/>
            <a:ext cx="1199332" cy="1626984"/>
          </a:xfrm>
          <a:prstGeom prst="rect">
            <a:avLst/>
          </a:prstGeom>
          <a:noFill/>
          <a:ln w="25400" algn="ctr">
            <a:noFill/>
            <a:miter lim="800000"/>
            <a:headEnd/>
            <a:tailEnd type="none" w="lg" len="lg"/>
          </a:ln>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1662" b="0" i="0" u="none" strike="noStrike" kern="1200" cap="none" spc="0" normalizeH="0" baseline="0" noProof="0">
                <a:ln>
                  <a:noFill/>
                </a:ln>
                <a:solidFill>
                  <a:srgbClr val="1F497D">
                    <a:lumMod val="75000"/>
                  </a:srgbClr>
                </a:solidFill>
                <a:effectLst/>
                <a:uLnTx/>
                <a:uFillTx/>
                <a:latin typeface="Arial" panose="020B0604020202020204" pitchFamily="34" charset="0"/>
                <a:ea typeface="+mn-ea"/>
                <a:cs typeface="Arial" panose="020B0604020202020204" pitchFamily="34" charset="0"/>
              </a:rPr>
              <a:t>BCS side</a:t>
            </a:r>
            <a:endParaRPr kumimoji="0" lang="de-CH" sz="1847" b="0" i="0" u="none" strike="noStrike" kern="1200" cap="none" spc="0" normalizeH="0" baseline="0" noProof="0">
              <a:ln>
                <a:noFill/>
              </a:ln>
              <a:solidFill>
                <a:srgbClr val="1F497D">
                  <a:lumMod val="75000"/>
                </a:srgbClr>
              </a:solidFill>
              <a:effectLst/>
              <a:uLnTx/>
              <a:uFillTx/>
              <a:latin typeface="Symbol" panose="05050102010706020507" pitchFamily="18" charset="2"/>
              <a:ea typeface="+mn-ea"/>
              <a:cs typeface="Arial" panose="020B0604020202020204" pitchFamily="34" charset="0"/>
            </a:endParaRPr>
          </a:p>
        </p:txBody>
      </p:sp>
      <p:sp>
        <p:nvSpPr>
          <p:cNvPr id="2" name="Rechteck 1">
            <a:extLst>
              <a:ext uri="{FF2B5EF4-FFF2-40B4-BE49-F238E27FC236}">
                <a16:creationId xmlns:a16="http://schemas.microsoft.com/office/drawing/2014/main" id="{90D30233-6569-41EC-B380-DFC09687FFC3}"/>
              </a:ext>
            </a:extLst>
          </p:cNvPr>
          <p:cNvSpPr/>
          <p:nvPr/>
        </p:nvSpPr>
        <p:spPr>
          <a:xfrm>
            <a:off x="1331640" y="1484784"/>
            <a:ext cx="21602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745146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6FBF8-EBC4-4682-824B-F659243CDD26}"/>
              </a:ext>
            </a:extLst>
          </p:cNvPr>
          <p:cNvSpPr>
            <a:spLocks noGrp="1"/>
          </p:cNvSpPr>
          <p:nvPr>
            <p:ph type="title"/>
          </p:nvPr>
        </p:nvSpPr>
        <p:spPr/>
        <p:txBody>
          <a:bodyPr/>
          <a:lstStyle/>
          <a:p>
            <a:r>
              <a:rPr lang="de-DE" dirty="0" err="1">
                <a:solidFill>
                  <a:srgbClr val="002060"/>
                </a:solidFill>
              </a:rPr>
              <a:t>Is</a:t>
            </a:r>
            <a:r>
              <a:rPr lang="de-DE" dirty="0">
                <a:solidFill>
                  <a:srgbClr val="002060"/>
                </a:solidFill>
              </a:rPr>
              <a:t> </a:t>
            </a:r>
            <a:r>
              <a:rPr lang="de-DE" dirty="0" err="1">
                <a:solidFill>
                  <a:srgbClr val="002060"/>
                </a:solidFill>
              </a:rPr>
              <a:t>it</a:t>
            </a:r>
            <a:r>
              <a:rPr lang="de-DE" dirty="0">
                <a:solidFill>
                  <a:srgbClr val="002060"/>
                </a:solidFill>
              </a:rPr>
              <a:t> a </a:t>
            </a:r>
            <a:r>
              <a:rPr lang="de-DE" dirty="0" err="1">
                <a:solidFill>
                  <a:srgbClr val="002060"/>
                </a:solidFill>
              </a:rPr>
              <a:t>collective</a:t>
            </a:r>
            <a:r>
              <a:rPr lang="de-DE" dirty="0">
                <a:solidFill>
                  <a:srgbClr val="002060"/>
                </a:solidFill>
              </a:rPr>
              <a:t> </a:t>
            </a:r>
            <a:r>
              <a:rPr lang="de-DE" dirty="0" err="1">
                <a:solidFill>
                  <a:srgbClr val="002060"/>
                </a:solidFill>
              </a:rPr>
              <a:t>mode</a:t>
            </a:r>
            <a:r>
              <a:rPr lang="de-DE" dirty="0">
                <a:solidFill>
                  <a:srgbClr val="002060"/>
                </a:solidFill>
              </a:rPr>
              <a:t>?</a:t>
            </a:r>
          </a:p>
        </p:txBody>
      </p:sp>
      <p:sp>
        <p:nvSpPr>
          <p:cNvPr id="3" name="Inhaltsplatzhalter 2">
            <a:extLst>
              <a:ext uri="{FF2B5EF4-FFF2-40B4-BE49-F238E27FC236}">
                <a16:creationId xmlns:a16="http://schemas.microsoft.com/office/drawing/2014/main" id="{02A9436E-74FE-4E3D-BAE5-1E95645B61F5}"/>
              </a:ext>
            </a:extLst>
          </p:cNvPr>
          <p:cNvSpPr>
            <a:spLocks noGrp="1"/>
          </p:cNvSpPr>
          <p:nvPr>
            <p:ph sz="quarter" idx="12"/>
          </p:nvPr>
        </p:nvSpPr>
        <p:spPr/>
        <p:txBody>
          <a:bodyPr/>
          <a:lstStyle/>
          <a:p>
            <a:pPr marL="0" indent="0">
              <a:buNone/>
            </a:pPr>
            <a:r>
              <a:rPr lang="de-DE" dirty="0"/>
              <a:t>Combine </a:t>
            </a:r>
            <a:r>
              <a:rPr lang="de-DE" dirty="0" err="1"/>
              <a:t>spectroscopy</a:t>
            </a:r>
            <a:r>
              <a:rPr lang="de-DE" dirty="0"/>
              <a:t> </a:t>
            </a:r>
            <a:r>
              <a:rPr lang="de-DE" dirty="0" err="1"/>
              <a:t>with</a:t>
            </a:r>
            <a:r>
              <a:rPr lang="de-DE" dirty="0"/>
              <a:t> </a:t>
            </a:r>
            <a:r>
              <a:rPr lang="de-DE" dirty="0" err="1"/>
              <a:t>momentum</a:t>
            </a:r>
            <a:r>
              <a:rPr lang="de-DE" dirty="0"/>
              <a:t> </a:t>
            </a:r>
            <a:r>
              <a:rPr lang="de-DE" dirty="0" err="1"/>
              <a:t>resolution</a:t>
            </a:r>
            <a:endParaRPr lang="de-DE" dirty="0"/>
          </a:p>
        </p:txBody>
      </p:sp>
      <p:pic>
        <p:nvPicPr>
          <p:cNvPr id="4" name="Grafik 3">
            <a:extLst>
              <a:ext uri="{FF2B5EF4-FFF2-40B4-BE49-F238E27FC236}">
                <a16:creationId xmlns:a16="http://schemas.microsoft.com/office/drawing/2014/main" id="{0DCE2F90-F480-408F-AAF9-9F93A78719B8}"/>
              </a:ext>
            </a:extLst>
          </p:cNvPr>
          <p:cNvPicPr>
            <a:picLocks noChangeAspect="1"/>
          </p:cNvPicPr>
          <p:nvPr/>
        </p:nvPicPr>
        <p:blipFill rotWithShape="1">
          <a:blip r:embed="rId2"/>
          <a:srcRect b="49986"/>
          <a:stretch/>
        </p:blipFill>
        <p:spPr>
          <a:xfrm>
            <a:off x="690890" y="4221088"/>
            <a:ext cx="2520280" cy="2520280"/>
          </a:xfrm>
          <a:prstGeom prst="rect">
            <a:avLst/>
          </a:prstGeom>
        </p:spPr>
      </p:pic>
      <p:pic>
        <p:nvPicPr>
          <p:cNvPr id="5" name="Grafik 4">
            <a:extLst>
              <a:ext uri="{FF2B5EF4-FFF2-40B4-BE49-F238E27FC236}">
                <a16:creationId xmlns:a16="http://schemas.microsoft.com/office/drawing/2014/main" id="{6E693EA8-FE01-4B77-B184-3F9D18EDA454}"/>
              </a:ext>
            </a:extLst>
          </p:cNvPr>
          <p:cNvPicPr>
            <a:picLocks noChangeAspect="1"/>
          </p:cNvPicPr>
          <p:nvPr/>
        </p:nvPicPr>
        <p:blipFill rotWithShape="1">
          <a:blip r:embed="rId2"/>
          <a:srcRect t="49843"/>
          <a:stretch/>
        </p:blipFill>
        <p:spPr>
          <a:xfrm>
            <a:off x="3561159" y="4198566"/>
            <a:ext cx="2520280" cy="2527472"/>
          </a:xfrm>
          <a:prstGeom prst="rect">
            <a:avLst/>
          </a:prstGeom>
        </p:spPr>
      </p:pic>
      <p:pic>
        <p:nvPicPr>
          <p:cNvPr id="7" name="Grafik 6">
            <a:extLst>
              <a:ext uri="{FF2B5EF4-FFF2-40B4-BE49-F238E27FC236}">
                <a16:creationId xmlns:a16="http://schemas.microsoft.com/office/drawing/2014/main" id="{DEE21F8E-2A0E-4A48-9B44-8ECCD7A70075}"/>
              </a:ext>
            </a:extLst>
          </p:cNvPr>
          <p:cNvPicPr>
            <a:picLocks noChangeAspect="1"/>
          </p:cNvPicPr>
          <p:nvPr/>
        </p:nvPicPr>
        <p:blipFill>
          <a:blip r:embed="rId3"/>
          <a:stretch>
            <a:fillRect/>
          </a:stretch>
        </p:blipFill>
        <p:spPr>
          <a:xfrm>
            <a:off x="3348611" y="1411940"/>
            <a:ext cx="2873700" cy="2250400"/>
          </a:xfrm>
          <a:prstGeom prst="rect">
            <a:avLst/>
          </a:prstGeom>
        </p:spPr>
      </p:pic>
      <p:sp>
        <p:nvSpPr>
          <p:cNvPr id="8" name="Textfeld 7">
            <a:extLst>
              <a:ext uri="{FF2B5EF4-FFF2-40B4-BE49-F238E27FC236}">
                <a16:creationId xmlns:a16="http://schemas.microsoft.com/office/drawing/2014/main" id="{FFC4623A-D417-4436-8DEE-035A1A7CA6D1}"/>
              </a:ext>
            </a:extLst>
          </p:cNvPr>
          <p:cNvSpPr txBox="1"/>
          <p:nvPr/>
        </p:nvSpPr>
        <p:spPr>
          <a:xfrm>
            <a:off x="612255" y="1774256"/>
            <a:ext cx="2608406" cy="89255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a:ea typeface="+mn-ea"/>
                <a:cs typeface="+mn-cs"/>
              </a:rPr>
              <a:t>Quasiparticles</a:t>
            </a:r>
            <a:r>
              <a:rPr kumimoji="0" lang="de-DE" sz="18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a:ea typeface="+mn-ea"/>
                <a:cs typeface="+mn-cs"/>
              </a:rPr>
              <a:t>Pronounced</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dispersion</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a:ea typeface="+mn-ea"/>
                <a:cs typeface="+mn-cs"/>
              </a:rPr>
              <a:t>(Feld et al., Nature 2011)</a:t>
            </a:r>
          </a:p>
        </p:txBody>
      </p:sp>
      <p:sp>
        <p:nvSpPr>
          <p:cNvPr id="9" name="Textfeld 8">
            <a:extLst>
              <a:ext uri="{FF2B5EF4-FFF2-40B4-BE49-F238E27FC236}">
                <a16:creationId xmlns:a16="http://schemas.microsoft.com/office/drawing/2014/main" id="{D53518F8-B2DC-4627-AA43-D8F22D8D91C7}"/>
              </a:ext>
            </a:extLst>
          </p:cNvPr>
          <p:cNvSpPr txBox="1"/>
          <p:nvPr/>
        </p:nvSpPr>
        <p:spPr>
          <a:xfrm>
            <a:off x="6228184" y="4414590"/>
            <a:ext cx="285206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Higgs </a:t>
            </a:r>
            <a:r>
              <a:rPr kumimoji="0" lang="de-DE" sz="1800" b="0" i="0" u="none" strike="noStrike" kern="1200" cap="none" spc="0" normalizeH="0" baseline="0" noProof="0" dirty="0" err="1">
                <a:ln>
                  <a:noFill/>
                </a:ln>
                <a:solidFill>
                  <a:prstClr val="black"/>
                </a:solidFill>
                <a:effectLst/>
                <a:uLnTx/>
                <a:uFillTx/>
                <a:latin typeface="Arial"/>
                <a:ea typeface="+mn-ea"/>
                <a:cs typeface="+mn-cs"/>
              </a:rPr>
              <a:t>excitation</a:t>
            </a:r>
            <a:r>
              <a:rPr kumimoji="0" lang="de-DE" sz="18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Same </a:t>
            </a:r>
            <a:r>
              <a:rPr kumimoji="0" lang="de-DE" sz="1800" b="0" i="0" u="none" strike="noStrike" kern="1200" cap="none" spc="0" normalizeH="0" baseline="0" noProof="0" dirty="0" err="1">
                <a:ln>
                  <a:noFill/>
                </a:ln>
                <a:solidFill>
                  <a:prstClr val="black"/>
                </a:solidFill>
                <a:effectLst/>
                <a:uLnTx/>
                <a:uFillTx/>
                <a:latin typeface="Arial"/>
                <a:ea typeface="+mn-ea"/>
                <a:cs typeface="+mn-cs"/>
              </a:rPr>
              <a:t>resonance</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a:ea typeface="+mn-ea"/>
                <a:cs typeface="+mn-cs"/>
              </a:rPr>
              <a:t>frequency</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for</a:t>
            </a:r>
            <a:r>
              <a:rPr kumimoji="0" lang="de-DE" sz="1800" b="0" i="0" u="none" strike="noStrike" kern="1200" cap="none" spc="0" normalizeH="0" baseline="0" noProof="0" dirty="0">
                <a:ln>
                  <a:noFill/>
                </a:ln>
                <a:solidFill>
                  <a:prstClr val="black"/>
                </a:solidFill>
                <a:effectLst/>
                <a:uLnTx/>
                <a:uFillTx/>
                <a:latin typeface="Arial"/>
                <a:ea typeface="+mn-ea"/>
                <a:cs typeface="+mn-cs"/>
              </a:rPr>
              <a:t> all </a:t>
            </a:r>
            <a:r>
              <a:rPr kumimoji="0" lang="de-DE" sz="1800" b="0" i="0" u="none" strike="noStrike" kern="1200" cap="none" spc="0" normalizeH="0" baseline="0" noProof="0" dirty="0" err="1">
                <a:ln>
                  <a:noFill/>
                </a:ln>
                <a:solidFill>
                  <a:prstClr val="black"/>
                </a:solidFill>
                <a:effectLst/>
                <a:uLnTx/>
                <a:uFillTx/>
                <a:latin typeface="Arial"/>
                <a:ea typeface="+mn-ea"/>
                <a:cs typeface="+mn-cs"/>
              </a:rPr>
              <a:t>momenta</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Arial"/>
                <a:ea typeface="+mn-ea"/>
                <a:cs typeface="+mn-cs"/>
              </a:rPr>
              <a:t>within</a:t>
            </a:r>
            <a:r>
              <a:rPr kumimoji="0" lang="de-DE" sz="1800" b="0" i="0" u="none" strike="noStrike" kern="1200" cap="none" spc="0" normalizeH="0" baseline="0" noProof="0" dirty="0">
                <a:ln>
                  <a:noFill/>
                </a:ln>
                <a:solidFill>
                  <a:prstClr val="black"/>
                </a:solidFill>
                <a:effectLst/>
                <a:uLnTx/>
                <a:uFillTx/>
                <a:latin typeface="Arial"/>
                <a:ea typeface="+mn-ea"/>
                <a:cs typeface="+mn-cs"/>
              </a:rPr>
              <a:t> </a:t>
            </a:r>
            <a:r>
              <a:rPr kumimoji="0" lang="de-DE" sz="1800" b="0" i="0" u="none" strike="noStrike" kern="1200" cap="none" spc="0" normalizeH="0" baseline="0" noProof="0" dirty="0" err="1">
                <a:ln>
                  <a:noFill/>
                </a:ln>
                <a:solidFill>
                  <a:prstClr val="black"/>
                </a:solidFill>
                <a:effectLst/>
                <a:uLnTx/>
                <a:uFillTx/>
                <a:latin typeface="Arial"/>
                <a:ea typeface="+mn-ea"/>
                <a:cs typeface="+mn-cs"/>
              </a:rPr>
              <a:t>condensate</a:t>
            </a: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Freihandform: Form 9">
            <a:extLst>
              <a:ext uri="{FF2B5EF4-FFF2-40B4-BE49-F238E27FC236}">
                <a16:creationId xmlns:a16="http://schemas.microsoft.com/office/drawing/2014/main" id="{57EA1008-0DA7-414A-BF1B-457B555784F6}"/>
              </a:ext>
            </a:extLst>
          </p:cNvPr>
          <p:cNvSpPr/>
          <p:nvPr/>
        </p:nvSpPr>
        <p:spPr>
          <a:xfrm>
            <a:off x="5484121" y="4117873"/>
            <a:ext cx="1229620" cy="644822"/>
          </a:xfrm>
          <a:custGeom>
            <a:avLst/>
            <a:gdLst>
              <a:gd name="connsiteX0" fmla="*/ 1229620 w 1229620"/>
              <a:gd name="connsiteY0" fmla="*/ 204248 h 644822"/>
              <a:gd name="connsiteX1" fmla="*/ 730857 w 1229620"/>
              <a:gd name="connsiteY1" fmla="*/ 37993 h 644822"/>
              <a:gd name="connsiteX2" fmla="*/ 323533 w 1229620"/>
              <a:gd name="connsiteY2" fmla="*/ 4742 h 644822"/>
              <a:gd name="connsiteX3" fmla="*/ 40900 w 1229620"/>
              <a:gd name="connsiteY3" fmla="*/ 112808 h 644822"/>
              <a:gd name="connsiteX4" fmla="*/ 7649 w 1229620"/>
              <a:gd name="connsiteY4" fmla="*/ 644822 h 644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620" h="644822">
                <a:moveTo>
                  <a:pt x="1229620" y="204248"/>
                </a:moveTo>
                <a:cubicBezTo>
                  <a:pt x="1055745" y="137746"/>
                  <a:pt x="881871" y="71244"/>
                  <a:pt x="730857" y="37993"/>
                </a:cubicBezTo>
                <a:cubicBezTo>
                  <a:pt x="579842" y="4742"/>
                  <a:pt x="438526" y="-7727"/>
                  <a:pt x="323533" y="4742"/>
                </a:cubicBezTo>
                <a:cubicBezTo>
                  <a:pt x="208540" y="17211"/>
                  <a:pt x="93547" y="6128"/>
                  <a:pt x="40900" y="112808"/>
                </a:cubicBezTo>
                <a:cubicBezTo>
                  <a:pt x="-11747" y="219488"/>
                  <a:pt x="-2049" y="432155"/>
                  <a:pt x="7649" y="644822"/>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hteck 10">
            <a:extLst>
              <a:ext uri="{FF2B5EF4-FFF2-40B4-BE49-F238E27FC236}">
                <a16:creationId xmlns:a16="http://schemas.microsoft.com/office/drawing/2014/main" id="{4E9715B8-C671-426C-A72B-9B1B0E9F3E1F}"/>
              </a:ext>
            </a:extLst>
          </p:cNvPr>
          <p:cNvSpPr/>
          <p:nvPr/>
        </p:nvSpPr>
        <p:spPr>
          <a:xfrm>
            <a:off x="841374" y="4117873"/>
            <a:ext cx="144016" cy="368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hteck 11">
            <a:extLst>
              <a:ext uri="{FF2B5EF4-FFF2-40B4-BE49-F238E27FC236}">
                <a16:creationId xmlns:a16="http://schemas.microsoft.com/office/drawing/2014/main" id="{B4CAB515-057E-43E3-B31E-867D3966364D}"/>
              </a:ext>
            </a:extLst>
          </p:cNvPr>
          <p:cNvSpPr/>
          <p:nvPr/>
        </p:nvSpPr>
        <p:spPr>
          <a:xfrm>
            <a:off x="3721694" y="4255921"/>
            <a:ext cx="144016" cy="368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feld 12">
            <a:extLst>
              <a:ext uri="{FF2B5EF4-FFF2-40B4-BE49-F238E27FC236}">
                <a16:creationId xmlns:a16="http://schemas.microsoft.com/office/drawing/2014/main" id="{42A78EFC-9C60-45FC-87F5-5AFED60257EE}"/>
              </a:ext>
            </a:extLst>
          </p:cNvPr>
          <p:cNvSpPr txBox="1"/>
          <p:nvPr/>
        </p:nvSpPr>
        <p:spPr>
          <a:xfrm>
            <a:off x="612255" y="3861703"/>
            <a:ext cx="32271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Arial"/>
                <a:ea typeface="+mn-ea"/>
                <a:cs typeface="+mn-cs"/>
              </a:rPr>
              <a:t>Expand</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for</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quarter</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period</a:t>
            </a:r>
            <a:r>
              <a:rPr kumimoji="0" lang="de-DE" sz="1400" b="0" i="0" u="none" strike="noStrike" kern="1200" cap="none" spc="0" normalizeH="0" baseline="0" noProof="0" dirty="0">
                <a:ln>
                  <a:noFill/>
                </a:ln>
                <a:solidFill>
                  <a:prstClr val="black"/>
                </a:solidFill>
                <a:effectLst/>
                <a:uLnTx/>
                <a:uFillTx/>
                <a:latin typeface="Arial"/>
                <a:ea typeface="+mn-ea"/>
                <a:cs typeface="+mn-cs"/>
              </a:rPr>
              <a:t> in </a:t>
            </a:r>
            <a:r>
              <a:rPr kumimoji="0" lang="de-DE" sz="1400" b="0" i="0" u="none" strike="noStrike" kern="1200" cap="none" spc="0" normalizeH="0" baseline="0" noProof="0" dirty="0" err="1">
                <a:ln>
                  <a:noFill/>
                </a:ln>
                <a:solidFill>
                  <a:prstClr val="black"/>
                </a:solidFill>
                <a:effectLst/>
                <a:uLnTx/>
                <a:uFillTx/>
                <a:latin typeface="Arial"/>
                <a:ea typeface="+mn-ea"/>
                <a:cs typeface="+mn-cs"/>
              </a:rPr>
              <a:t>weak</a:t>
            </a:r>
            <a:r>
              <a:rPr kumimoji="0" lang="de-DE" sz="1400" b="0" i="0" u="none" strike="noStrike" kern="1200" cap="none" spc="0" normalizeH="0" baseline="0" noProof="0" dirty="0">
                <a:ln>
                  <a:noFill/>
                </a:ln>
                <a:solidFill>
                  <a:prstClr val="black"/>
                </a:solidFill>
                <a:effectLst/>
                <a:uLnTx/>
                <a:uFillTx/>
                <a:latin typeface="Arial"/>
                <a:ea typeface="+mn-ea"/>
                <a:cs typeface="+mn-cs"/>
              </a:rPr>
              <a:t> </a:t>
            </a:r>
            <a:r>
              <a:rPr kumimoji="0" lang="de-DE" sz="1400" b="0" i="0" u="none" strike="noStrike" kern="1200" cap="none" spc="0" normalizeH="0" baseline="0" noProof="0" dirty="0" err="1">
                <a:ln>
                  <a:noFill/>
                </a:ln>
                <a:solidFill>
                  <a:prstClr val="black"/>
                </a:solidFill>
                <a:effectLst/>
                <a:uLnTx/>
                <a:uFillTx/>
                <a:latin typeface="Arial"/>
                <a:ea typeface="+mn-ea"/>
                <a:cs typeface="+mn-cs"/>
              </a:rPr>
              <a:t>trap</a:t>
            </a:r>
            <a:endParaRPr kumimoji="0" lang="de-D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6313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54"/>
          <p:cNvSpPr txBox="1"/>
          <p:nvPr/>
        </p:nvSpPr>
        <p:spPr>
          <a:xfrm>
            <a:off x="6266754" y="4489375"/>
            <a:ext cx="463588" cy="307777"/>
          </a:xfrm>
          <a:prstGeom prst="rect">
            <a:avLst/>
          </a:prstGeom>
          <a:noFill/>
        </p:spPr>
        <p:txBody>
          <a:bodyPr wrap="none" rtlCol="0">
            <a:spAutoFit/>
          </a:bodyPr>
          <a:lstStyle/>
          <a:p>
            <a:r>
              <a:rPr lang="en-GB" sz="1400" b="1" dirty="0">
                <a:solidFill>
                  <a:srgbClr val="FF0000"/>
                </a:solidFill>
              </a:rPr>
              <a:t>↓  </a:t>
            </a:r>
            <a:r>
              <a:rPr lang="en-GB" sz="1400" b="1" dirty="0">
                <a:solidFill>
                  <a:srgbClr val="0033CC"/>
                </a:solidFill>
              </a:rPr>
              <a:t>↑</a:t>
            </a:r>
          </a:p>
        </p:txBody>
      </p:sp>
      <p:sp>
        <p:nvSpPr>
          <p:cNvPr id="3" name="Textfeld 2"/>
          <p:cNvSpPr txBox="1"/>
          <p:nvPr/>
        </p:nvSpPr>
        <p:spPr>
          <a:xfrm>
            <a:off x="376563" y="1237127"/>
            <a:ext cx="6834185" cy="2031325"/>
          </a:xfrm>
          <a:prstGeom prst="rect">
            <a:avLst/>
          </a:prstGeom>
          <a:noFill/>
        </p:spPr>
        <p:txBody>
          <a:bodyPr wrap="square" rtlCol="0">
            <a:spAutoFit/>
          </a:bodyPr>
          <a:lstStyle/>
          <a:p>
            <a:r>
              <a:rPr lang="de-DE" dirty="0" err="1">
                <a:solidFill>
                  <a:srgbClr val="001F76"/>
                </a:solidFill>
              </a:rPr>
              <a:t>Produced</a:t>
            </a:r>
            <a:r>
              <a:rPr lang="de-DE" dirty="0">
                <a:solidFill>
                  <a:srgbClr val="001F76"/>
                </a:solidFill>
              </a:rPr>
              <a:t> </a:t>
            </a:r>
            <a:r>
              <a:rPr lang="de-DE" dirty="0" err="1">
                <a:solidFill>
                  <a:srgbClr val="001F76"/>
                </a:solidFill>
              </a:rPr>
              <a:t>by</a:t>
            </a:r>
            <a:r>
              <a:rPr lang="de-DE" dirty="0">
                <a:solidFill>
                  <a:srgbClr val="001F76"/>
                </a:solidFill>
              </a:rPr>
              <a:t> </a:t>
            </a:r>
            <a:r>
              <a:rPr lang="de-DE" dirty="0" err="1">
                <a:solidFill>
                  <a:srgbClr val="001F76"/>
                </a:solidFill>
              </a:rPr>
              <a:t>laser</a:t>
            </a:r>
            <a:r>
              <a:rPr lang="de-DE" dirty="0">
                <a:solidFill>
                  <a:srgbClr val="001F76"/>
                </a:solidFill>
              </a:rPr>
              <a:t> </a:t>
            </a:r>
            <a:r>
              <a:rPr lang="de-DE" dirty="0" err="1">
                <a:solidFill>
                  <a:srgbClr val="001F76"/>
                </a:solidFill>
              </a:rPr>
              <a:t>cooling</a:t>
            </a:r>
            <a:r>
              <a:rPr lang="de-DE" dirty="0">
                <a:solidFill>
                  <a:srgbClr val="001F76"/>
                </a:solidFill>
              </a:rPr>
              <a:t> </a:t>
            </a:r>
            <a:r>
              <a:rPr lang="de-DE" dirty="0" err="1">
                <a:solidFill>
                  <a:srgbClr val="001F76"/>
                </a:solidFill>
              </a:rPr>
              <a:t>and</a:t>
            </a:r>
            <a:r>
              <a:rPr lang="de-DE" dirty="0">
                <a:solidFill>
                  <a:srgbClr val="001F76"/>
                </a:solidFill>
              </a:rPr>
              <a:t> </a:t>
            </a:r>
            <a:r>
              <a:rPr lang="de-DE" dirty="0" err="1">
                <a:solidFill>
                  <a:srgbClr val="001F76"/>
                </a:solidFill>
              </a:rPr>
              <a:t>evaporative</a:t>
            </a:r>
            <a:r>
              <a:rPr lang="de-DE" dirty="0">
                <a:solidFill>
                  <a:srgbClr val="001F76"/>
                </a:solidFill>
              </a:rPr>
              <a:t> </a:t>
            </a:r>
            <a:r>
              <a:rPr lang="de-DE" dirty="0" err="1">
                <a:solidFill>
                  <a:srgbClr val="001F76"/>
                </a:solidFill>
              </a:rPr>
              <a:t>cooling</a:t>
            </a:r>
            <a:endParaRPr lang="de-DE" dirty="0">
              <a:solidFill>
                <a:srgbClr val="001F76"/>
              </a:solidFill>
            </a:endParaRPr>
          </a:p>
          <a:p>
            <a:endParaRPr lang="de-DE" dirty="0">
              <a:solidFill>
                <a:srgbClr val="001F76"/>
              </a:solidFill>
            </a:endParaRPr>
          </a:p>
          <a:p>
            <a:r>
              <a:rPr lang="de-DE" dirty="0">
                <a:solidFill>
                  <a:srgbClr val="001F76"/>
                </a:solidFill>
              </a:rPr>
              <a:t>Nanokelvin </a:t>
            </a:r>
            <a:r>
              <a:rPr lang="de-DE" dirty="0" err="1">
                <a:solidFill>
                  <a:srgbClr val="001F76"/>
                </a:solidFill>
              </a:rPr>
              <a:t>temperature</a:t>
            </a:r>
            <a:r>
              <a:rPr lang="de-DE" dirty="0">
                <a:solidFill>
                  <a:srgbClr val="001F76"/>
                </a:solidFill>
              </a:rPr>
              <a:t>,  ~ 0.1 T</a:t>
            </a:r>
            <a:r>
              <a:rPr lang="de-DE" baseline="-25000" dirty="0">
                <a:solidFill>
                  <a:srgbClr val="001F76"/>
                </a:solidFill>
              </a:rPr>
              <a:t>F</a:t>
            </a:r>
          </a:p>
          <a:p>
            <a:endParaRPr lang="de-DE" dirty="0">
              <a:solidFill>
                <a:srgbClr val="001F76"/>
              </a:solidFill>
            </a:endParaRPr>
          </a:p>
          <a:p>
            <a:r>
              <a:rPr lang="de-DE" dirty="0" err="1">
                <a:solidFill>
                  <a:srgbClr val="001F76"/>
                </a:solidFill>
              </a:rPr>
              <a:t>Macroscopic</a:t>
            </a:r>
            <a:r>
              <a:rPr lang="de-DE" dirty="0">
                <a:solidFill>
                  <a:srgbClr val="001F76"/>
                </a:solidFill>
              </a:rPr>
              <a:t> </a:t>
            </a:r>
            <a:r>
              <a:rPr lang="de-DE" dirty="0" err="1">
                <a:solidFill>
                  <a:srgbClr val="001F76"/>
                </a:solidFill>
              </a:rPr>
              <a:t>quantum</a:t>
            </a:r>
            <a:r>
              <a:rPr lang="de-DE" dirty="0">
                <a:solidFill>
                  <a:srgbClr val="001F76"/>
                </a:solidFill>
              </a:rPr>
              <a:t> </a:t>
            </a:r>
            <a:r>
              <a:rPr lang="de-DE" dirty="0" err="1">
                <a:solidFill>
                  <a:srgbClr val="001F76"/>
                </a:solidFill>
              </a:rPr>
              <a:t>states</a:t>
            </a:r>
            <a:r>
              <a:rPr lang="de-DE" dirty="0">
                <a:solidFill>
                  <a:srgbClr val="001F76"/>
                </a:solidFill>
              </a:rPr>
              <a:t>: 100 </a:t>
            </a:r>
            <a:r>
              <a:rPr lang="de-DE" dirty="0">
                <a:solidFill>
                  <a:srgbClr val="001F76"/>
                </a:solidFill>
                <a:latin typeface="Symbol" panose="05050102010706020507" pitchFamily="18" charset="2"/>
              </a:rPr>
              <a:t>m</a:t>
            </a:r>
            <a:r>
              <a:rPr lang="de-DE" dirty="0">
                <a:solidFill>
                  <a:srgbClr val="001F76"/>
                </a:solidFill>
              </a:rPr>
              <a:t>m </a:t>
            </a:r>
            <a:r>
              <a:rPr lang="de-DE" dirty="0" err="1">
                <a:solidFill>
                  <a:srgbClr val="001F76"/>
                </a:solidFill>
              </a:rPr>
              <a:t>size</a:t>
            </a:r>
            <a:r>
              <a:rPr lang="de-DE" dirty="0">
                <a:solidFill>
                  <a:srgbClr val="001F76"/>
                </a:solidFill>
              </a:rPr>
              <a:t>, </a:t>
            </a:r>
            <a:r>
              <a:rPr lang="de-DE" dirty="0" err="1">
                <a:solidFill>
                  <a:srgbClr val="001F76"/>
                </a:solidFill>
              </a:rPr>
              <a:t>many</a:t>
            </a:r>
            <a:r>
              <a:rPr lang="de-DE" dirty="0">
                <a:solidFill>
                  <a:srgbClr val="001F76"/>
                </a:solidFill>
              </a:rPr>
              <a:t> </a:t>
            </a:r>
            <a:r>
              <a:rPr lang="de-DE" dirty="0" err="1">
                <a:solidFill>
                  <a:srgbClr val="001F76"/>
                </a:solidFill>
              </a:rPr>
              <a:t>atoms</a:t>
            </a:r>
            <a:r>
              <a:rPr lang="de-DE" dirty="0">
                <a:solidFill>
                  <a:srgbClr val="001F76"/>
                </a:solidFill>
              </a:rPr>
              <a:t> (~ 10</a:t>
            </a:r>
            <a:r>
              <a:rPr lang="de-DE" baseline="30000" dirty="0">
                <a:solidFill>
                  <a:srgbClr val="001F76"/>
                </a:solidFill>
              </a:rPr>
              <a:t>6</a:t>
            </a:r>
            <a:r>
              <a:rPr lang="de-DE" dirty="0">
                <a:solidFill>
                  <a:srgbClr val="001F76"/>
                </a:solidFill>
              </a:rPr>
              <a:t>)</a:t>
            </a:r>
          </a:p>
          <a:p>
            <a:endParaRPr lang="de-DE" dirty="0">
              <a:solidFill>
                <a:srgbClr val="001F76"/>
              </a:solidFill>
            </a:endParaRPr>
          </a:p>
          <a:p>
            <a:endParaRPr lang="de-DE" dirty="0">
              <a:solidFill>
                <a:srgbClr val="001F76"/>
              </a:solidFill>
            </a:endParaRPr>
          </a:p>
        </p:txBody>
      </p:sp>
      <p:sp>
        <p:nvSpPr>
          <p:cNvPr id="2" name="Title 1"/>
          <p:cNvSpPr>
            <a:spLocks noGrp="1"/>
          </p:cNvSpPr>
          <p:nvPr>
            <p:ph type="title"/>
          </p:nvPr>
        </p:nvSpPr>
        <p:spPr/>
        <p:txBody>
          <a:bodyPr/>
          <a:lstStyle/>
          <a:p>
            <a:r>
              <a:rPr lang="en-GB" dirty="0"/>
              <a:t>Atomic quantum gases</a:t>
            </a:r>
          </a:p>
        </p:txBody>
      </p:sp>
      <p:grpSp>
        <p:nvGrpSpPr>
          <p:cNvPr id="35" name="Group 56"/>
          <p:cNvGrpSpPr/>
          <p:nvPr/>
        </p:nvGrpSpPr>
        <p:grpSpPr>
          <a:xfrm>
            <a:off x="5805681" y="3933056"/>
            <a:ext cx="1387266" cy="1152128"/>
            <a:chOff x="4581976" y="4266091"/>
            <a:chExt cx="2047424" cy="1700391"/>
          </a:xfrm>
        </p:grpSpPr>
        <p:sp>
          <p:nvSpPr>
            <p:cNvPr id="50" name="Freeform 49"/>
            <p:cNvSpPr/>
            <p:nvPr/>
          </p:nvSpPr>
          <p:spPr>
            <a:xfrm>
              <a:off x="4581976" y="4266091"/>
              <a:ext cx="2047424" cy="1670859"/>
            </a:xfrm>
            <a:custGeom>
              <a:avLst/>
              <a:gdLst>
                <a:gd name="connsiteX0" fmla="*/ 0 w 2716599"/>
                <a:gd name="connsiteY0" fmla="*/ 0 h 1670859"/>
                <a:gd name="connsiteX1" fmla="*/ 169580 w 2716599"/>
                <a:gd name="connsiteY1" fmla="*/ 385711 h 1670859"/>
                <a:gd name="connsiteX2" fmla="*/ 169580 w 2716599"/>
                <a:gd name="connsiteY2" fmla="*/ 385711 h 1670859"/>
                <a:gd name="connsiteX3" fmla="*/ 382385 w 2716599"/>
                <a:gd name="connsiteY3" fmla="*/ 811323 h 1670859"/>
                <a:gd name="connsiteX4" fmla="*/ 545315 w 2716599"/>
                <a:gd name="connsiteY4" fmla="*/ 1064030 h 1670859"/>
                <a:gd name="connsiteX5" fmla="*/ 714894 w 2716599"/>
                <a:gd name="connsiteY5" fmla="*/ 1290136 h 1670859"/>
                <a:gd name="connsiteX6" fmla="*/ 917725 w 2716599"/>
                <a:gd name="connsiteY6" fmla="*/ 1482991 h 1670859"/>
                <a:gd name="connsiteX7" fmla="*/ 1064029 w 2716599"/>
                <a:gd name="connsiteY7" fmla="*/ 1579419 h 1670859"/>
                <a:gd name="connsiteX8" fmla="*/ 1296785 w 2716599"/>
                <a:gd name="connsiteY8" fmla="*/ 1662546 h 1670859"/>
                <a:gd name="connsiteX9" fmla="*/ 1552817 w 2716599"/>
                <a:gd name="connsiteY9" fmla="*/ 1629295 h 1670859"/>
                <a:gd name="connsiteX10" fmla="*/ 1792224 w 2716599"/>
                <a:gd name="connsiteY10" fmla="*/ 1489641 h 1670859"/>
                <a:gd name="connsiteX11" fmla="*/ 1988404 w 2716599"/>
                <a:gd name="connsiteY11" fmla="*/ 1300111 h 1670859"/>
                <a:gd name="connsiteX12" fmla="*/ 2174609 w 2716599"/>
                <a:gd name="connsiteY12" fmla="*/ 1064030 h 1670859"/>
                <a:gd name="connsiteX13" fmla="*/ 2420666 w 2716599"/>
                <a:gd name="connsiteY13" fmla="*/ 651718 h 1670859"/>
                <a:gd name="connsiteX14" fmla="*/ 2543694 w 2716599"/>
                <a:gd name="connsiteY14" fmla="*/ 405662 h 1670859"/>
                <a:gd name="connsiteX15" fmla="*/ 2716599 w 2716599"/>
                <a:gd name="connsiteY15" fmla="*/ 9976 h 167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6599" h="1670859">
                  <a:moveTo>
                    <a:pt x="0" y="0"/>
                  </a:moveTo>
                  <a:lnTo>
                    <a:pt x="169580" y="385711"/>
                  </a:lnTo>
                  <a:lnTo>
                    <a:pt x="169580" y="385711"/>
                  </a:lnTo>
                  <a:cubicBezTo>
                    <a:pt x="205048" y="456646"/>
                    <a:pt x="319763" y="698270"/>
                    <a:pt x="382385" y="811323"/>
                  </a:cubicBezTo>
                  <a:cubicBezTo>
                    <a:pt x="445007" y="924376"/>
                    <a:pt x="489897" y="984228"/>
                    <a:pt x="545315" y="1064030"/>
                  </a:cubicBezTo>
                  <a:cubicBezTo>
                    <a:pt x="600733" y="1143832"/>
                    <a:pt x="652826" y="1220309"/>
                    <a:pt x="714894" y="1290136"/>
                  </a:cubicBezTo>
                  <a:cubicBezTo>
                    <a:pt x="776962" y="1359963"/>
                    <a:pt x="859536" y="1434777"/>
                    <a:pt x="917725" y="1482991"/>
                  </a:cubicBezTo>
                  <a:cubicBezTo>
                    <a:pt x="975914" y="1531205"/>
                    <a:pt x="1000852" y="1549493"/>
                    <a:pt x="1064029" y="1579419"/>
                  </a:cubicBezTo>
                  <a:cubicBezTo>
                    <a:pt x="1127206" y="1609345"/>
                    <a:pt x="1215320" y="1654233"/>
                    <a:pt x="1296785" y="1662546"/>
                  </a:cubicBezTo>
                  <a:cubicBezTo>
                    <a:pt x="1378250" y="1670859"/>
                    <a:pt x="1470244" y="1658112"/>
                    <a:pt x="1552817" y="1629295"/>
                  </a:cubicBezTo>
                  <a:cubicBezTo>
                    <a:pt x="1635390" y="1600478"/>
                    <a:pt x="1719626" y="1544505"/>
                    <a:pt x="1792224" y="1489641"/>
                  </a:cubicBezTo>
                  <a:cubicBezTo>
                    <a:pt x="1864822" y="1434777"/>
                    <a:pt x="1924673" y="1371046"/>
                    <a:pt x="1988404" y="1300111"/>
                  </a:cubicBezTo>
                  <a:cubicBezTo>
                    <a:pt x="2052135" y="1229176"/>
                    <a:pt x="2102565" y="1172096"/>
                    <a:pt x="2174609" y="1064030"/>
                  </a:cubicBezTo>
                  <a:cubicBezTo>
                    <a:pt x="2246653" y="955965"/>
                    <a:pt x="2359152" y="761446"/>
                    <a:pt x="2420666" y="651718"/>
                  </a:cubicBezTo>
                  <a:cubicBezTo>
                    <a:pt x="2482180" y="541990"/>
                    <a:pt x="2494372" y="512619"/>
                    <a:pt x="2543694" y="405662"/>
                  </a:cubicBezTo>
                  <a:cubicBezTo>
                    <a:pt x="2593016" y="298705"/>
                    <a:pt x="2654807" y="154340"/>
                    <a:pt x="2716599" y="9976"/>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p>
          </p:txBody>
        </p:sp>
        <p:cxnSp>
          <p:nvCxnSpPr>
            <p:cNvPr id="37" name="Straight Connector 36"/>
            <p:cNvCxnSpPr/>
            <p:nvPr/>
          </p:nvCxnSpPr>
          <p:spPr>
            <a:xfrm>
              <a:off x="5305619" y="5780317"/>
              <a:ext cx="60558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262460" y="5512243"/>
              <a:ext cx="684196" cy="454239"/>
            </a:xfrm>
            <a:prstGeom prst="rect">
              <a:avLst/>
            </a:prstGeom>
            <a:noFill/>
          </p:spPr>
          <p:txBody>
            <a:bodyPr wrap="none" rtlCol="0">
              <a:spAutoFit/>
            </a:bodyPr>
            <a:lstStyle/>
            <a:p>
              <a:r>
                <a:rPr lang="en-GB" sz="1400" b="1" dirty="0">
                  <a:solidFill>
                    <a:srgbClr val="FF0000"/>
                  </a:solidFill>
                </a:rPr>
                <a:t>↓  </a:t>
              </a:r>
              <a:r>
                <a:rPr lang="en-GB" sz="1400" b="1" dirty="0">
                  <a:solidFill>
                    <a:srgbClr val="0033CC"/>
                  </a:solidFill>
                </a:rPr>
                <a:t>↑</a:t>
              </a:r>
            </a:p>
          </p:txBody>
        </p:sp>
        <p:cxnSp>
          <p:nvCxnSpPr>
            <p:cNvPr id="38" name="Straight Connector 37"/>
            <p:cNvCxnSpPr/>
            <p:nvPr/>
          </p:nvCxnSpPr>
          <p:spPr>
            <a:xfrm>
              <a:off x="5138477" y="5555344"/>
              <a:ext cx="94570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022338" y="5330373"/>
              <a:ext cx="119457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906199" y="5105402"/>
              <a:ext cx="141025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06651" y="4880431"/>
              <a:ext cx="161764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15399" y="4655460"/>
              <a:ext cx="17918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62460" y="5299694"/>
              <a:ext cx="684196" cy="454239"/>
            </a:xfrm>
            <a:prstGeom prst="rect">
              <a:avLst/>
            </a:prstGeom>
            <a:noFill/>
          </p:spPr>
          <p:txBody>
            <a:bodyPr wrap="none" rtlCol="0">
              <a:spAutoFit/>
            </a:bodyPr>
            <a:lstStyle/>
            <a:p>
              <a:r>
                <a:rPr lang="en-GB" sz="1400" b="1" dirty="0">
                  <a:solidFill>
                    <a:srgbClr val="FF0000"/>
                  </a:solidFill>
                </a:rPr>
                <a:t>↓  </a:t>
              </a:r>
              <a:r>
                <a:rPr lang="en-GB" sz="1400" b="1" dirty="0">
                  <a:solidFill>
                    <a:srgbClr val="0033CC"/>
                  </a:solidFill>
                </a:rPr>
                <a:t>↑</a:t>
              </a:r>
            </a:p>
          </p:txBody>
        </p:sp>
      </p:grpSp>
      <p:grpSp>
        <p:nvGrpSpPr>
          <p:cNvPr id="68" name="Group 67"/>
          <p:cNvGrpSpPr/>
          <p:nvPr/>
        </p:nvGrpSpPr>
        <p:grpSpPr>
          <a:xfrm>
            <a:off x="1963136" y="3929538"/>
            <a:ext cx="1390507" cy="1134763"/>
            <a:chOff x="1382904" y="4399569"/>
            <a:chExt cx="2047424" cy="1670859"/>
          </a:xfrm>
        </p:grpSpPr>
        <p:cxnSp>
          <p:nvCxnSpPr>
            <p:cNvPr id="26" name="Straight Connector 25"/>
            <p:cNvCxnSpPr/>
            <p:nvPr/>
          </p:nvCxnSpPr>
          <p:spPr>
            <a:xfrm>
              <a:off x="2106547" y="5907487"/>
              <a:ext cx="6055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39405" y="5688822"/>
              <a:ext cx="94570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23266" y="5463851"/>
              <a:ext cx="119457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707127" y="5238880"/>
              <a:ext cx="141025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07579" y="5013909"/>
              <a:ext cx="161764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16327" y="4788938"/>
              <a:ext cx="17918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1382904" y="4399569"/>
              <a:ext cx="2047424" cy="1670859"/>
            </a:xfrm>
            <a:custGeom>
              <a:avLst/>
              <a:gdLst>
                <a:gd name="connsiteX0" fmla="*/ 0 w 2716599"/>
                <a:gd name="connsiteY0" fmla="*/ 0 h 1670859"/>
                <a:gd name="connsiteX1" fmla="*/ 169580 w 2716599"/>
                <a:gd name="connsiteY1" fmla="*/ 385711 h 1670859"/>
                <a:gd name="connsiteX2" fmla="*/ 169580 w 2716599"/>
                <a:gd name="connsiteY2" fmla="*/ 385711 h 1670859"/>
                <a:gd name="connsiteX3" fmla="*/ 382385 w 2716599"/>
                <a:gd name="connsiteY3" fmla="*/ 811323 h 1670859"/>
                <a:gd name="connsiteX4" fmla="*/ 545315 w 2716599"/>
                <a:gd name="connsiteY4" fmla="*/ 1064030 h 1670859"/>
                <a:gd name="connsiteX5" fmla="*/ 714894 w 2716599"/>
                <a:gd name="connsiteY5" fmla="*/ 1290136 h 1670859"/>
                <a:gd name="connsiteX6" fmla="*/ 917725 w 2716599"/>
                <a:gd name="connsiteY6" fmla="*/ 1482991 h 1670859"/>
                <a:gd name="connsiteX7" fmla="*/ 1064029 w 2716599"/>
                <a:gd name="connsiteY7" fmla="*/ 1579419 h 1670859"/>
                <a:gd name="connsiteX8" fmla="*/ 1296785 w 2716599"/>
                <a:gd name="connsiteY8" fmla="*/ 1662546 h 1670859"/>
                <a:gd name="connsiteX9" fmla="*/ 1552817 w 2716599"/>
                <a:gd name="connsiteY9" fmla="*/ 1629295 h 1670859"/>
                <a:gd name="connsiteX10" fmla="*/ 1792224 w 2716599"/>
                <a:gd name="connsiteY10" fmla="*/ 1489641 h 1670859"/>
                <a:gd name="connsiteX11" fmla="*/ 1988404 w 2716599"/>
                <a:gd name="connsiteY11" fmla="*/ 1300111 h 1670859"/>
                <a:gd name="connsiteX12" fmla="*/ 2174609 w 2716599"/>
                <a:gd name="connsiteY12" fmla="*/ 1064030 h 1670859"/>
                <a:gd name="connsiteX13" fmla="*/ 2420666 w 2716599"/>
                <a:gd name="connsiteY13" fmla="*/ 651718 h 1670859"/>
                <a:gd name="connsiteX14" fmla="*/ 2543694 w 2716599"/>
                <a:gd name="connsiteY14" fmla="*/ 405662 h 1670859"/>
                <a:gd name="connsiteX15" fmla="*/ 2716599 w 2716599"/>
                <a:gd name="connsiteY15" fmla="*/ 9976 h 167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16599" h="1670859">
                  <a:moveTo>
                    <a:pt x="0" y="0"/>
                  </a:moveTo>
                  <a:lnTo>
                    <a:pt x="169580" y="385711"/>
                  </a:lnTo>
                  <a:lnTo>
                    <a:pt x="169580" y="385711"/>
                  </a:lnTo>
                  <a:cubicBezTo>
                    <a:pt x="205048" y="456646"/>
                    <a:pt x="319763" y="698270"/>
                    <a:pt x="382385" y="811323"/>
                  </a:cubicBezTo>
                  <a:cubicBezTo>
                    <a:pt x="445007" y="924376"/>
                    <a:pt x="489897" y="984228"/>
                    <a:pt x="545315" y="1064030"/>
                  </a:cubicBezTo>
                  <a:cubicBezTo>
                    <a:pt x="600733" y="1143832"/>
                    <a:pt x="652826" y="1220309"/>
                    <a:pt x="714894" y="1290136"/>
                  </a:cubicBezTo>
                  <a:cubicBezTo>
                    <a:pt x="776962" y="1359963"/>
                    <a:pt x="859536" y="1434777"/>
                    <a:pt x="917725" y="1482991"/>
                  </a:cubicBezTo>
                  <a:cubicBezTo>
                    <a:pt x="975914" y="1531205"/>
                    <a:pt x="1000852" y="1549493"/>
                    <a:pt x="1064029" y="1579419"/>
                  </a:cubicBezTo>
                  <a:cubicBezTo>
                    <a:pt x="1127206" y="1609345"/>
                    <a:pt x="1215320" y="1654233"/>
                    <a:pt x="1296785" y="1662546"/>
                  </a:cubicBezTo>
                  <a:cubicBezTo>
                    <a:pt x="1378250" y="1670859"/>
                    <a:pt x="1470244" y="1658112"/>
                    <a:pt x="1552817" y="1629295"/>
                  </a:cubicBezTo>
                  <a:cubicBezTo>
                    <a:pt x="1635390" y="1600478"/>
                    <a:pt x="1719626" y="1544505"/>
                    <a:pt x="1792224" y="1489641"/>
                  </a:cubicBezTo>
                  <a:cubicBezTo>
                    <a:pt x="1864822" y="1434777"/>
                    <a:pt x="1924673" y="1371046"/>
                    <a:pt x="1988404" y="1300111"/>
                  </a:cubicBezTo>
                  <a:cubicBezTo>
                    <a:pt x="2052135" y="1229176"/>
                    <a:pt x="2102565" y="1172096"/>
                    <a:pt x="2174609" y="1064030"/>
                  </a:cubicBezTo>
                  <a:cubicBezTo>
                    <a:pt x="2246653" y="955965"/>
                    <a:pt x="2359152" y="761446"/>
                    <a:pt x="2420666" y="651718"/>
                  </a:cubicBezTo>
                  <a:cubicBezTo>
                    <a:pt x="2482180" y="541990"/>
                    <a:pt x="2494372" y="512619"/>
                    <a:pt x="2543694" y="405662"/>
                  </a:cubicBezTo>
                  <a:cubicBezTo>
                    <a:pt x="2593016" y="298705"/>
                    <a:pt x="2654807" y="154340"/>
                    <a:pt x="2716599" y="9976"/>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p>
          </p:txBody>
        </p:sp>
        <p:sp>
          <p:nvSpPr>
            <p:cNvPr id="57" name="Oval 56"/>
            <p:cNvSpPr/>
            <p:nvPr/>
          </p:nvSpPr>
          <p:spPr>
            <a:xfrm>
              <a:off x="2149552" y="5851731"/>
              <a:ext cx="111513" cy="11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2205795" y="5851731"/>
              <a:ext cx="111513" cy="11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2262038" y="5851731"/>
              <a:ext cx="111513" cy="11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2318281" y="5851731"/>
              <a:ext cx="111513" cy="11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2374524" y="5851731"/>
              <a:ext cx="111513" cy="11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2430767" y="5851731"/>
              <a:ext cx="111513" cy="11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2487010" y="5851731"/>
              <a:ext cx="111513" cy="11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2543252" y="5851731"/>
              <a:ext cx="111513" cy="11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TextBox 68"/>
          <p:cNvSpPr txBox="1"/>
          <p:nvPr/>
        </p:nvSpPr>
        <p:spPr>
          <a:xfrm>
            <a:off x="815369" y="5493555"/>
            <a:ext cx="2730235" cy="369332"/>
          </a:xfrm>
          <a:prstGeom prst="rect">
            <a:avLst/>
          </a:prstGeom>
          <a:noFill/>
        </p:spPr>
        <p:txBody>
          <a:bodyPr wrap="none" rtlCol="0">
            <a:spAutoFit/>
          </a:bodyPr>
          <a:lstStyle/>
          <a:p>
            <a:r>
              <a:rPr lang="en-GB" dirty="0">
                <a:solidFill>
                  <a:srgbClr val="001F76"/>
                </a:solidFill>
              </a:rPr>
              <a:t>Bosons (</a:t>
            </a:r>
            <a:r>
              <a:rPr lang="en-GB" dirty="0" err="1">
                <a:solidFill>
                  <a:srgbClr val="001F76"/>
                </a:solidFill>
              </a:rPr>
              <a:t>eg</a:t>
            </a:r>
            <a:r>
              <a:rPr lang="en-GB" dirty="0">
                <a:solidFill>
                  <a:srgbClr val="001F76"/>
                </a:solidFill>
              </a:rPr>
              <a:t>. </a:t>
            </a:r>
            <a:r>
              <a:rPr lang="en-GB" baseline="30000" dirty="0">
                <a:solidFill>
                  <a:srgbClr val="001F76"/>
                </a:solidFill>
              </a:rPr>
              <a:t>87</a:t>
            </a:r>
            <a:r>
              <a:rPr lang="en-GB" dirty="0">
                <a:solidFill>
                  <a:srgbClr val="001F76"/>
                </a:solidFill>
              </a:rPr>
              <a:t>Rb, </a:t>
            </a:r>
            <a:r>
              <a:rPr lang="en-GB" baseline="30000" dirty="0">
                <a:solidFill>
                  <a:srgbClr val="001F76"/>
                </a:solidFill>
              </a:rPr>
              <a:t>39</a:t>
            </a:r>
            <a:r>
              <a:rPr lang="en-GB" dirty="0">
                <a:solidFill>
                  <a:srgbClr val="001F76"/>
                </a:solidFill>
              </a:rPr>
              <a:t>K,...)</a:t>
            </a:r>
          </a:p>
        </p:txBody>
      </p:sp>
      <p:sp>
        <p:nvSpPr>
          <p:cNvPr id="70" name="TextBox 69"/>
          <p:cNvSpPr txBox="1"/>
          <p:nvPr/>
        </p:nvSpPr>
        <p:spPr>
          <a:xfrm>
            <a:off x="539552" y="5897315"/>
            <a:ext cx="3339376" cy="369332"/>
          </a:xfrm>
          <a:prstGeom prst="rect">
            <a:avLst/>
          </a:prstGeom>
          <a:noFill/>
        </p:spPr>
        <p:txBody>
          <a:bodyPr wrap="none" rtlCol="0">
            <a:spAutoFit/>
          </a:bodyPr>
          <a:lstStyle/>
          <a:p>
            <a:pPr algn="ctr"/>
            <a:r>
              <a:rPr lang="en-GB" dirty="0">
                <a:solidFill>
                  <a:srgbClr val="001F76"/>
                </a:solidFill>
              </a:rPr>
              <a:t>→ Bose-Einstein condensation</a:t>
            </a:r>
          </a:p>
        </p:txBody>
      </p:sp>
      <p:sp>
        <p:nvSpPr>
          <p:cNvPr id="71" name="TextBox 70"/>
          <p:cNvSpPr txBox="1"/>
          <p:nvPr/>
        </p:nvSpPr>
        <p:spPr>
          <a:xfrm>
            <a:off x="5480385" y="5493555"/>
            <a:ext cx="2722220" cy="369332"/>
          </a:xfrm>
          <a:prstGeom prst="rect">
            <a:avLst/>
          </a:prstGeom>
          <a:noFill/>
        </p:spPr>
        <p:txBody>
          <a:bodyPr wrap="none" rtlCol="0">
            <a:spAutoFit/>
          </a:bodyPr>
          <a:lstStyle/>
          <a:p>
            <a:r>
              <a:rPr lang="en-GB" dirty="0">
                <a:solidFill>
                  <a:srgbClr val="001F76"/>
                </a:solidFill>
              </a:rPr>
              <a:t>Fermions (</a:t>
            </a:r>
            <a:r>
              <a:rPr lang="en-GB" dirty="0" err="1">
                <a:solidFill>
                  <a:srgbClr val="001F76"/>
                </a:solidFill>
              </a:rPr>
              <a:t>eg</a:t>
            </a:r>
            <a:r>
              <a:rPr lang="en-GB" dirty="0">
                <a:solidFill>
                  <a:srgbClr val="001F76"/>
                </a:solidFill>
              </a:rPr>
              <a:t>. </a:t>
            </a:r>
            <a:r>
              <a:rPr lang="en-GB" baseline="30000" dirty="0">
                <a:solidFill>
                  <a:srgbClr val="001F76"/>
                </a:solidFill>
              </a:rPr>
              <a:t>6</a:t>
            </a:r>
            <a:r>
              <a:rPr lang="en-GB" dirty="0">
                <a:solidFill>
                  <a:srgbClr val="001F76"/>
                </a:solidFill>
              </a:rPr>
              <a:t>Li, </a:t>
            </a:r>
            <a:r>
              <a:rPr lang="en-GB" baseline="30000" dirty="0">
                <a:solidFill>
                  <a:srgbClr val="001F76"/>
                </a:solidFill>
              </a:rPr>
              <a:t>40</a:t>
            </a:r>
            <a:r>
              <a:rPr lang="en-GB" dirty="0">
                <a:solidFill>
                  <a:srgbClr val="001F76"/>
                </a:solidFill>
              </a:rPr>
              <a:t>K,...)</a:t>
            </a:r>
          </a:p>
        </p:txBody>
      </p:sp>
      <p:sp>
        <p:nvSpPr>
          <p:cNvPr id="72" name="TextBox 71"/>
          <p:cNvSpPr txBox="1"/>
          <p:nvPr/>
        </p:nvSpPr>
        <p:spPr>
          <a:xfrm>
            <a:off x="5439201" y="5897315"/>
            <a:ext cx="2775119" cy="369332"/>
          </a:xfrm>
          <a:prstGeom prst="rect">
            <a:avLst/>
          </a:prstGeom>
          <a:noFill/>
        </p:spPr>
        <p:txBody>
          <a:bodyPr wrap="none" rtlCol="0">
            <a:spAutoFit/>
          </a:bodyPr>
          <a:lstStyle/>
          <a:p>
            <a:pPr algn="ctr"/>
            <a:r>
              <a:rPr lang="en-GB" dirty="0">
                <a:solidFill>
                  <a:srgbClr val="001F76"/>
                </a:solidFill>
              </a:rPr>
              <a:t>→ Degenerate Fermi gas</a:t>
            </a:r>
          </a:p>
        </p:txBody>
      </p:sp>
      <p:cxnSp>
        <p:nvCxnSpPr>
          <p:cNvPr id="74" name="Straight Arrow Connector 73"/>
          <p:cNvCxnSpPr/>
          <p:nvPr/>
        </p:nvCxnSpPr>
        <p:spPr>
          <a:xfrm>
            <a:off x="2054752" y="4981712"/>
            <a:ext cx="28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a:off x="2938961" y="4980124"/>
            <a:ext cx="2256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152707" y="4837618"/>
            <a:ext cx="785793" cy="307777"/>
          </a:xfrm>
          <a:prstGeom prst="rect">
            <a:avLst/>
          </a:prstGeom>
          <a:noFill/>
        </p:spPr>
        <p:txBody>
          <a:bodyPr wrap="none" rtlCol="0">
            <a:spAutoFit/>
          </a:bodyPr>
          <a:lstStyle/>
          <a:p>
            <a:r>
              <a:rPr lang="en-GB" sz="1400" dirty="0">
                <a:solidFill>
                  <a:srgbClr val="000099"/>
                </a:solidFill>
              </a:rPr>
              <a:t>100 </a:t>
            </a:r>
            <a:r>
              <a:rPr lang="en-GB" sz="1400" dirty="0">
                <a:solidFill>
                  <a:srgbClr val="000099"/>
                </a:solidFill>
                <a:latin typeface="Symbol" pitchFamily="18" charset="2"/>
              </a:rPr>
              <a:t>m</a:t>
            </a:r>
            <a:r>
              <a:rPr lang="en-GB" sz="1400" dirty="0">
                <a:solidFill>
                  <a:srgbClr val="000099"/>
                </a:solidFill>
              </a:rPr>
              <a:t>m</a:t>
            </a:r>
          </a:p>
        </p:txBody>
      </p:sp>
      <p:pic>
        <p:nvPicPr>
          <p:cNvPr id="1584130" name="Picture 2" descr="C:\Users\koehl\Desktop\crossed_beam.png"/>
          <p:cNvPicPr>
            <a:picLocks noChangeAspect="1" noChangeArrowheads="1"/>
          </p:cNvPicPr>
          <p:nvPr/>
        </p:nvPicPr>
        <p:blipFill>
          <a:blip r:embed="rId3" cstate="print"/>
          <a:srcRect b="22741"/>
          <a:stretch>
            <a:fillRect/>
          </a:stretch>
        </p:blipFill>
        <p:spPr bwMode="auto">
          <a:xfrm rot="21322082">
            <a:off x="2986120" y="2827991"/>
            <a:ext cx="3019486" cy="1744767"/>
          </a:xfrm>
          <a:prstGeom prst="rect">
            <a:avLst/>
          </a:prstGeom>
          <a:noFill/>
        </p:spPr>
      </p:pic>
      <p:sp>
        <p:nvSpPr>
          <p:cNvPr id="78" name="TextBox 77"/>
          <p:cNvSpPr txBox="1"/>
          <p:nvPr/>
        </p:nvSpPr>
        <p:spPr>
          <a:xfrm>
            <a:off x="2376964" y="3068960"/>
            <a:ext cx="1402948" cy="369332"/>
          </a:xfrm>
          <a:prstGeom prst="rect">
            <a:avLst/>
          </a:prstGeom>
          <a:noFill/>
        </p:spPr>
        <p:txBody>
          <a:bodyPr wrap="none" rtlCol="0">
            <a:spAutoFit/>
          </a:bodyPr>
          <a:lstStyle/>
          <a:p>
            <a:r>
              <a:rPr lang="en-GB" dirty="0">
                <a:solidFill>
                  <a:srgbClr val="C00000"/>
                </a:solidFill>
              </a:rPr>
              <a:t>Laser beam</a:t>
            </a:r>
          </a:p>
        </p:txBody>
      </p:sp>
      <p:sp>
        <p:nvSpPr>
          <p:cNvPr id="79" name="TextBox 78"/>
          <p:cNvSpPr txBox="1"/>
          <p:nvPr/>
        </p:nvSpPr>
        <p:spPr>
          <a:xfrm>
            <a:off x="4579189" y="2916188"/>
            <a:ext cx="1402948" cy="369332"/>
          </a:xfrm>
          <a:prstGeom prst="rect">
            <a:avLst/>
          </a:prstGeom>
          <a:noFill/>
        </p:spPr>
        <p:txBody>
          <a:bodyPr wrap="none" rtlCol="0">
            <a:spAutoFit/>
          </a:bodyPr>
          <a:lstStyle/>
          <a:p>
            <a:r>
              <a:rPr lang="en-GB" dirty="0">
                <a:solidFill>
                  <a:srgbClr val="C00000"/>
                </a:solidFill>
              </a:rPr>
              <a:t>Laser beam</a:t>
            </a:r>
          </a:p>
        </p:txBody>
      </p:sp>
      <p:sp>
        <p:nvSpPr>
          <p:cNvPr id="45" name="TextBox 54"/>
          <p:cNvSpPr txBox="1"/>
          <p:nvPr/>
        </p:nvSpPr>
        <p:spPr>
          <a:xfrm>
            <a:off x="6260641" y="4332374"/>
            <a:ext cx="463588" cy="307777"/>
          </a:xfrm>
          <a:prstGeom prst="rect">
            <a:avLst/>
          </a:prstGeom>
          <a:noFill/>
        </p:spPr>
        <p:txBody>
          <a:bodyPr wrap="none" rtlCol="0">
            <a:spAutoFit/>
          </a:bodyPr>
          <a:lstStyle/>
          <a:p>
            <a:r>
              <a:rPr lang="en-GB" sz="1400" b="1" dirty="0">
                <a:solidFill>
                  <a:srgbClr val="FF0000"/>
                </a:solidFill>
              </a:rPr>
              <a:t>↓  </a:t>
            </a:r>
            <a:r>
              <a:rPr lang="en-GB" sz="1400" b="1" dirty="0">
                <a:solidFill>
                  <a:srgbClr val="0033CC"/>
                </a:solidFill>
              </a:rPr>
              <a:t>↑</a:t>
            </a:r>
          </a:p>
        </p:txBody>
      </p:sp>
      <p:sp>
        <p:nvSpPr>
          <p:cNvPr id="4" name="Textfeld 3"/>
          <p:cNvSpPr txBox="1"/>
          <p:nvPr/>
        </p:nvSpPr>
        <p:spPr>
          <a:xfrm>
            <a:off x="7162613" y="3052095"/>
            <a:ext cx="1667444" cy="338554"/>
          </a:xfrm>
          <a:prstGeom prst="rect">
            <a:avLst/>
          </a:prstGeom>
          <a:noFill/>
        </p:spPr>
        <p:txBody>
          <a:bodyPr wrap="none" rtlCol="0">
            <a:spAutoFit/>
          </a:bodyPr>
          <a:lstStyle/>
          <a:p>
            <a:r>
              <a:rPr lang="de-DE" sz="1600" dirty="0">
                <a:solidFill>
                  <a:srgbClr val="002060"/>
                </a:solidFill>
              </a:rPr>
              <a:t>Hyperfine </a:t>
            </a:r>
            <a:r>
              <a:rPr lang="de-DE" sz="1600" dirty="0" err="1">
                <a:solidFill>
                  <a:srgbClr val="002060"/>
                </a:solidFill>
              </a:rPr>
              <a:t>states</a:t>
            </a:r>
            <a:endParaRPr lang="de-DE" sz="1600" dirty="0">
              <a:solidFill>
                <a:srgbClr val="002060"/>
              </a:solidFill>
            </a:endParaRPr>
          </a:p>
        </p:txBody>
      </p:sp>
      <p:cxnSp>
        <p:nvCxnSpPr>
          <p:cNvPr id="6" name="Gerade Verbindung mit Pfeil 5"/>
          <p:cNvCxnSpPr>
            <a:stCxn id="10" idx="1"/>
          </p:cNvCxnSpPr>
          <p:nvPr/>
        </p:nvCxnSpPr>
        <p:spPr>
          <a:xfrm flipH="1">
            <a:off x="6449641" y="3623803"/>
            <a:ext cx="719138" cy="842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stCxn id="10" idx="1"/>
          </p:cNvCxnSpPr>
          <p:nvPr/>
        </p:nvCxnSpPr>
        <p:spPr>
          <a:xfrm flipH="1">
            <a:off x="6588225" y="3623803"/>
            <a:ext cx="580554" cy="842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7168779" y="3362193"/>
            <a:ext cx="1975221" cy="523220"/>
          </a:xfrm>
          <a:prstGeom prst="rect">
            <a:avLst/>
          </a:prstGeom>
          <a:noFill/>
        </p:spPr>
        <p:txBody>
          <a:bodyPr wrap="none" rtlCol="0">
            <a:spAutoFit/>
          </a:bodyPr>
          <a:lstStyle/>
          <a:p>
            <a:r>
              <a:rPr lang="de-DE" sz="1400" dirty="0">
                <a:solidFill>
                  <a:srgbClr val="002060"/>
                </a:solidFill>
              </a:rPr>
              <a:t>|↓&gt; = |F=9/2, </a:t>
            </a:r>
            <a:r>
              <a:rPr lang="de-DE" sz="1400" dirty="0" err="1">
                <a:solidFill>
                  <a:srgbClr val="002060"/>
                </a:solidFill>
              </a:rPr>
              <a:t>m</a:t>
            </a:r>
            <a:r>
              <a:rPr lang="de-DE" sz="1400" baseline="-25000" dirty="0" err="1">
                <a:solidFill>
                  <a:srgbClr val="002060"/>
                </a:solidFill>
              </a:rPr>
              <a:t>F</a:t>
            </a:r>
            <a:r>
              <a:rPr lang="de-DE" sz="1400" dirty="0">
                <a:solidFill>
                  <a:srgbClr val="002060"/>
                </a:solidFill>
              </a:rPr>
              <a:t>=-9/2&gt;</a:t>
            </a:r>
          </a:p>
          <a:p>
            <a:r>
              <a:rPr lang="de-DE" sz="1400" dirty="0">
                <a:solidFill>
                  <a:srgbClr val="002060"/>
                </a:solidFill>
              </a:rPr>
              <a:t>|↑&gt; = F=9/2, </a:t>
            </a:r>
            <a:r>
              <a:rPr lang="de-DE" sz="1400" dirty="0" err="1">
                <a:solidFill>
                  <a:srgbClr val="002060"/>
                </a:solidFill>
              </a:rPr>
              <a:t>m</a:t>
            </a:r>
            <a:r>
              <a:rPr lang="de-DE" sz="1400" baseline="-25000" dirty="0" err="1">
                <a:solidFill>
                  <a:srgbClr val="002060"/>
                </a:solidFill>
              </a:rPr>
              <a:t>F</a:t>
            </a:r>
            <a:r>
              <a:rPr lang="de-DE" sz="1400" dirty="0">
                <a:solidFill>
                  <a:srgbClr val="002060"/>
                </a:solidFill>
              </a:rPr>
              <a:t>=-7/2&gt;</a:t>
            </a:r>
          </a:p>
        </p:txBody>
      </p:sp>
    </p:spTree>
    <p:extLst>
      <p:ext uri="{BB962C8B-B14F-4D97-AF65-F5344CB8AC3E}">
        <p14:creationId xmlns:p14="http://schemas.microsoft.com/office/powerpoint/2010/main" val="112146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9A7C6-66D5-49CD-8AD1-AFE37CAB823B}"/>
              </a:ext>
            </a:extLst>
          </p:cNvPr>
          <p:cNvSpPr>
            <a:spLocks noGrp="1"/>
          </p:cNvSpPr>
          <p:nvPr>
            <p:ph type="title"/>
          </p:nvPr>
        </p:nvSpPr>
        <p:spPr/>
        <p:txBody>
          <a:bodyPr/>
          <a:lstStyle/>
          <a:p>
            <a:r>
              <a:rPr lang="de-DE" dirty="0">
                <a:solidFill>
                  <a:srgbClr val="002060"/>
                </a:solidFill>
                <a:latin typeface="Arial" panose="020B0604020202020204" pitchFamily="34" charset="0"/>
                <a:cs typeface="Arial" panose="020B0604020202020204" pitchFamily="34" charset="0"/>
              </a:rPr>
              <a:t>Summary</a:t>
            </a:r>
          </a:p>
        </p:txBody>
      </p:sp>
      <p:sp>
        <p:nvSpPr>
          <p:cNvPr id="3" name="Inhaltsplatzhalter 2">
            <a:extLst>
              <a:ext uri="{FF2B5EF4-FFF2-40B4-BE49-F238E27FC236}">
                <a16:creationId xmlns:a16="http://schemas.microsoft.com/office/drawing/2014/main" id="{331CBCEE-9333-4F15-A44D-1528B934887C}"/>
              </a:ext>
            </a:extLst>
          </p:cNvPr>
          <p:cNvSpPr>
            <a:spLocks noGrp="1"/>
          </p:cNvSpPr>
          <p:nvPr>
            <p:ph sz="quarter" idx="12"/>
          </p:nvPr>
        </p:nvSpPr>
        <p:spPr>
          <a:xfrm>
            <a:off x="611560" y="1628800"/>
            <a:ext cx="7992888" cy="4251176"/>
          </a:xfrm>
        </p:spPr>
        <p:txBody>
          <a:bodyPr/>
          <a:lstStyle/>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Cold </a:t>
            </a:r>
            <a:r>
              <a:rPr lang="de-DE" dirty="0" err="1">
                <a:latin typeface="Arial" panose="020B0604020202020204" pitchFamily="34" charset="0"/>
                <a:cs typeface="Arial" panose="020B0604020202020204" pitchFamily="34" charset="0"/>
              </a:rPr>
              <a:t>atomic</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gases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model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system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tuneable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superconductors</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Equilibrium </a:t>
            </a:r>
            <a:r>
              <a:rPr lang="de-DE" dirty="0" err="1">
                <a:latin typeface="Arial" panose="020B0604020202020204" pitchFamily="34" charset="0"/>
                <a:cs typeface="Arial" panose="020B0604020202020204" pitchFamily="34" charset="0"/>
              </a:rPr>
              <a:t>properties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reveal</a:t>
            </a:r>
            <a:r>
              <a:rPr lang="de-DE" dirty="0">
                <a:latin typeface="Arial" panose="020B0604020202020204" pitchFamily="34" charset="0"/>
                <a:cs typeface="Arial" panose="020B0604020202020204" pitchFamily="34" charset="0"/>
              </a:rPr>
              <a:t> 2nd </a:t>
            </a:r>
            <a:r>
              <a:rPr lang="de-DE" dirty="0" err="1">
                <a:latin typeface="Arial" panose="020B0604020202020204" pitchFamily="34" charset="0"/>
                <a:cs typeface="Arial" panose="020B0604020202020204" pitchFamily="34" charset="0"/>
              </a:rPr>
              <a:t>order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phase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transition</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Non-equilibrium: </a:t>
            </a:r>
            <a:r>
              <a:rPr lang="de-DE" dirty="0" err="1">
                <a:latin typeface="Arial" panose="020B0604020202020204" pitchFamily="34" charset="0"/>
                <a:cs typeface="Arial" panose="020B0604020202020204" pitchFamily="34" charset="0"/>
              </a:rPr>
              <a:t>collective</a:t>
            </a:r>
            <a:r>
              <a:rPr lang="de-DE" dirty="0">
                <a:latin typeface="Arial" panose="020B0604020202020204" pitchFamily="34" charset="0"/>
                <a:cs typeface="Arial" panose="020B0604020202020204" pitchFamily="34" charset="0"/>
              </a:rPr>
              <a:t> Goldstone and Higgs </a:t>
            </a:r>
            <a:r>
              <a:rPr lang="de-DE" dirty="0" err="1">
                <a:latin typeface="Arial" panose="020B0604020202020204" pitchFamily="34" charset="0"/>
                <a:cs typeface="Arial" panose="020B0604020202020204" pitchFamily="34" charset="0"/>
              </a:rPr>
              <a:t>mode</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837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t="40237"/>
          <a:stretch/>
        </p:blipFill>
        <p:spPr>
          <a:xfrm>
            <a:off x="0" y="762000"/>
            <a:ext cx="9144000" cy="4290392"/>
          </a:xfrm>
          <a:prstGeom prst="rect">
            <a:avLst/>
          </a:prstGeom>
        </p:spPr>
      </p:pic>
      <p:sp>
        <p:nvSpPr>
          <p:cNvPr id="25" name="TextBox 24"/>
          <p:cNvSpPr txBox="1"/>
          <p:nvPr/>
        </p:nvSpPr>
        <p:spPr>
          <a:xfrm>
            <a:off x="31704" y="6577905"/>
            <a:ext cx="560557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Alexander-von-Humboldt Foundation, ERC, ITN </a:t>
            </a:r>
            <a:r>
              <a:rPr kumimoji="0" lang="en-GB" sz="1200" b="0" i="0" u="none" strike="noStrike" kern="1200" cap="none" spc="0" normalizeH="0" baseline="0" noProof="0" dirty="0" err="1">
                <a:ln>
                  <a:noFill/>
                </a:ln>
                <a:solidFill>
                  <a:prstClr val="black"/>
                </a:solidFill>
                <a:effectLst/>
                <a:uLnTx/>
                <a:uFillTx/>
                <a:latin typeface="Arial"/>
                <a:ea typeface="+mn-ea"/>
                <a:cs typeface="+mn-cs"/>
              </a:rPr>
              <a:t>Comiq</a:t>
            </a:r>
            <a:r>
              <a:rPr kumimoji="0" lang="en-GB" sz="1200" b="0" i="0" u="none" strike="noStrike" kern="1200" cap="none" spc="0" normalizeH="0" baseline="0" noProof="0">
                <a:ln>
                  <a:noFill/>
                </a:ln>
                <a:solidFill>
                  <a:prstClr val="black"/>
                </a:solidFill>
                <a:effectLst/>
                <a:uLnTx/>
                <a:uFillTx/>
                <a:latin typeface="Arial"/>
                <a:ea typeface="+mn-ea"/>
                <a:cs typeface="+mn-cs"/>
              </a:rPr>
              <a:t>, DFG (SFB/TR 185)</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itle 7"/>
          <p:cNvSpPr>
            <a:spLocks noGrp="1"/>
          </p:cNvSpPr>
          <p:nvPr>
            <p:ph type="title"/>
          </p:nvPr>
        </p:nvSpPr>
        <p:spPr/>
        <p:txBody>
          <a:bodyPr/>
          <a:lstStyle/>
          <a:p>
            <a:r>
              <a:rPr lang="en-GB" dirty="0">
                <a:solidFill>
                  <a:srgbClr val="002060"/>
                </a:solidFill>
              </a:rPr>
              <a:t>Thanks</a:t>
            </a:r>
          </a:p>
        </p:txBody>
      </p:sp>
      <p:sp>
        <p:nvSpPr>
          <p:cNvPr id="4" name="Rechteck 3"/>
          <p:cNvSpPr/>
          <p:nvPr/>
        </p:nvSpPr>
        <p:spPr>
          <a:xfrm>
            <a:off x="2057400" y="4693727"/>
            <a:ext cx="4572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36688" algn="l"/>
              </a:tabLst>
              <a:defRPr/>
            </a:pPr>
            <a:r>
              <a:rPr kumimoji="0" lang="en-GB" sz="1800" b="1" i="0" u="none" strike="noStrike" kern="1200" cap="none" spc="0" normalizeH="0" baseline="0" noProof="0" dirty="0">
                <a:ln>
                  <a:noFill/>
                </a:ln>
                <a:solidFill>
                  <a:srgbClr val="FFFF00"/>
                </a:solidFill>
                <a:effectLst/>
                <a:uLnTx/>
                <a:uFillTx/>
                <a:latin typeface="Arial"/>
                <a:ea typeface="+mn-ea"/>
                <a:cs typeface="+mn-cs"/>
              </a:rPr>
              <a:t>www.quantumoptics.eu</a:t>
            </a:r>
          </a:p>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23"/>
          <p:cNvSpPr txBox="1"/>
          <p:nvPr/>
        </p:nvSpPr>
        <p:spPr>
          <a:xfrm>
            <a:off x="21024" y="5052512"/>
            <a:ext cx="91440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Fermi Na-Li:	A. Behrle, K. Gao, T. Harrison, A. Kell, M. Link </a:t>
            </a:r>
          </a:p>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Collaborators	J. Kombe, J.S. Bernier, C. Kollath (theory)</a:t>
            </a:r>
          </a:p>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Fermi K :	C. Chan, J. </a:t>
            </a:r>
            <a:r>
              <a:rPr kumimoji="0" lang="en-GB" sz="1400" b="0" i="0" u="none" strike="noStrike" kern="1200" cap="none" spc="0" normalizeH="0" baseline="0" noProof="0" dirty="0" err="1">
                <a:ln>
                  <a:noFill/>
                </a:ln>
                <a:solidFill>
                  <a:prstClr val="black"/>
                </a:solidFill>
                <a:effectLst/>
                <a:uLnTx/>
                <a:uFillTx/>
                <a:latin typeface="Arial"/>
                <a:ea typeface="+mn-ea"/>
                <a:cs typeface="+mn-cs"/>
              </a:rPr>
              <a:t>Drewes</a:t>
            </a:r>
            <a:r>
              <a:rPr kumimoji="0" lang="en-GB" sz="1400" b="0" i="0" u="none" strike="noStrike" kern="1200" cap="none" spc="0" normalizeH="0" baseline="0" noProof="0" dirty="0">
                <a:ln>
                  <a:noFill/>
                </a:ln>
                <a:solidFill>
                  <a:prstClr val="black"/>
                </a:solidFill>
                <a:effectLst/>
                <a:uLnTx/>
                <a:uFillTx/>
                <a:latin typeface="Arial"/>
                <a:ea typeface="+mn-ea"/>
                <a:cs typeface="+mn-cs"/>
              </a:rPr>
              <a:t>, M. Gall, N. Wurz</a:t>
            </a:r>
          </a:p>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Trapped ions:	M. Breyer, P. Fürtjes, K. Kluge, P. Kobel, J. Schmitz</a:t>
            </a:r>
            <a:r>
              <a:rPr lang="en-GB" sz="1400" dirty="0">
                <a:solidFill>
                  <a:prstClr val="black"/>
                </a:solidFill>
                <a:latin typeface="Arial"/>
              </a:rPr>
              <a:t> </a:t>
            </a:r>
            <a:r>
              <a:rPr kumimoji="0" lang="en-GB" sz="1400" b="0" i="0" u="none" strike="noStrike" kern="1200" cap="none" spc="0" normalizeH="0" baseline="0" noProof="0" dirty="0">
                <a:ln>
                  <a:noFill/>
                </a:ln>
                <a:solidFill>
                  <a:prstClr val="black"/>
                </a:solidFill>
                <a:effectLst/>
                <a:uLnTx/>
                <a:uFillTx/>
                <a:latin typeface="Arial"/>
                <a:ea typeface="+mn-ea"/>
                <a:cs typeface="+mn-cs"/>
              </a:rPr>
              <a:t>&amp; H.-M. Meyer</a:t>
            </a:r>
          </a:p>
          <a:p>
            <a:pPr marL="0" marR="0" lvl="0" indent="0" algn="l" defTabSz="914400" rtl="0" eaLnBrk="1" fontAlgn="auto" latinLnBrk="0" hangingPunct="1">
              <a:lnSpc>
                <a:spcPct val="100000"/>
              </a:lnSpc>
              <a:spcBef>
                <a:spcPts val="0"/>
              </a:spcBef>
              <a:spcAft>
                <a:spcPts val="0"/>
              </a:spcAft>
              <a:buClrTx/>
              <a:buSzTx/>
              <a:buFontTx/>
              <a:buNone/>
              <a:tabLst>
                <a:tab pos="1436688" algn="l"/>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QED Tests:	T. Langerfeld</a:t>
            </a:r>
          </a:p>
        </p:txBody>
      </p:sp>
    </p:spTree>
    <p:extLst>
      <p:ext uri="{BB962C8B-B14F-4D97-AF65-F5344CB8AC3E}">
        <p14:creationId xmlns:p14="http://schemas.microsoft.com/office/powerpoint/2010/main" val="98437643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Bosons vs. Fermions</a:t>
            </a:r>
          </a:p>
        </p:txBody>
      </p:sp>
      <p:pic>
        <p:nvPicPr>
          <p:cNvPr id="650242" name="Picture 2" descr="http://antwrp.gsfc.nasa.gov/apod/image/0302/fermiexclusion_hulet.jpg"/>
          <p:cNvPicPr>
            <a:picLocks noChangeAspect="1" noChangeArrowheads="1"/>
          </p:cNvPicPr>
          <p:nvPr/>
        </p:nvPicPr>
        <p:blipFill>
          <a:blip r:embed="rId3" cstate="print"/>
          <a:srcRect t="9130" b="10007"/>
          <a:stretch>
            <a:fillRect/>
          </a:stretch>
        </p:blipFill>
        <p:spPr bwMode="auto">
          <a:xfrm>
            <a:off x="2071670" y="1142984"/>
            <a:ext cx="5143536" cy="3751755"/>
          </a:xfrm>
          <a:prstGeom prst="rect">
            <a:avLst/>
          </a:prstGeom>
          <a:noFill/>
        </p:spPr>
      </p:pic>
      <p:sp>
        <p:nvSpPr>
          <p:cNvPr id="6" name="TextBox 5"/>
          <p:cNvSpPr txBox="1"/>
          <p:nvPr/>
        </p:nvSpPr>
        <p:spPr>
          <a:xfrm>
            <a:off x="928662" y="5214950"/>
            <a:ext cx="2018501" cy="646331"/>
          </a:xfrm>
          <a:prstGeom prst="rect">
            <a:avLst/>
          </a:prstGeom>
          <a:noFill/>
        </p:spPr>
        <p:txBody>
          <a:bodyPr wrap="none" rtlCol="0">
            <a:spAutoFit/>
          </a:bodyPr>
          <a:lstStyle/>
          <a:p>
            <a:r>
              <a:rPr lang="en-GB" dirty="0">
                <a:solidFill>
                  <a:srgbClr val="000099"/>
                </a:solidFill>
              </a:rPr>
              <a:t>Bosons condense</a:t>
            </a:r>
          </a:p>
          <a:p>
            <a:r>
              <a:rPr lang="en-GB" dirty="0">
                <a:solidFill>
                  <a:srgbClr val="000099"/>
                </a:solidFill>
              </a:rPr>
              <a:t>to ground state</a:t>
            </a:r>
          </a:p>
        </p:txBody>
      </p:sp>
      <p:sp>
        <p:nvSpPr>
          <p:cNvPr id="7" name="TextBox 6"/>
          <p:cNvSpPr txBox="1"/>
          <p:nvPr/>
        </p:nvSpPr>
        <p:spPr>
          <a:xfrm>
            <a:off x="5429256" y="5286388"/>
            <a:ext cx="2133918" cy="646331"/>
          </a:xfrm>
          <a:prstGeom prst="rect">
            <a:avLst/>
          </a:prstGeom>
          <a:noFill/>
        </p:spPr>
        <p:txBody>
          <a:bodyPr wrap="none" rtlCol="0">
            <a:spAutoFit/>
          </a:bodyPr>
          <a:lstStyle/>
          <a:p>
            <a:r>
              <a:rPr lang="en-GB" dirty="0">
                <a:solidFill>
                  <a:srgbClr val="000099"/>
                </a:solidFill>
              </a:rPr>
              <a:t>Fermions fill up the</a:t>
            </a:r>
          </a:p>
          <a:p>
            <a:r>
              <a:rPr lang="en-GB" dirty="0">
                <a:solidFill>
                  <a:srgbClr val="000099"/>
                </a:solidFill>
              </a:rPr>
              <a:t>Fermi sea</a:t>
            </a:r>
          </a:p>
        </p:txBody>
      </p:sp>
      <p:cxnSp>
        <p:nvCxnSpPr>
          <p:cNvPr id="9" name="Elbow Connector 8"/>
          <p:cNvCxnSpPr/>
          <p:nvPr/>
        </p:nvCxnSpPr>
        <p:spPr>
          <a:xfrm flipV="1">
            <a:off x="2143108" y="4357694"/>
            <a:ext cx="857256" cy="785818"/>
          </a:xfrm>
          <a:prstGeom prst="bentConnector3">
            <a:avLst>
              <a:gd name="adj1" fmla="val 1039"/>
            </a:avLst>
          </a:prstGeom>
          <a:ln w="34925">
            <a:solidFill>
              <a:srgbClr val="0000FF"/>
            </a:solidFill>
            <a:tailEnd type="arrow"/>
          </a:ln>
          <a:effectLst>
            <a:outerShdw blurRad="114300" algn="ctr" rotWithShape="0">
              <a:schemeClr val="bg1"/>
            </a:outerShdw>
          </a:effectLst>
        </p:spPr>
        <p:style>
          <a:lnRef idx="1">
            <a:schemeClr val="accent6"/>
          </a:lnRef>
          <a:fillRef idx="0">
            <a:schemeClr val="accent6"/>
          </a:fillRef>
          <a:effectRef idx="0">
            <a:schemeClr val="accent6"/>
          </a:effectRef>
          <a:fontRef idx="minor">
            <a:schemeClr val="tx1"/>
          </a:fontRef>
        </p:style>
      </p:cxnSp>
      <p:cxnSp>
        <p:nvCxnSpPr>
          <p:cNvPr id="29" name="Elbow Connector 28"/>
          <p:cNvCxnSpPr/>
          <p:nvPr/>
        </p:nvCxnSpPr>
        <p:spPr>
          <a:xfrm rot="16200000" flipV="1">
            <a:off x="6500826" y="4572008"/>
            <a:ext cx="857256" cy="428628"/>
          </a:xfrm>
          <a:prstGeom prst="bentConnector3">
            <a:avLst>
              <a:gd name="adj1" fmla="val 100162"/>
            </a:avLst>
          </a:prstGeom>
          <a:ln w="34925">
            <a:solidFill>
              <a:srgbClr val="0000FF"/>
            </a:solidFill>
            <a:tailEnd type="arrow"/>
          </a:ln>
          <a:effectLst>
            <a:outerShdw blurRad="101600" algn="ctr" rotWithShape="0">
              <a:schemeClr val="bg1"/>
            </a:outerShdw>
          </a:effectLst>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6019800" y="4648200"/>
            <a:ext cx="1207382" cy="276999"/>
          </a:xfrm>
          <a:prstGeom prst="rect">
            <a:avLst/>
          </a:prstGeom>
          <a:noFill/>
        </p:spPr>
        <p:txBody>
          <a:bodyPr wrap="none" rtlCol="0">
            <a:spAutoFit/>
          </a:bodyPr>
          <a:lstStyle/>
          <a:p>
            <a:r>
              <a:rPr lang="en-GB" sz="1200" dirty="0">
                <a:solidFill>
                  <a:schemeClr val="bg1"/>
                </a:solidFill>
              </a:rPr>
              <a:t>Rice University</a:t>
            </a:r>
          </a:p>
        </p:txBody>
      </p:sp>
    </p:spTree>
    <p:extLst>
      <p:ext uri="{BB962C8B-B14F-4D97-AF65-F5344CB8AC3E}">
        <p14:creationId xmlns:p14="http://schemas.microsoft.com/office/powerpoint/2010/main" val="141707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www.pit.physik.uni-tuebingen.de/zimmermann/forschung/mixt/mixt_efimov.jpg"/>
          <p:cNvPicPr>
            <a:picLocks noChangeAspect="1" noChangeArrowheads="1"/>
          </p:cNvPicPr>
          <p:nvPr/>
        </p:nvPicPr>
        <p:blipFill rotWithShape="1">
          <a:blip r:embed="rId2">
            <a:extLst>
              <a:ext uri="{28A0092B-C50C-407E-A947-70E740481C1C}">
                <a14:useLocalDpi xmlns:a14="http://schemas.microsoft.com/office/drawing/2010/main" val="0"/>
              </a:ext>
            </a:extLst>
          </a:blip>
          <a:srcRect l="5128" t="10810" r="2759" b="8059"/>
          <a:stretch/>
        </p:blipFill>
        <p:spPr bwMode="auto">
          <a:xfrm rot="10800000">
            <a:off x="5960982" y="3466451"/>
            <a:ext cx="2808312" cy="15068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quantum-munich.de/fileadmin/media/media/singleatoms/Image02.jpg">
            <a:extLst>
              <a:ext uri="{FF2B5EF4-FFF2-40B4-BE49-F238E27FC236}">
                <a16:creationId xmlns:a16="http://schemas.microsoft.com/office/drawing/2014/main" id="{0F9BC516-97D0-45AE-A175-D59F7776FD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4941168"/>
            <a:ext cx="2724940" cy="1608611"/>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sz="quarter" idx="12"/>
          </p:nvPr>
        </p:nvSpPr>
        <p:spPr>
          <a:xfrm>
            <a:off x="251520" y="990600"/>
            <a:ext cx="8371656" cy="5105400"/>
          </a:xfrm>
        </p:spPr>
        <p:txBody>
          <a:bodyPr/>
          <a:lstStyle/>
          <a:p>
            <a:pPr>
              <a:buFont typeface="Arial" panose="020B0604020202020204" pitchFamily="34" charset="0"/>
              <a:buChar char="•"/>
            </a:pPr>
            <a:r>
              <a:rPr lang="de-DE" sz="2000" dirty="0">
                <a:solidFill>
                  <a:srgbClr val="0031B5"/>
                </a:solidFill>
              </a:rPr>
              <a:t>Search </a:t>
            </a:r>
            <a:r>
              <a:rPr lang="de-DE" sz="2000" dirty="0" err="1">
                <a:solidFill>
                  <a:srgbClr val="0031B5"/>
                </a:solidFill>
              </a:rPr>
              <a:t>for</a:t>
            </a:r>
            <a:r>
              <a:rPr lang="de-DE" sz="2000" dirty="0">
                <a:solidFill>
                  <a:srgbClr val="0031B5"/>
                </a:solidFill>
              </a:rPr>
              <a:t> </a:t>
            </a:r>
            <a:r>
              <a:rPr lang="de-DE" sz="2000" dirty="0" err="1">
                <a:solidFill>
                  <a:srgbClr val="0031B5"/>
                </a:solidFill>
              </a:rPr>
              <a:t>the</a:t>
            </a:r>
            <a:r>
              <a:rPr lang="de-DE" sz="2000" dirty="0">
                <a:solidFill>
                  <a:srgbClr val="0031B5"/>
                </a:solidFill>
              </a:rPr>
              <a:t> </a:t>
            </a:r>
            <a:r>
              <a:rPr lang="de-DE" sz="2000" dirty="0" err="1">
                <a:solidFill>
                  <a:srgbClr val="0031B5"/>
                </a:solidFill>
              </a:rPr>
              <a:t>perfect</a:t>
            </a:r>
            <a:r>
              <a:rPr lang="de-DE" sz="2000" dirty="0">
                <a:solidFill>
                  <a:srgbClr val="0031B5"/>
                </a:solidFill>
              </a:rPr>
              <a:t> fluid: </a:t>
            </a:r>
            <a:br>
              <a:rPr lang="de-DE" sz="2000" dirty="0">
                <a:solidFill>
                  <a:srgbClr val="0031B5"/>
                </a:solidFill>
              </a:rPr>
            </a:br>
            <a:r>
              <a:rPr lang="de-DE" sz="2000" dirty="0" err="1">
                <a:solidFill>
                  <a:srgbClr val="0031B5"/>
                </a:solidFill>
              </a:rPr>
              <a:t>Cold</a:t>
            </a:r>
            <a:r>
              <a:rPr lang="de-DE" sz="2000" dirty="0">
                <a:solidFill>
                  <a:srgbClr val="0031B5"/>
                </a:solidFill>
              </a:rPr>
              <a:t> </a:t>
            </a:r>
            <a:r>
              <a:rPr lang="de-DE" sz="2000" dirty="0" err="1">
                <a:solidFill>
                  <a:srgbClr val="0031B5"/>
                </a:solidFill>
              </a:rPr>
              <a:t>fermions</a:t>
            </a:r>
            <a:r>
              <a:rPr lang="de-DE" sz="2000" dirty="0">
                <a:solidFill>
                  <a:srgbClr val="0031B5"/>
                </a:solidFill>
              </a:rPr>
              <a:t> vs. Quark-</a:t>
            </a:r>
            <a:r>
              <a:rPr lang="de-DE" sz="2000" dirty="0" err="1">
                <a:solidFill>
                  <a:srgbClr val="0031B5"/>
                </a:solidFill>
              </a:rPr>
              <a:t>gluon</a:t>
            </a:r>
            <a:r>
              <a:rPr lang="de-DE" sz="2000" dirty="0">
                <a:solidFill>
                  <a:srgbClr val="0031B5"/>
                </a:solidFill>
              </a:rPr>
              <a:t> </a:t>
            </a:r>
            <a:r>
              <a:rPr lang="de-DE" sz="2000" dirty="0" err="1">
                <a:solidFill>
                  <a:srgbClr val="0031B5"/>
                </a:solidFill>
              </a:rPr>
              <a:t>plasma</a:t>
            </a:r>
            <a:endParaRPr lang="de-DE" sz="2000" dirty="0">
              <a:solidFill>
                <a:srgbClr val="0031B5"/>
              </a:solidFill>
            </a:endParaRPr>
          </a:p>
          <a:p>
            <a:pPr>
              <a:buFont typeface="Arial" panose="020B0604020202020204" pitchFamily="34" charset="0"/>
              <a:buChar char="•"/>
            </a:pPr>
            <a:endParaRPr lang="de-DE" sz="2000" dirty="0">
              <a:solidFill>
                <a:srgbClr val="0031B5"/>
              </a:solidFill>
            </a:endParaRPr>
          </a:p>
          <a:p>
            <a:pPr>
              <a:buFont typeface="Arial" panose="020B0604020202020204" pitchFamily="34" charset="0"/>
              <a:buChar char="•"/>
            </a:pPr>
            <a:endParaRPr lang="de-DE" sz="2000" dirty="0">
              <a:solidFill>
                <a:srgbClr val="0031B5"/>
              </a:solidFill>
            </a:endParaRPr>
          </a:p>
          <a:p>
            <a:pPr>
              <a:buFont typeface="Arial" panose="020B0604020202020204" pitchFamily="34" charset="0"/>
              <a:buChar char="•"/>
            </a:pPr>
            <a:endParaRPr lang="de-DE" sz="2000" dirty="0">
              <a:solidFill>
                <a:srgbClr val="0031B5"/>
              </a:solidFill>
            </a:endParaRPr>
          </a:p>
          <a:p>
            <a:pPr>
              <a:buFont typeface="Arial" panose="020B0604020202020204" pitchFamily="34" charset="0"/>
              <a:buChar char="•"/>
            </a:pPr>
            <a:endParaRPr lang="de-DE" sz="2000" dirty="0">
              <a:solidFill>
                <a:srgbClr val="0031B5"/>
              </a:solidFill>
            </a:endParaRPr>
          </a:p>
          <a:p>
            <a:pPr>
              <a:buFont typeface="Arial" panose="020B0604020202020204" pitchFamily="34" charset="0"/>
              <a:buChar char="•"/>
            </a:pPr>
            <a:endParaRPr lang="de-DE" sz="2000" dirty="0">
              <a:solidFill>
                <a:srgbClr val="0031B5"/>
              </a:solidFill>
            </a:endParaRPr>
          </a:p>
          <a:p>
            <a:pPr>
              <a:buFont typeface="Arial" panose="020B0604020202020204" pitchFamily="34" charset="0"/>
              <a:buChar char="•"/>
            </a:pPr>
            <a:r>
              <a:rPr lang="de-DE" sz="2000" dirty="0" err="1">
                <a:solidFill>
                  <a:srgbClr val="0031B5"/>
                </a:solidFill>
              </a:rPr>
              <a:t>Few</a:t>
            </a:r>
            <a:r>
              <a:rPr lang="de-DE" sz="2000" dirty="0">
                <a:solidFill>
                  <a:srgbClr val="0031B5"/>
                </a:solidFill>
              </a:rPr>
              <a:t> </a:t>
            </a:r>
            <a:r>
              <a:rPr lang="de-DE" sz="2000" dirty="0" err="1">
                <a:solidFill>
                  <a:srgbClr val="0031B5"/>
                </a:solidFill>
              </a:rPr>
              <a:t>particles</a:t>
            </a:r>
            <a:r>
              <a:rPr lang="de-DE" sz="2000" dirty="0">
                <a:solidFill>
                  <a:srgbClr val="0031B5"/>
                </a:solidFill>
              </a:rPr>
              <a:t> </a:t>
            </a:r>
            <a:r>
              <a:rPr lang="de-DE" sz="2000" dirty="0" err="1">
                <a:solidFill>
                  <a:srgbClr val="0031B5"/>
                </a:solidFill>
              </a:rPr>
              <a:t>systems</a:t>
            </a:r>
            <a:r>
              <a:rPr lang="de-DE" sz="2000" dirty="0">
                <a:solidFill>
                  <a:srgbClr val="0031B5"/>
                </a:solidFill>
              </a:rPr>
              <a:t>, </a:t>
            </a:r>
            <a:r>
              <a:rPr lang="de-DE" sz="2000" dirty="0" err="1">
                <a:solidFill>
                  <a:srgbClr val="0031B5"/>
                </a:solidFill>
              </a:rPr>
              <a:t>observation</a:t>
            </a:r>
            <a:r>
              <a:rPr lang="de-DE" sz="2000" dirty="0">
                <a:solidFill>
                  <a:srgbClr val="0031B5"/>
                </a:solidFill>
              </a:rPr>
              <a:t> of </a:t>
            </a:r>
            <a:r>
              <a:rPr lang="de-DE" sz="2000" dirty="0" err="1">
                <a:solidFill>
                  <a:srgbClr val="0031B5"/>
                </a:solidFill>
              </a:rPr>
              <a:t>Efimov</a:t>
            </a:r>
            <a:r>
              <a:rPr lang="de-DE" sz="2000" dirty="0">
                <a:solidFill>
                  <a:srgbClr val="0031B5"/>
                </a:solidFill>
              </a:rPr>
              <a:t> </a:t>
            </a:r>
            <a:r>
              <a:rPr lang="de-DE" sz="2000" dirty="0" err="1">
                <a:solidFill>
                  <a:srgbClr val="0031B5"/>
                </a:solidFill>
              </a:rPr>
              <a:t>states</a:t>
            </a:r>
            <a:endParaRPr lang="de-DE" sz="2000" dirty="0">
              <a:solidFill>
                <a:srgbClr val="0031B5"/>
              </a:solidFill>
            </a:endParaRPr>
          </a:p>
          <a:p>
            <a:pPr>
              <a:buFont typeface="Arial" panose="020B0604020202020204" pitchFamily="34" charset="0"/>
              <a:buChar char="•"/>
            </a:pPr>
            <a:endParaRPr lang="de-DE" sz="2000" dirty="0">
              <a:solidFill>
                <a:srgbClr val="0031B5"/>
              </a:solidFill>
            </a:endParaRPr>
          </a:p>
          <a:p>
            <a:pPr>
              <a:buFont typeface="Arial" panose="020B0604020202020204" pitchFamily="34" charset="0"/>
              <a:buChar char="•"/>
            </a:pPr>
            <a:endParaRPr lang="de-DE" sz="2000" dirty="0">
              <a:solidFill>
                <a:srgbClr val="0031B5"/>
              </a:solidFill>
            </a:endParaRPr>
          </a:p>
          <a:p>
            <a:pPr>
              <a:buFont typeface="Arial" panose="020B0604020202020204" pitchFamily="34" charset="0"/>
              <a:buChar char="•"/>
            </a:pPr>
            <a:endParaRPr lang="de-DE" sz="2000" dirty="0">
              <a:solidFill>
                <a:srgbClr val="0031B5"/>
              </a:solidFill>
            </a:endParaRPr>
          </a:p>
          <a:p>
            <a:pPr>
              <a:buFont typeface="Arial" panose="020B0604020202020204" pitchFamily="34" charset="0"/>
              <a:buChar char="•"/>
            </a:pPr>
            <a:r>
              <a:rPr lang="de-DE" sz="2000" dirty="0">
                <a:solidFill>
                  <a:srgbClr val="0031B5"/>
                </a:solidFill>
              </a:rPr>
              <a:t>Strong </a:t>
            </a:r>
            <a:r>
              <a:rPr lang="de-DE" sz="2000" dirty="0" err="1">
                <a:solidFill>
                  <a:srgbClr val="0031B5"/>
                </a:solidFill>
              </a:rPr>
              <a:t>correlations</a:t>
            </a:r>
            <a:r>
              <a:rPr lang="de-DE" sz="2000" dirty="0">
                <a:solidFill>
                  <a:srgbClr val="0031B5"/>
                </a:solidFill>
              </a:rPr>
              <a:t> and </a:t>
            </a:r>
            <a:br>
              <a:rPr lang="de-DE" sz="2000" dirty="0">
                <a:solidFill>
                  <a:srgbClr val="0031B5"/>
                </a:solidFill>
              </a:rPr>
            </a:br>
            <a:r>
              <a:rPr lang="de-DE" sz="2000" dirty="0" err="1">
                <a:solidFill>
                  <a:srgbClr val="0031B5"/>
                </a:solidFill>
              </a:rPr>
              <a:t>quantum</a:t>
            </a:r>
            <a:r>
              <a:rPr lang="de-DE" sz="2000" dirty="0">
                <a:solidFill>
                  <a:srgbClr val="0031B5"/>
                </a:solidFill>
              </a:rPr>
              <a:t> </a:t>
            </a:r>
            <a:r>
              <a:rPr lang="de-DE" sz="2000" dirty="0" err="1">
                <a:solidFill>
                  <a:srgbClr val="0031B5"/>
                </a:solidFill>
              </a:rPr>
              <a:t>magnetism</a:t>
            </a:r>
            <a:r>
              <a:rPr lang="de-DE" sz="2000" dirty="0">
                <a:solidFill>
                  <a:srgbClr val="0031B5"/>
                </a:solidFill>
              </a:rPr>
              <a:t> in </a:t>
            </a:r>
            <a:r>
              <a:rPr lang="de-DE" sz="2000" dirty="0" err="1">
                <a:solidFill>
                  <a:srgbClr val="0031B5"/>
                </a:solidFill>
              </a:rPr>
              <a:t>lattices</a:t>
            </a:r>
            <a:endParaRPr lang="de-DE" sz="2000" dirty="0">
              <a:solidFill>
                <a:srgbClr val="0031B5"/>
              </a:solidFill>
            </a:endParaRPr>
          </a:p>
          <a:p>
            <a:pPr>
              <a:buFont typeface="Arial" panose="020B0604020202020204" pitchFamily="34" charset="0"/>
              <a:buChar char="•"/>
            </a:pPr>
            <a:endParaRPr lang="de-DE" sz="2000" dirty="0">
              <a:solidFill>
                <a:srgbClr val="0031B5"/>
              </a:solidFill>
            </a:endParaRPr>
          </a:p>
          <a:p>
            <a:pPr>
              <a:buFont typeface="Arial" panose="020B0604020202020204" pitchFamily="34" charset="0"/>
              <a:buChar char="•"/>
            </a:pPr>
            <a:endParaRPr lang="de-DE" sz="2000" dirty="0">
              <a:solidFill>
                <a:srgbClr val="0031B5"/>
              </a:solidFill>
            </a:endParaRPr>
          </a:p>
          <a:p>
            <a:pPr>
              <a:buBlip>
                <a:blip r:embed="rId4"/>
              </a:buBlip>
            </a:pPr>
            <a:endParaRPr lang="de-DE" sz="2000" dirty="0">
              <a:solidFill>
                <a:srgbClr val="0031B5"/>
              </a:solidFill>
            </a:endParaRPr>
          </a:p>
        </p:txBody>
      </p:sp>
      <p:pic>
        <p:nvPicPr>
          <p:cNvPr id="5" name="Grafik 4"/>
          <p:cNvPicPr>
            <a:picLocks noChangeAspect="1"/>
          </p:cNvPicPr>
          <p:nvPr/>
        </p:nvPicPr>
        <p:blipFill>
          <a:blip r:embed="rId5"/>
          <a:stretch>
            <a:fillRect/>
          </a:stretch>
        </p:blipFill>
        <p:spPr>
          <a:xfrm rot="16200000">
            <a:off x="2113922" y="141167"/>
            <a:ext cx="1291287" cy="4296011"/>
          </a:xfrm>
          <a:prstGeom prst="rect">
            <a:avLst/>
          </a:prstGeom>
        </p:spPr>
      </p:pic>
      <p:sp>
        <p:nvSpPr>
          <p:cNvPr id="2" name="Titel 1"/>
          <p:cNvSpPr>
            <a:spLocks noGrp="1"/>
          </p:cNvSpPr>
          <p:nvPr>
            <p:ph type="title"/>
          </p:nvPr>
        </p:nvSpPr>
        <p:spPr/>
        <p:txBody>
          <a:bodyPr/>
          <a:lstStyle/>
          <a:p>
            <a:r>
              <a:rPr lang="de-DE" dirty="0" err="1"/>
              <a:t>Some</a:t>
            </a:r>
            <a:r>
              <a:rPr lang="de-DE" dirty="0"/>
              <a:t> </a:t>
            </a:r>
            <a:r>
              <a:rPr lang="de-DE" dirty="0" err="1"/>
              <a:t>examples</a:t>
            </a:r>
            <a:endParaRPr lang="de-DE" dirty="0"/>
          </a:p>
        </p:txBody>
      </p:sp>
      <p:pic>
        <p:nvPicPr>
          <p:cNvPr id="4" name="Grafik 3"/>
          <p:cNvPicPr>
            <a:picLocks noChangeAspect="1"/>
          </p:cNvPicPr>
          <p:nvPr/>
        </p:nvPicPr>
        <p:blipFill>
          <a:blip r:embed="rId6"/>
          <a:stretch>
            <a:fillRect/>
          </a:stretch>
        </p:blipFill>
        <p:spPr>
          <a:xfrm>
            <a:off x="5366562" y="912268"/>
            <a:ext cx="2947184" cy="1944216"/>
          </a:xfrm>
          <a:prstGeom prst="rect">
            <a:avLst/>
          </a:prstGeom>
        </p:spPr>
      </p:pic>
      <p:sp>
        <p:nvSpPr>
          <p:cNvPr id="6" name="Textfeld 5"/>
          <p:cNvSpPr txBox="1"/>
          <p:nvPr/>
        </p:nvSpPr>
        <p:spPr>
          <a:xfrm>
            <a:off x="5648162" y="2761139"/>
            <a:ext cx="3433953" cy="338554"/>
          </a:xfrm>
          <a:prstGeom prst="rect">
            <a:avLst/>
          </a:prstGeom>
          <a:noFill/>
        </p:spPr>
        <p:txBody>
          <a:bodyPr wrap="none" rtlCol="0">
            <a:spAutoFit/>
          </a:bodyPr>
          <a:lstStyle/>
          <a:p>
            <a:r>
              <a:rPr lang="de-DE" sz="1600" dirty="0">
                <a:solidFill>
                  <a:srgbClr val="0031B5"/>
                </a:solidFill>
                <a:latin typeface="Symbol" panose="05050102010706020507" pitchFamily="18" charset="2"/>
              </a:rPr>
              <a:t>h</a:t>
            </a:r>
            <a:r>
              <a:rPr lang="de-DE" sz="1400" dirty="0">
                <a:solidFill>
                  <a:srgbClr val="0031B5"/>
                </a:solidFill>
              </a:rPr>
              <a:t>/s &gt; 1/4</a:t>
            </a:r>
            <a:r>
              <a:rPr lang="de-DE" sz="1400" dirty="0">
                <a:solidFill>
                  <a:srgbClr val="0031B5"/>
                </a:solidFill>
                <a:latin typeface="Symbol" panose="05050102010706020507" pitchFamily="18" charset="2"/>
              </a:rPr>
              <a:t>p</a:t>
            </a:r>
            <a:r>
              <a:rPr lang="de-DE" sz="1400" dirty="0">
                <a:solidFill>
                  <a:srgbClr val="0031B5"/>
                </a:solidFill>
                <a:latin typeface="Arial" panose="020B0604020202020204" pitchFamily="34" charset="0"/>
                <a:cs typeface="Arial" panose="020B0604020202020204" pitchFamily="34" charset="0"/>
              </a:rPr>
              <a:t> (universal in strong </a:t>
            </a:r>
            <a:r>
              <a:rPr lang="de-DE" sz="1400" dirty="0" err="1">
                <a:solidFill>
                  <a:srgbClr val="0031B5"/>
                </a:solidFill>
                <a:latin typeface="Arial" panose="020B0604020202020204" pitchFamily="34" charset="0"/>
                <a:cs typeface="Arial" panose="020B0604020202020204" pitchFamily="34" charset="0"/>
              </a:rPr>
              <a:t>coupling</a:t>
            </a:r>
            <a:r>
              <a:rPr lang="de-DE" sz="1400" dirty="0">
                <a:solidFill>
                  <a:srgbClr val="0031B5"/>
                </a:solidFill>
                <a:latin typeface="Arial" panose="020B0604020202020204" pitchFamily="34" charset="0"/>
                <a:cs typeface="Arial" panose="020B0604020202020204" pitchFamily="34" charset="0"/>
              </a:rPr>
              <a:t>?)</a:t>
            </a:r>
          </a:p>
        </p:txBody>
      </p:sp>
      <p:sp>
        <p:nvSpPr>
          <p:cNvPr id="8" name="Textfeld 7"/>
          <p:cNvSpPr txBox="1"/>
          <p:nvPr/>
        </p:nvSpPr>
        <p:spPr>
          <a:xfrm>
            <a:off x="6618761" y="2293590"/>
            <a:ext cx="1839439" cy="261610"/>
          </a:xfrm>
          <a:prstGeom prst="rect">
            <a:avLst/>
          </a:prstGeom>
          <a:noFill/>
        </p:spPr>
        <p:txBody>
          <a:bodyPr wrap="square" rtlCol="0">
            <a:spAutoFit/>
          </a:bodyPr>
          <a:lstStyle/>
          <a:p>
            <a:r>
              <a:rPr lang="de-DE" sz="1100" dirty="0">
                <a:solidFill>
                  <a:srgbClr val="0031B5"/>
                </a:solidFill>
              </a:rPr>
              <a:t>Cao et al., Science (2012)</a:t>
            </a:r>
          </a:p>
        </p:txBody>
      </p:sp>
    </p:spTree>
    <p:extLst>
      <p:ext uri="{BB962C8B-B14F-4D97-AF65-F5344CB8AC3E}">
        <p14:creationId xmlns:p14="http://schemas.microsoft.com/office/powerpoint/2010/main" val="300352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1827" name="Picture 3"/>
          <p:cNvPicPr>
            <a:picLocks noChangeAspect="1" noChangeArrowheads="1"/>
          </p:cNvPicPr>
          <p:nvPr/>
        </p:nvPicPr>
        <p:blipFill>
          <a:blip r:embed="rId3" cstate="print"/>
          <a:srcRect/>
          <a:stretch>
            <a:fillRect/>
          </a:stretch>
        </p:blipFill>
        <p:spPr bwMode="auto">
          <a:xfrm>
            <a:off x="4933303" y="1855247"/>
            <a:ext cx="2695575" cy="97155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a:t>Example: Superconductivity</a:t>
            </a:r>
          </a:p>
        </p:txBody>
      </p:sp>
      <p:sp>
        <p:nvSpPr>
          <p:cNvPr id="5" name="TextBox 4"/>
          <p:cNvSpPr txBox="1"/>
          <p:nvPr/>
        </p:nvSpPr>
        <p:spPr>
          <a:xfrm>
            <a:off x="3935494" y="1582101"/>
            <a:ext cx="5203284" cy="369332"/>
          </a:xfrm>
          <a:prstGeom prst="rect">
            <a:avLst/>
          </a:prstGeom>
          <a:noFill/>
        </p:spPr>
        <p:txBody>
          <a:bodyPr wrap="none" rtlCol="0">
            <a:spAutoFit/>
          </a:bodyPr>
          <a:lstStyle/>
          <a:p>
            <a:r>
              <a:rPr lang="en-GB" dirty="0"/>
              <a:t>Cooper’s idea: Electrons pair with binding energy</a:t>
            </a:r>
            <a:endParaRPr lang="en-GB" baseline="-25000" dirty="0"/>
          </a:p>
        </p:txBody>
      </p:sp>
      <p:pic>
        <p:nvPicPr>
          <p:cNvPr id="1101828" name="Picture 4"/>
          <p:cNvPicPr>
            <a:picLocks noChangeAspect="1" noChangeArrowheads="1"/>
          </p:cNvPicPr>
          <p:nvPr/>
        </p:nvPicPr>
        <p:blipFill>
          <a:blip r:embed="rId4" cstate="print"/>
          <a:srcRect/>
          <a:stretch>
            <a:fillRect/>
          </a:stretch>
        </p:blipFill>
        <p:spPr bwMode="auto">
          <a:xfrm>
            <a:off x="1003578" y="7101408"/>
            <a:ext cx="4743450" cy="1028700"/>
          </a:xfrm>
          <a:prstGeom prst="rect">
            <a:avLst/>
          </a:prstGeom>
          <a:noFill/>
          <a:ln w="9525">
            <a:noFill/>
            <a:miter lim="800000"/>
            <a:headEnd/>
            <a:tailEnd/>
          </a:ln>
        </p:spPr>
      </p:pic>
      <p:sp>
        <p:nvSpPr>
          <p:cNvPr id="8" name="TextBox 7"/>
          <p:cNvSpPr txBox="1"/>
          <p:nvPr/>
        </p:nvSpPr>
        <p:spPr>
          <a:xfrm>
            <a:off x="499522" y="6957392"/>
            <a:ext cx="7272312" cy="338554"/>
          </a:xfrm>
          <a:prstGeom prst="rect">
            <a:avLst/>
          </a:prstGeom>
          <a:noFill/>
        </p:spPr>
        <p:txBody>
          <a:bodyPr wrap="none" rtlCol="0">
            <a:spAutoFit/>
          </a:bodyPr>
          <a:lstStyle/>
          <a:p>
            <a:r>
              <a:rPr lang="en-GB" sz="1600" dirty="0"/>
              <a:t>Many-body Hamiltonian: pairing between fermions of opposite k and spin only.</a:t>
            </a:r>
          </a:p>
        </p:txBody>
      </p:sp>
      <p:sp>
        <p:nvSpPr>
          <p:cNvPr id="9" name="TextBox 8"/>
          <p:cNvSpPr txBox="1"/>
          <p:nvPr/>
        </p:nvSpPr>
        <p:spPr>
          <a:xfrm>
            <a:off x="5756106" y="7317432"/>
            <a:ext cx="2551019" cy="646331"/>
          </a:xfrm>
          <a:prstGeom prst="rect">
            <a:avLst/>
          </a:prstGeom>
          <a:noFill/>
        </p:spPr>
        <p:txBody>
          <a:bodyPr wrap="none" rtlCol="0">
            <a:spAutoFit/>
          </a:bodyPr>
          <a:lstStyle/>
          <a:p>
            <a:pPr marL="268288" indent="-268288"/>
            <a:r>
              <a:rPr lang="en-GB" sz="1200" dirty="0" err="1"/>
              <a:t>c</a:t>
            </a:r>
            <a:r>
              <a:rPr lang="en-GB" sz="1200" baseline="-25000" dirty="0" err="1"/>
              <a:t>k</a:t>
            </a:r>
            <a:r>
              <a:rPr lang="en-GB" sz="1200" baseline="-25000" dirty="0" err="1">
                <a:latin typeface="Symbol" pitchFamily="18" charset="2"/>
              </a:rPr>
              <a:t>s</a:t>
            </a:r>
            <a:r>
              <a:rPr lang="en-GB" sz="1200" dirty="0"/>
              <a:t>:	</a:t>
            </a:r>
            <a:r>
              <a:rPr lang="en-GB" sz="1200" dirty="0" err="1"/>
              <a:t>fermionic</a:t>
            </a:r>
            <a:r>
              <a:rPr lang="en-GB" sz="1200" dirty="0"/>
              <a:t> annihilation operator </a:t>
            </a:r>
          </a:p>
          <a:p>
            <a:pPr marL="268288" indent="-268288"/>
            <a:r>
              <a:rPr lang="en-GB" sz="1200" dirty="0"/>
              <a:t>	for momentum k and spin </a:t>
            </a:r>
            <a:r>
              <a:rPr lang="en-GB" sz="1200" dirty="0">
                <a:latin typeface="Symbol" pitchFamily="18" charset="2"/>
              </a:rPr>
              <a:t>s</a:t>
            </a:r>
          </a:p>
          <a:p>
            <a:pPr marL="268288" indent="-268288"/>
            <a:r>
              <a:rPr lang="en-GB" sz="1200" dirty="0" err="1"/>
              <a:t>n</a:t>
            </a:r>
            <a:r>
              <a:rPr lang="en-GB" sz="1200" baseline="-25000" dirty="0" err="1"/>
              <a:t>k</a:t>
            </a:r>
            <a:r>
              <a:rPr lang="en-GB" sz="1200" baseline="-25000" dirty="0" err="1">
                <a:latin typeface="Symbol" pitchFamily="18" charset="2"/>
              </a:rPr>
              <a:t>s</a:t>
            </a:r>
            <a:r>
              <a:rPr lang="en-GB" sz="1200" dirty="0"/>
              <a:t>:	density operator</a:t>
            </a:r>
            <a:endParaRPr lang="en-GB" sz="1200" dirty="0">
              <a:latin typeface="Symbol" pitchFamily="18" charset="2"/>
            </a:endParaRPr>
          </a:p>
        </p:txBody>
      </p:sp>
      <p:pic>
        <p:nvPicPr>
          <p:cNvPr id="74754" name="Picture 2" descr="Cooper pairs make super conductors"/>
          <p:cNvPicPr>
            <a:picLocks noChangeAspect="1" noChangeArrowheads="1"/>
          </p:cNvPicPr>
          <p:nvPr/>
        </p:nvPicPr>
        <p:blipFill rotWithShape="1">
          <a:blip r:embed="rId5">
            <a:extLst>
              <a:ext uri="{28A0092B-C50C-407E-A947-70E740481C1C}">
                <a14:useLocalDpi xmlns:a14="http://schemas.microsoft.com/office/drawing/2010/main" val="0"/>
              </a:ext>
            </a:extLst>
          </a:blip>
          <a:srcRect l="1995" t="7127" r="1737" b="19530"/>
          <a:stretch/>
        </p:blipFill>
        <p:spPr bwMode="auto">
          <a:xfrm>
            <a:off x="367955" y="1700808"/>
            <a:ext cx="3264363" cy="187220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31703" y="3682319"/>
            <a:ext cx="3476273" cy="923330"/>
          </a:xfrm>
          <a:prstGeom prst="rect">
            <a:avLst/>
          </a:prstGeom>
          <a:noFill/>
        </p:spPr>
        <p:txBody>
          <a:bodyPr wrap="none" rtlCol="0">
            <a:spAutoFit/>
          </a:bodyPr>
          <a:lstStyle/>
          <a:p>
            <a:r>
              <a:rPr lang="de-DE" dirty="0"/>
              <a:t>BCS </a:t>
            </a:r>
            <a:r>
              <a:rPr lang="de-DE" dirty="0" err="1"/>
              <a:t>superconductivity</a:t>
            </a:r>
            <a:r>
              <a:rPr lang="de-DE" dirty="0"/>
              <a:t>: </a:t>
            </a:r>
          </a:p>
          <a:p>
            <a:r>
              <a:rPr lang="de-DE" dirty="0" err="1"/>
              <a:t>Effective</a:t>
            </a:r>
            <a:r>
              <a:rPr lang="de-DE" dirty="0"/>
              <a:t> </a:t>
            </a:r>
            <a:r>
              <a:rPr lang="de-DE" dirty="0" err="1"/>
              <a:t>electron</a:t>
            </a:r>
            <a:r>
              <a:rPr lang="de-DE" dirty="0"/>
              <a:t> </a:t>
            </a:r>
            <a:r>
              <a:rPr lang="de-DE" dirty="0" err="1"/>
              <a:t>attraction</a:t>
            </a:r>
            <a:r>
              <a:rPr lang="de-DE" dirty="0"/>
              <a:t> due </a:t>
            </a:r>
          </a:p>
          <a:p>
            <a:r>
              <a:rPr lang="de-DE" dirty="0" err="1"/>
              <a:t>to</a:t>
            </a:r>
            <a:r>
              <a:rPr lang="de-DE" dirty="0"/>
              <a:t> </a:t>
            </a:r>
            <a:r>
              <a:rPr lang="de-DE" dirty="0" err="1"/>
              <a:t>coupling</a:t>
            </a:r>
            <a:r>
              <a:rPr lang="de-DE" dirty="0"/>
              <a:t> </a:t>
            </a:r>
            <a:r>
              <a:rPr lang="de-DE" dirty="0" err="1"/>
              <a:t>to</a:t>
            </a:r>
            <a:r>
              <a:rPr lang="de-DE" dirty="0"/>
              <a:t> </a:t>
            </a:r>
            <a:r>
              <a:rPr lang="de-DE" dirty="0" err="1"/>
              <a:t>lattice</a:t>
            </a:r>
            <a:r>
              <a:rPr lang="de-DE" dirty="0"/>
              <a:t> </a:t>
            </a:r>
            <a:r>
              <a:rPr lang="de-DE" dirty="0" err="1"/>
              <a:t>vibrations</a:t>
            </a:r>
            <a:endParaRPr lang="de-DE" dirty="0"/>
          </a:p>
        </p:txBody>
      </p:sp>
      <p:cxnSp>
        <p:nvCxnSpPr>
          <p:cNvPr id="6" name="Gerade Verbindung mit Pfeil 5"/>
          <p:cNvCxnSpPr/>
          <p:nvPr/>
        </p:nvCxnSpPr>
        <p:spPr>
          <a:xfrm flipV="1">
            <a:off x="7323362" y="2453154"/>
            <a:ext cx="0" cy="373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552056" y="2848283"/>
            <a:ext cx="1527982" cy="307777"/>
          </a:xfrm>
          <a:prstGeom prst="rect">
            <a:avLst/>
          </a:prstGeom>
          <a:noFill/>
        </p:spPr>
        <p:txBody>
          <a:bodyPr wrap="none" rtlCol="0">
            <a:spAutoFit/>
          </a:bodyPr>
          <a:lstStyle/>
          <a:p>
            <a:r>
              <a:rPr lang="de-DE" sz="1400" dirty="0" err="1"/>
              <a:t>Scattering</a:t>
            </a:r>
            <a:r>
              <a:rPr lang="de-DE" sz="1400" dirty="0"/>
              <a:t> </a:t>
            </a:r>
            <a:r>
              <a:rPr lang="de-DE" sz="1400" dirty="0" err="1"/>
              <a:t>length</a:t>
            </a:r>
            <a:endParaRPr lang="de-DE" sz="1400" dirty="0"/>
          </a:p>
        </p:txBody>
      </p:sp>
      <p:sp>
        <p:nvSpPr>
          <p:cNvPr id="10" name="Textfeld 9"/>
          <p:cNvSpPr txBox="1"/>
          <p:nvPr/>
        </p:nvSpPr>
        <p:spPr>
          <a:xfrm>
            <a:off x="3989437" y="3177546"/>
            <a:ext cx="4583306" cy="1477328"/>
          </a:xfrm>
          <a:prstGeom prst="rect">
            <a:avLst/>
          </a:prstGeom>
          <a:noFill/>
        </p:spPr>
        <p:txBody>
          <a:bodyPr wrap="none" rtlCol="0">
            <a:spAutoFit/>
          </a:bodyPr>
          <a:lstStyle/>
          <a:p>
            <a:endParaRPr lang="de-DE" dirty="0"/>
          </a:p>
          <a:p>
            <a:r>
              <a:rPr lang="de-DE" dirty="0" err="1"/>
              <a:t>Temperature</a:t>
            </a:r>
            <a:r>
              <a:rPr lang="de-DE" dirty="0"/>
              <a:t> T &lt; E</a:t>
            </a:r>
            <a:r>
              <a:rPr lang="de-DE" baseline="-25000" dirty="0"/>
              <a:t>B</a:t>
            </a:r>
            <a:r>
              <a:rPr lang="de-DE" dirty="0"/>
              <a:t>: </a:t>
            </a:r>
          </a:p>
          <a:p>
            <a:r>
              <a:rPr lang="de-DE" dirty="0" err="1"/>
              <a:t>phase</a:t>
            </a:r>
            <a:r>
              <a:rPr lang="de-DE" dirty="0"/>
              <a:t> </a:t>
            </a:r>
            <a:r>
              <a:rPr lang="de-DE" dirty="0" err="1"/>
              <a:t>transition</a:t>
            </a:r>
            <a:r>
              <a:rPr lang="de-DE" dirty="0"/>
              <a:t> </a:t>
            </a:r>
            <a:r>
              <a:rPr lang="de-DE" dirty="0" err="1"/>
              <a:t>to</a:t>
            </a:r>
            <a:r>
              <a:rPr lang="de-DE" dirty="0"/>
              <a:t> a </a:t>
            </a:r>
            <a:r>
              <a:rPr lang="de-DE" dirty="0" err="1"/>
              <a:t>superconducting</a:t>
            </a:r>
            <a:r>
              <a:rPr lang="de-DE" dirty="0"/>
              <a:t> </a:t>
            </a:r>
            <a:r>
              <a:rPr lang="de-DE" dirty="0" err="1"/>
              <a:t>state</a:t>
            </a:r>
            <a:endParaRPr lang="de-DE" dirty="0"/>
          </a:p>
          <a:p>
            <a:endParaRPr lang="de-DE" dirty="0"/>
          </a:p>
          <a:p>
            <a:r>
              <a:rPr lang="de-DE" dirty="0"/>
              <a:t>E</a:t>
            </a:r>
            <a:r>
              <a:rPr lang="de-DE" baseline="-25000" dirty="0"/>
              <a:t>B</a:t>
            </a:r>
            <a:r>
              <a:rPr lang="de-DE" dirty="0"/>
              <a:t> &lt;&lt; E</a:t>
            </a:r>
            <a:r>
              <a:rPr lang="de-DE" baseline="-25000" dirty="0"/>
              <a:t>F    </a:t>
            </a:r>
            <a:r>
              <a:rPr lang="de-DE" dirty="0" err="1"/>
              <a:t>or</a:t>
            </a:r>
            <a:r>
              <a:rPr lang="de-DE" dirty="0"/>
              <a:t>:  pair </a:t>
            </a:r>
            <a:r>
              <a:rPr lang="de-DE" dirty="0" err="1"/>
              <a:t>size</a:t>
            </a:r>
            <a:r>
              <a:rPr lang="de-DE" dirty="0"/>
              <a:t> &gt;&gt; </a:t>
            </a:r>
            <a:r>
              <a:rPr lang="de-DE" dirty="0" err="1"/>
              <a:t>particle</a:t>
            </a:r>
            <a:r>
              <a:rPr lang="de-DE" dirty="0"/>
              <a:t> </a:t>
            </a:r>
            <a:r>
              <a:rPr lang="de-DE" dirty="0" err="1"/>
              <a:t>distance</a:t>
            </a:r>
            <a:endParaRPr lang="de-DE" dirty="0"/>
          </a:p>
        </p:txBody>
      </p:sp>
    </p:spTree>
    <p:extLst>
      <p:ext uri="{BB962C8B-B14F-4D97-AF65-F5344CB8AC3E}">
        <p14:creationId xmlns:p14="http://schemas.microsoft.com/office/powerpoint/2010/main" val="382396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6674" name="Rectangle 2"/>
          <p:cNvSpPr>
            <a:spLocks noChangeArrowheads="1"/>
          </p:cNvSpPr>
          <p:nvPr/>
        </p:nvSpPr>
        <p:spPr bwMode="auto">
          <a:xfrm>
            <a:off x="381000" y="1066800"/>
            <a:ext cx="4040188" cy="3884613"/>
          </a:xfrm>
          <a:prstGeom prst="rect">
            <a:avLst/>
          </a:prstGeom>
          <a:noFill/>
          <a:ln w="28575">
            <a:solidFill>
              <a:schemeClr val="tx1"/>
            </a:solidFill>
            <a:miter lim="800000"/>
            <a:headEnd/>
            <a:tailEnd/>
          </a:ln>
          <a:effectLst/>
        </p:spPr>
        <p:txBody>
          <a:bodyPr wrap="none" anchor="ctr"/>
          <a:lstStyle/>
          <a:p>
            <a:endParaRPr lang="en-GB"/>
          </a:p>
        </p:txBody>
      </p:sp>
      <p:sp>
        <p:nvSpPr>
          <p:cNvPr id="5276675" name="Rectangle 3"/>
          <p:cNvSpPr>
            <a:spLocks noChangeArrowheads="1"/>
          </p:cNvSpPr>
          <p:nvPr/>
        </p:nvSpPr>
        <p:spPr bwMode="auto">
          <a:xfrm>
            <a:off x="4772025" y="1066800"/>
            <a:ext cx="4038600" cy="3886200"/>
          </a:xfrm>
          <a:prstGeom prst="rect">
            <a:avLst/>
          </a:prstGeom>
          <a:noFill/>
          <a:ln w="28575">
            <a:solidFill>
              <a:schemeClr val="tx1"/>
            </a:solidFill>
            <a:miter lim="800000"/>
            <a:headEnd/>
            <a:tailEnd/>
          </a:ln>
          <a:effectLst/>
        </p:spPr>
        <p:txBody>
          <a:bodyPr wrap="none" anchor="ctr"/>
          <a:lstStyle/>
          <a:p>
            <a:endParaRPr lang="en-GB"/>
          </a:p>
        </p:txBody>
      </p:sp>
      <p:grpSp>
        <p:nvGrpSpPr>
          <p:cNvPr id="2" name="Group 4"/>
          <p:cNvGrpSpPr>
            <a:grpSpLocks/>
          </p:cNvGrpSpPr>
          <p:nvPr/>
        </p:nvGrpSpPr>
        <p:grpSpPr bwMode="auto">
          <a:xfrm>
            <a:off x="6248400" y="2438400"/>
            <a:ext cx="1066800" cy="1133475"/>
            <a:chOff x="0" y="0"/>
            <a:chExt cx="672" cy="714"/>
          </a:xfrm>
        </p:grpSpPr>
        <p:sp>
          <p:nvSpPr>
            <p:cNvPr id="5276677" name="Oval 5"/>
            <p:cNvSpPr>
              <a:spLocks noChangeArrowheads="1"/>
            </p:cNvSpPr>
            <p:nvPr/>
          </p:nvSpPr>
          <p:spPr bwMode="auto">
            <a:xfrm>
              <a:off x="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678" name="Oval 6"/>
            <p:cNvSpPr>
              <a:spLocks noChangeArrowheads="1"/>
            </p:cNvSpPr>
            <p:nvPr/>
          </p:nvSpPr>
          <p:spPr bwMode="auto">
            <a:xfrm>
              <a:off x="135" y="0"/>
              <a:ext cx="130" cy="117"/>
            </a:xfrm>
            <a:prstGeom prst="ellipse">
              <a:avLst/>
            </a:prstGeom>
            <a:solidFill>
              <a:srgbClr val="FF0000"/>
            </a:solidFill>
            <a:ln w="28575">
              <a:noFill/>
              <a:round/>
              <a:headEnd/>
              <a:tailEnd/>
            </a:ln>
            <a:effectLst/>
          </p:spPr>
          <p:txBody>
            <a:bodyPr wrap="none" anchor="ctr"/>
            <a:lstStyle/>
            <a:p>
              <a:endParaRPr lang="en-GB"/>
            </a:p>
          </p:txBody>
        </p:sp>
        <p:sp>
          <p:nvSpPr>
            <p:cNvPr id="5276679" name="Oval 7"/>
            <p:cNvSpPr>
              <a:spLocks noChangeArrowheads="1"/>
            </p:cNvSpPr>
            <p:nvPr/>
          </p:nvSpPr>
          <p:spPr bwMode="auto">
            <a:xfrm>
              <a:off x="384" y="59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 name="Group 8"/>
          <p:cNvGrpSpPr>
            <a:grpSpLocks/>
          </p:cNvGrpSpPr>
          <p:nvPr/>
        </p:nvGrpSpPr>
        <p:grpSpPr bwMode="auto">
          <a:xfrm>
            <a:off x="5562600" y="1447800"/>
            <a:ext cx="1128713" cy="1066800"/>
            <a:chOff x="3168" y="0"/>
            <a:chExt cx="711" cy="672"/>
          </a:xfrm>
        </p:grpSpPr>
        <p:sp>
          <p:nvSpPr>
            <p:cNvPr id="5276681" name="Oval 9"/>
            <p:cNvSpPr>
              <a:spLocks noChangeArrowheads="1"/>
            </p:cNvSpPr>
            <p:nvPr/>
          </p:nvSpPr>
          <p:spPr bwMode="auto">
            <a:xfrm rot="5365118">
              <a:off x="3189"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682" name="Oval 10"/>
            <p:cNvSpPr>
              <a:spLocks noChangeArrowheads="1"/>
            </p:cNvSpPr>
            <p:nvPr/>
          </p:nvSpPr>
          <p:spPr bwMode="auto">
            <a:xfrm rot="5365118">
              <a:off x="3756" y="137"/>
              <a:ext cx="130" cy="117"/>
            </a:xfrm>
            <a:prstGeom prst="ellipse">
              <a:avLst/>
            </a:prstGeom>
            <a:solidFill>
              <a:srgbClr val="FF0000"/>
            </a:solidFill>
            <a:ln w="28575">
              <a:noFill/>
              <a:round/>
              <a:headEnd/>
              <a:tailEnd/>
            </a:ln>
            <a:effectLst/>
          </p:spPr>
          <p:txBody>
            <a:bodyPr wrap="none" anchor="ctr"/>
            <a:lstStyle/>
            <a:p>
              <a:endParaRPr lang="en-GB"/>
            </a:p>
          </p:txBody>
        </p:sp>
        <p:sp>
          <p:nvSpPr>
            <p:cNvPr id="5276683" name="Oval 11"/>
            <p:cNvSpPr>
              <a:spLocks noChangeArrowheads="1"/>
            </p:cNvSpPr>
            <p:nvPr/>
          </p:nvSpPr>
          <p:spPr bwMode="auto">
            <a:xfrm rot="5365118">
              <a:off x="3162" y="39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4" name="Group 12"/>
          <p:cNvGrpSpPr>
            <a:grpSpLocks/>
          </p:cNvGrpSpPr>
          <p:nvPr/>
        </p:nvGrpSpPr>
        <p:grpSpPr bwMode="auto">
          <a:xfrm>
            <a:off x="5410200" y="2514600"/>
            <a:ext cx="1147763" cy="1066800"/>
            <a:chOff x="1278" y="21"/>
            <a:chExt cx="723" cy="672"/>
          </a:xfrm>
        </p:grpSpPr>
        <p:sp>
          <p:nvSpPr>
            <p:cNvPr id="5276685" name="Oval 13"/>
            <p:cNvSpPr>
              <a:spLocks noChangeArrowheads="1"/>
            </p:cNvSpPr>
            <p:nvPr/>
          </p:nvSpPr>
          <p:spPr bwMode="auto">
            <a:xfrm rot="8183095">
              <a:off x="1296"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686" name="Oval 14"/>
            <p:cNvSpPr>
              <a:spLocks noChangeArrowheads="1"/>
            </p:cNvSpPr>
            <p:nvPr/>
          </p:nvSpPr>
          <p:spPr bwMode="auto">
            <a:xfrm rot="8183095">
              <a:off x="1871" y="419"/>
              <a:ext cx="130" cy="117"/>
            </a:xfrm>
            <a:prstGeom prst="ellipse">
              <a:avLst/>
            </a:prstGeom>
            <a:solidFill>
              <a:srgbClr val="FF0000"/>
            </a:solidFill>
            <a:ln w="28575">
              <a:noFill/>
              <a:round/>
              <a:headEnd/>
              <a:tailEnd/>
            </a:ln>
            <a:effectLst/>
          </p:spPr>
          <p:txBody>
            <a:bodyPr wrap="none" anchor="ctr"/>
            <a:lstStyle/>
            <a:p>
              <a:endParaRPr lang="en-GB"/>
            </a:p>
          </p:txBody>
        </p:sp>
        <p:sp>
          <p:nvSpPr>
            <p:cNvPr id="5276687" name="Oval 15"/>
            <p:cNvSpPr>
              <a:spLocks noChangeArrowheads="1"/>
            </p:cNvSpPr>
            <p:nvPr/>
          </p:nvSpPr>
          <p:spPr bwMode="auto">
            <a:xfrm rot="8183095">
              <a:off x="1278" y="15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 name="Group 16"/>
          <p:cNvGrpSpPr>
            <a:grpSpLocks/>
          </p:cNvGrpSpPr>
          <p:nvPr/>
        </p:nvGrpSpPr>
        <p:grpSpPr bwMode="auto">
          <a:xfrm>
            <a:off x="4876800" y="3733800"/>
            <a:ext cx="1066800" cy="1185863"/>
            <a:chOff x="4080" y="-16"/>
            <a:chExt cx="672" cy="747"/>
          </a:xfrm>
        </p:grpSpPr>
        <p:sp>
          <p:nvSpPr>
            <p:cNvPr id="5276689" name="Oval 17"/>
            <p:cNvSpPr>
              <a:spLocks noChangeArrowheads="1"/>
            </p:cNvSpPr>
            <p:nvPr/>
          </p:nvSpPr>
          <p:spPr bwMode="auto">
            <a:xfrm rot="11366702">
              <a:off x="408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690" name="Oval 18"/>
            <p:cNvSpPr>
              <a:spLocks noChangeArrowheads="1"/>
            </p:cNvSpPr>
            <p:nvPr/>
          </p:nvSpPr>
          <p:spPr bwMode="auto">
            <a:xfrm rot="11366702">
              <a:off x="4436" y="614"/>
              <a:ext cx="130" cy="117"/>
            </a:xfrm>
            <a:prstGeom prst="ellipse">
              <a:avLst/>
            </a:prstGeom>
            <a:solidFill>
              <a:srgbClr val="FF0000"/>
            </a:solidFill>
            <a:ln w="28575">
              <a:noFill/>
              <a:round/>
              <a:headEnd/>
              <a:tailEnd/>
            </a:ln>
            <a:effectLst/>
          </p:spPr>
          <p:txBody>
            <a:bodyPr wrap="none" anchor="ctr"/>
            <a:lstStyle/>
            <a:p>
              <a:endParaRPr lang="en-GB"/>
            </a:p>
          </p:txBody>
        </p:sp>
        <p:sp>
          <p:nvSpPr>
            <p:cNvPr id="5276691" name="Oval 19"/>
            <p:cNvSpPr>
              <a:spLocks noChangeArrowheads="1"/>
            </p:cNvSpPr>
            <p:nvPr/>
          </p:nvSpPr>
          <p:spPr bwMode="auto">
            <a:xfrm rot="11366702">
              <a:off x="4288" y="-1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6" name="Group 20"/>
          <p:cNvGrpSpPr>
            <a:grpSpLocks/>
          </p:cNvGrpSpPr>
          <p:nvPr/>
        </p:nvGrpSpPr>
        <p:grpSpPr bwMode="auto">
          <a:xfrm>
            <a:off x="6096000" y="1219200"/>
            <a:ext cx="1066800" cy="1066800"/>
            <a:chOff x="2613" y="3360"/>
            <a:chExt cx="672" cy="672"/>
          </a:xfrm>
        </p:grpSpPr>
        <p:sp>
          <p:nvSpPr>
            <p:cNvPr id="5276693" name="Oval 21"/>
            <p:cNvSpPr>
              <a:spLocks noChangeArrowheads="1"/>
            </p:cNvSpPr>
            <p:nvPr/>
          </p:nvSpPr>
          <p:spPr bwMode="auto">
            <a:xfrm rot="-6971754">
              <a:off x="2613"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694" name="Oval 22"/>
            <p:cNvSpPr>
              <a:spLocks noChangeArrowheads="1"/>
            </p:cNvSpPr>
            <p:nvPr/>
          </p:nvSpPr>
          <p:spPr bwMode="auto">
            <a:xfrm rot="-6971754">
              <a:off x="2676" y="3890"/>
              <a:ext cx="130" cy="117"/>
            </a:xfrm>
            <a:prstGeom prst="ellipse">
              <a:avLst/>
            </a:prstGeom>
            <a:solidFill>
              <a:srgbClr val="FF0000"/>
            </a:solidFill>
            <a:ln w="28575">
              <a:noFill/>
              <a:round/>
              <a:headEnd/>
              <a:tailEnd/>
            </a:ln>
            <a:effectLst/>
          </p:spPr>
          <p:txBody>
            <a:bodyPr wrap="none" anchor="ctr"/>
            <a:lstStyle/>
            <a:p>
              <a:endParaRPr lang="en-GB"/>
            </a:p>
          </p:txBody>
        </p:sp>
        <p:sp>
          <p:nvSpPr>
            <p:cNvPr id="5276695" name="Oval 23"/>
            <p:cNvSpPr>
              <a:spLocks noChangeArrowheads="1"/>
            </p:cNvSpPr>
            <p:nvPr/>
          </p:nvSpPr>
          <p:spPr bwMode="auto">
            <a:xfrm rot="-6971754">
              <a:off x="3102" y="340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7" name="Group 24"/>
          <p:cNvGrpSpPr>
            <a:grpSpLocks/>
          </p:cNvGrpSpPr>
          <p:nvPr/>
        </p:nvGrpSpPr>
        <p:grpSpPr bwMode="auto">
          <a:xfrm>
            <a:off x="6934200" y="3657600"/>
            <a:ext cx="1181100" cy="1066800"/>
            <a:chOff x="1759" y="3360"/>
            <a:chExt cx="744" cy="672"/>
          </a:xfrm>
        </p:grpSpPr>
        <p:sp>
          <p:nvSpPr>
            <p:cNvPr id="5276697" name="Oval 25"/>
            <p:cNvSpPr>
              <a:spLocks noChangeArrowheads="1"/>
            </p:cNvSpPr>
            <p:nvPr/>
          </p:nvSpPr>
          <p:spPr bwMode="auto">
            <a:xfrm rot="-4889221">
              <a:off x="1797"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698" name="Oval 26"/>
            <p:cNvSpPr>
              <a:spLocks noChangeArrowheads="1"/>
            </p:cNvSpPr>
            <p:nvPr/>
          </p:nvSpPr>
          <p:spPr bwMode="auto">
            <a:xfrm rot="-4889221">
              <a:off x="1753" y="3727"/>
              <a:ext cx="130" cy="117"/>
            </a:xfrm>
            <a:prstGeom prst="ellipse">
              <a:avLst/>
            </a:prstGeom>
            <a:solidFill>
              <a:srgbClr val="FF0000"/>
            </a:solidFill>
            <a:ln w="28575">
              <a:noFill/>
              <a:round/>
              <a:headEnd/>
              <a:tailEnd/>
            </a:ln>
            <a:effectLst/>
          </p:spPr>
          <p:txBody>
            <a:bodyPr wrap="none" anchor="ctr"/>
            <a:lstStyle/>
            <a:p>
              <a:endParaRPr lang="en-GB"/>
            </a:p>
          </p:txBody>
        </p:sp>
        <p:sp>
          <p:nvSpPr>
            <p:cNvPr id="5276699" name="Oval 27"/>
            <p:cNvSpPr>
              <a:spLocks noChangeArrowheads="1"/>
            </p:cNvSpPr>
            <p:nvPr/>
          </p:nvSpPr>
          <p:spPr bwMode="auto">
            <a:xfrm rot="-4889221">
              <a:off x="2380" y="356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8" name="Group 28"/>
          <p:cNvGrpSpPr>
            <a:grpSpLocks/>
          </p:cNvGrpSpPr>
          <p:nvPr/>
        </p:nvGrpSpPr>
        <p:grpSpPr bwMode="auto">
          <a:xfrm>
            <a:off x="6705600" y="1752600"/>
            <a:ext cx="1209675" cy="1066800"/>
            <a:chOff x="2276" y="0"/>
            <a:chExt cx="762" cy="672"/>
          </a:xfrm>
        </p:grpSpPr>
        <p:sp>
          <p:nvSpPr>
            <p:cNvPr id="5276701" name="Oval 29"/>
            <p:cNvSpPr>
              <a:spLocks noChangeArrowheads="1"/>
            </p:cNvSpPr>
            <p:nvPr/>
          </p:nvSpPr>
          <p:spPr bwMode="auto">
            <a:xfrm rot="-4264959">
              <a:off x="2325"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702" name="Oval 30"/>
            <p:cNvSpPr>
              <a:spLocks noChangeArrowheads="1"/>
            </p:cNvSpPr>
            <p:nvPr/>
          </p:nvSpPr>
          <p:spPr bwMode="auto">
            <a:xfrm rot="-4264959">
              <a:off x="2270" y="309"/>
              <a:ext cx="130" cy="117"/>
            </a:xfrm>
            <a:prstGeom prst="ellipse">
              <a:avLst/>
            </a:prstGeom>
            <a:solidFill>
              <a:srgbClr val="FF0000"/>
            </a:solidFill>
            <a:ln w="28575">
              <a:noFill/>
              <a:round/>
              <a:headEnd/>
              <a:tailEnd/>
            </a:ln>
            <a:effectLst/>
          </p:spPr>
          <p:txBody>
            <a:bodyPr wrap="none" anchor="ctr"/>
            <a:lstStyle/>
            <a:p>
              <a:endParaRPr lang="en-GB"/>
            </a:p>
          </p:txBody>
        </p:sp>
        <p:sp>
          <p:nvSpPr>
            <p:cNvPr id="5276703" name="Oval 31"/>
            <p:cNvSpPr>
              <a:spLocks noChangeArrowheads="1"/>
            </p:cNvSpPr>
            <p:nvPr/>
          </p:nvSpPr>
          <p:spPr bwMode="auto">
            <a:xfrm rot="-4264959">
              <a:off x="2915" y="26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9" name="Group 32"/>
          <p:cNvGrpSpPr>
            <a:grpSpLocks/>
          </p:cNvGrpSpPr>
          <p:nvPr/>
        </p:nvGrpSpPr>
        <p:grpSpPr bwMode="auto">
          <a:xfrm>
            <a:off x="6400800" y="3886200"/>
            <a:ext cx="1084263" cy="1066800"/>
            <a:chOff x="4549" y="3627"/>
            <a:chExt cx="683" cy="672"/>
          </a:xfrm>
        </p:grpSpPr>
        <p:sp>
          <p:nvSpPr>
            <p:cNvPr id="5276705" name="Oval 33"/>
            <p:cNvSpPr>
              <a:spLocks noChangeArrowheads="1"/>
            </p:cNvSpPr>
            <p:nvPr/>
          </p:nvSpPr>
          <p:spPr bwMode="auto">
            <a:xfrm rot="-2075350">
              <a:off x="4560" y="3627"/>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706" name="Oval 34"/>
            <p:cNvSpPr>
              <a:spLocks noChangeArrowheads="1"/>
            </p:cNvSpPr>
            <p:nvPr/>
          </p:nvSpPr>
          <p:spPr bwMode="auto">
            <a:xfrm rot="-2075350">
              <a:off x="4549" y="3735"/>
              <a:ext cx="130" cy="117"/>
            </a:xfrm>
            <a:prstGeom prst="ellipse">
              <a:avLst/>
            </a:prstGeom>
            <a:solidFill>
              <a:srgbClr val="FF0000"/>
            </a:solidFill>
            <a:ln w="28575">
              <a:noFill/>
              <a:round/>
              <a:headEnd/>
              <a:tailEnd/>
            </a:ln>
            <a:effectLst/>
          </p:spPr>
          <p:txBody>
            <a:bodyPr wrap="none" anchor="ctr"/>
            <a:lstStyle/>
            <a:p>
              <a:endParaRPr lang="en-GB"/>
            </a:p>
          </p:txBody>
        </p:sp>
        <p:sp>
          <p:nvSpPr>
            <p:cNvPr id="5276707" name="Oval 35"/>
            <p:cNvSpPr>
              <a:spLocks noChangeArrowheads="1"/>
            </p:cNvSpPr>
            <p:nvPr/>
          </p:nvSpPr>
          <p:spPr bwMode="auto">
            <a:xfrm rot="-2075350">
              <a:off x="5093" y="408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0" name="Group 36"/>
          <p:cNvGrpSpPr>
            <a:grpSpLocks/>
          </p:cNvGrpSpPr>
          <p:nvPr/>
        </p:nvGrpSpPr>
        <p:grpSpPr bwMode="auto">
          <a:xfrm>
            <a:off x="4876800" y="2667000"/>
            <a:ext cx="1089025" cy="1066800"/>
            <a:chOff x="4848" y="21"/>
            <a:chExt cx="686" cy="672"/>
          </a:xfrm>
        </p:grpSpPr>
        <p:sp>
          <p:nvSpPr>
            <p:cNvPr id="5276709" name="Oval 37"/>
            <p:cNvSpPr>
              <a:spLocks noChangeArrowheads="1"/>
            </p:cNvSpPr>
            <p:nvPr/>
          </p:nvSpPr>
          <p:spPr bwMode="auto">
            <a:xfrm rot="8640346">
              <a:off x="4848"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710" name="Oval 38"/>
            <p:cNvSpPr>
              <a:spLocks noChangeArrowheads="1"/>
            </p:cNvSpPr>
            <p:nvPr/>
          </p:nvSpPr>
          <p:spPr bwMode="auto">
            <a:xfrm rot="8640346">
              <a:off x="5404" y="459"/>
              <a:ext cx="130" cy="117"/>
            </a:xfrm>
            <a:prstGeom prst="ellipse">
              <a:avLst/>
            </a:prstGeom>
            <a:solidFill>
              <a:srgbClr val="FF0000"/>
            </a:solidFill>
            <a:ln w="28575">
              <a:noFill/>
              <a:round/>
              <a:headEnd/>
              <a:tailEnd/>
            </a:ln>
            <a:effectLst/>
          </p:spPr>
          <p:txBody>
            <a:bodyPr wrap="none" anchor="ctr"/>
            <a:lstStyle/>
            <a:p>
              <a:endParaRPr lang="en-GB"/>
            </a:p>
          </p:txBody>
        </p:sp>
        <p:sp>
          <p:nvSpPr>
            <p:cNvPr id="5276711" name="Oval 39"/>
            <p:cNvSpPr>
              <a:spLocks noChangeArrowheads="1"/>
            </p:cNvSpPr>
            <p:nvPr/>
          </p:nvSpPr>
          <p:spPr bwMode="auto">
            <a:xfrm rot="8640346">
              <a:off x="4851" y="12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1" name="Group 40"/>
          <p:cNvGrpSpPr>
            <a:grpSpLocks/>
          </p:cNvGrpSpPr>
          <p:nvPr/>
        </p:nvGrpSpPr>
        <p:grpSpPr bwMode="auto">
          <a:xfrm>
            <a:off x="4876800" y="1371600"/>
            <a:ext cx="1193800" cy="1066800"/>
            <a:chOff x="702" y="3360"/>
            <a:chExt cx="752" cy="672"/>
          </a:xfrm>
        </p:grpSpPr>
        <p:sp>
          <p:nvSpPr>
            <p:cNvPr id="5276713" name="Oval 41"/>
            <p:cNvSpPr>
              <a:spLocks noChangeArrowheads="1"/>
            </p:cNvSpPr>
            <p:nvPr/>
          </p:nvSpPr>
          <p:spPr bwMode="auto">
            <a:xfrm rot="6107950">
              <a:off x="741"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714" name="Oval 42"/>
            <p:cNvSpPr>
              <a:spLocks noChangeArrowheads="1"/>
            </p:cNvSpPr>
            <p:nvPr/>
          </p:nvSpPr>
          <p:spPr bwMode="auto">
            <a:xfrm rot="6107950">
              <a:off x="1331" y="3564"/>
              <a:ext cx="130" cy="117"/>
            </a:xfrm>
            <a:prstGeom prst="ellipse">
              <a:avLst/>
            </a:prstGeom>
            <a:solidFill>
              <a:srgbClr val="FF0000"/>
            </a:solidFill>
            <a:ln w="28575">
              <a:noFill/>
              <a:round/>
              <a:headEnd/>
              <a:tailEnd/>
            </a:ln>
            <a:effectLst/>
          </p:spPr>
          <p:txBody>
            <a:bodyPr wrap="none" anchor="ctr"/>
            <a:lstStyle/>
            <a:p>
              <a:endParaRPr lang="en-GB"/>
            </a:p>
          </p:txBody>
        </p:sp>
        <p:sp>
          <p:nvSpPr>
            <p:cNvPr id="5276715" name="Oval 43"/>
            <p:cNvSpPr>
              <a:spLocks noChangeArrowheads="1"/>
            </p:cNvSpPr>
            <p:nvPr/>
          </p:nvSpPr>
          <p:spPr bwMode="auto">
            <a:xfrm rot="6107950">
              <a:off x="696" y="368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2" name="Group 44"/>
          <p:cNvGrpSpPr>
            <a:grpSpLocks/>
          </p:cNvGrpSpPr>
          <p:nvPr/>
        </p:nvGrpSpPr>
        <p:grpSpPr bwMode="auto">
          <a:xfrm>
            <a:off x="5715000" y="3505200"/>
            <a:ext cx="1066800" cy="1200150"/>
            <a:chOff x="3600" y="3380"/>
            <a:chExt cx="672" cy="756"/>
          </a:xfrm>
        </p:grpSpPr>
        <p:sp>
          <p:nvSpPr>
            <p:cNvPr id="5276717" name="Oval 45"/>
            <p:cNvSpPr>
              <a:spLocks noChangeArrowheads="1"/>
            </p:cNvSpPr>
            <p:nvPr/>
          </p:nvSpPr>
          <p:spPr bwMode="auto">
            <a:xfrm rot="1895208">
              <a:off x="3600" y="3429"/>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718" name="Oval 46"/>
            <p:cNvSpPr>
              <a:spLocks noChangeArrowheads="1"/>
            </p:cNvSpPr>
            <p:nvPr/>
          </p:nvSpPr>
          <p:spPr bwMode="auto">
            <a:xfrm rot="1895208">
              <a:off x="3911" y="3380"/>
              <a:ext cx="130" cy="117"/>
            </a:xfrm>
            <a:prstGeom prst="ellipse">
              <a:avLst/>
            </a:prstGeom>
            <a:solidFill>
              <a:srgbClr val="FF0000"/>
            </a:solidFill>
            <a:ln w="28575">
              <a:noFill/>
              <a:round/>
              <a:headEnd/>
              <a:tailEnd/>
            </a:ln>
            <a:effectLst/>
          </p:spPr>
          <p:txBody>
            <a:bodyPr wrap="none" anchor="ctr"/>
            <a:lstStyle/>
            <a:p>
              <a:endParaRPr lang="en-GB"/>
            </a:p>
          </p:txBody>
        </p:sp>
        <p:sp>
          <p:nvSpPr>
            <p:cNvPr id="5276719" name="Oval 47"/>
            <p:cNvSpPr>
              <a:spLocks noChangeArrowheads="1"/>
            </p:cNvSpPr>
            <p:nvPr/>
          </p:nvSpPr>
          <p:spPr bwMode="auto">
            <a:xfrm rot="1895208">
              <a:off x="3810" y="401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3" name="Group 48"/>
          <p:cNvGrpSpPr>
            <a:grpSpLocks/>
          </p:cNvGrpSpPr>
          <p:nvPr/>
        </p:nvGrpSpPr>
        <p:grpSpPr bwMode="auto">
          <a:xfrm>
            <a:off x="7467600" y="1219200"/>
            <a:ext cx="1128713" cy="1066800"/>
            <a:chOff x="3168" y="0"/>
            <a:chExt cx="711" cy="672"/>
          </a:xfrm>
        </p:grpSpPr>
        <p:sp>
          <p:nvSpPr>
            <p:cNvPr id="5276721" name="Oval 49"/>
            <p:cNvSpPr>
              <a:spLocks noChangeArrowheads="1"/>
            </p:cNvSpPr>
            <p:nvPr/>
          </p:nvSpPr>
          <p:spPr bwMode="auto">
            <a:xfrm rot="5365118">
              <a:off x="3189"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722" name="Oval 50"/>
            <p:cNvSpPr>
              <a:spLocks noChangeArrowheads="1"/>
            </p:cNvSpPr>
            <p:nvPr/>
          </p:nvSpPr>
          <p:spPr bwMode="auto">
            <a:xfrm rot="5365118">
              <a:off x="3756" y="137"/>
              <a:ext cx="130" cy="117"/>
            </a:xfrm>
            <a:prstGeom prst="ellipse">
              <a:avLst/>
            </a:prstGeom>
            <a:solidFill>
              <a:srgbClr val="FF0000"/>
            </a:solidFill>
            <a:ln w="28575">
              <a:noFill/>
              <a:round/>
              <a:headEnd/>
              <a:tailEnd/>
            </a:ln>
            <a:effectLst/>
          </p:spPr>
          <p:txBody>
            <a:bodyPr wrap="none" anchor="ctr"/>
            <a:lstStyle/>
            <a:p>
              <a:endParaRPr lang="en-GB"/>
            </a:p>
          </p:txBody>
        </p:sp>
        <p:sp>
          <p:nvSpPr>
            <p:cNvPr id="5276723" name="Oval 51"/>
            <p:cNvSpPr>
              <a:spLocks noChangeArrowheads="1"/>
            </p:cNvSpPr>
            <p:nvPr/>
          </p:nvSpPr>
          <p:spPr bwMode="auto">
            <a:xfrm rot="5365118">
              <a:off x="3162" y="39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4" name="Group 52"/>
          <p:cNvGrpSpPr>
            <a:grpSpLocks/>
          </p:cNvGrpSpPr>
          <p:nvPr/>
        </p:nvGrpSpPr>
        <p:grpSpPr bwMode="auto">
          <a:xfrm>
            <a:off x="6629400" y="3352800"/>
            <a:ext cx="1066800" cy="1185863"/>
            <a:chOff x="4080" y="-16"/>
            <a:chExt cx="672" cy="747"/>
          </a:xfrm>
        </p:grpSpPr>
        <p:sp>
          <p:nvSpPr>
            <p:cNvPr id="5276725" name="Oval 53"/>
            <p:cNvSpPr>
              <a:spLocks noChangeArrowheads="1"/>
            </p:cNvSpPr>
            <p:nvPr/>
          </p:nvSpPr>
          <p:spPr bwMode="auto">
            <a:xfrm rot="11366702">
              <a:off x="408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726" name="Oval 54"/>
            <p:cNvSpPr>
              <a:spLocks noChangeArrowheads="1"/>
            </p:cNvSpPr>
            <p:nvPr/>
          </p:nvSpPr>
          <p:spPr bwMode="auto">
            <a:xfrm rot="11366702">
              <a:off x="4436" y="614"/>
              <a:ext cx="130" cy="117"/>
            </a:xfrm>
            <a:prstGeom prst="ellipse">
              <a:avLst/>
            </a:prstGeom>
            <a:solidFill>
              <a:srgbClr val="FF0000"/>
            </a:solidFill>
            <a:ln w="28575">
              <a:noFill/>
              <a:round/>
              <a:headEnd/>
              <a:tailEnd/>
            </a:ln>
            <a:effectLst/>
          </p:spPr>
          <p:txBody>
            <a:bodyPr wrap="none" anchor="ctr"/>
            <a:lstStyle/>
            <a:p>
              <a:endParaRPr lang="en-GB"/>
            </a:p>
          </p:txBody>
        </p:sp>
        <p:sp>
          <p:nvSpPr>
            <p:cNvPr id="5276727" name="Oval 55"/>
            <p:cNvSpPr>
              <a:spLocks noChangeArrowheads="1"/>
            </p:cNvSpPr>
            <p:nvPr/>
          </p:nvSpPr>
          <p:spPr bwMode="auto">
            <a:xfrm rot="11366702">
              <a:off x="4288" y="-1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5" name="Group 56"/>
          <p:cNvGrpSpPr>
            <a:grpSpLocks/>
          </p:cNvGrpSpPr>
          <p:nvPr/>
        </p:nvGrpSpPr>
        <p:grpSpPr bwMode="auto">
          <a:xfrm>
            <a:off x="7239000" y="2743200"/>
            <a:ext cx="1181100" cy="1066800"/>
            <a:chOff x="1759" y="3360"/>
            <a:chExt cx="744" cy="672"/>
          </a:xfrm>
        </p:grpSpPr>
        <p:sp>
          <p:nvSpPr>
            <p:cNvPr id="5276729" name="Oval 57"/>
            <p:cNvSpPr>
              <a:spLocks noChangeArrowheads="1"/>
            </p:cNvSpPr>
            <p:nvPr/>
          </p:nvSpPr>
          <p:spPr bwMode="auto">
            <a:xfrm rot="-4889221">
              <a:off x="1797"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730" name="Oval 58"/>
            <p:cNvSpPr>
              <a:spLocks noChangeArrowheads="1"/>
            </p:cNvSpPr>
            <p:nvPr/>
          </p:nvSpPr>
          <p:spPr bwMode="auto">
            <a:xfrm rot="-4889221">
              <a:off x="1753" y="3727"/>
              <a:ext cx="130" cy="117"/>
            </a:xfrm>
            <a:prstGeom prst="ellipse">
              <a:avLst/>
            </a:prstGeom>
            <a:solidFill>
              <a:srgbClr val="FF0000"/>
            </a:solidFill>
            <a:ln w="28575">
              <a:noFill/>
              <a:round/>
              <a:headEnd/>
              <a:tailEnd/>
            </a:ln>
            <a:effectLst/>
          </p:spPr>
          <p:txBody>
            <a:bodyPr wrap="none" anchor="ctr"/>
            <a:lstStyle/>
            <a:p>
              <a:endParaRPr lang="en-GB"/>
            </a:p>
          </p:txBody>
        </p:sp>
        <p:sp>
          <p:nvSpPr>
            <p:cNvPr id="5276731" name="Oval 59"/>
            <p:cNvSpPr>
              <a:spLocks noChangeArrowheads="1"/>
            </p:cNvSpPr>
            <p:nvPr/>
          </p:nvSpPr>
          <p:spPr bwMode="auto">
            <a:xfrm rot="-4889221">
              <a:off x="2380" y="356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6" name="Group 60"/>
          <p:cNvGrpSpPr>
            <a:grpSpLocks/>
          </p:cNvGrpSpPr>
          <p:nvPr/>
        </p:nvGrpSpPr>
        <p:grpSpPr bwMode="auto">
          <a:xfrm>
            <a:off x="7620000" y="2286000"/>
            <a:ext cx="1209675" cy="1066800"/>
            <a:chOff x="2276" y="0"/>
            <a:chExt cx="762" cy="672"/>
          </a:xfrm>
        </p:grpSpPr>
        <p:sp>
          <p:nvSpPr>
            <p:cNvPr id="5276733" name="Oval 61"/>
            <p:cNvSpPr>
              <a:spLocks noChangeArrowheads="1"/>
            </p:cNvSpPr>
            <p:nvPr/>
          </p:nvSpPr>
          <p:spPr bwMode="auto">
            <a:xfrm rot="-4264959">
              <a:off x="2325"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734" name="Oval 62"/>
            <p:cNvSpPr>
              <a:spLocks noChangeArrowheads="1"/>
            </p:cNvSpPr>
            <p:nvPr/>
          </p:nvSpPr>
          <p:spPr bwMode="auto">
            <a:xfrm rot="-4264959">
              <a:off x="2270" y="309"/>
              <a:ext cx="130" cy="117"/>
            </a:xfrm>
            <a:prstGeom prst="ellipse">
              <a:avLst/>
            </a:prstGeom>
            <a:solidFill>
              <a:srgbClr val="FF0000"/>
            </a:solidFill>
            <a:ln w="28575">
              <a:noFill/>
              <a:round/>
              <a:headEnd/>
              <a:tailEnd/>
            </a:ln>
            <a:effectLst/>
          </p:spPr>
          <p:txBody>
            <a:bodyPr wrap="none" anchor="ctr"/>
            <a:lstStyle/>
            <a:p>
              <a:endParaRPr lang="en-GB"/>
            </a:p>
          </p:txBody>
        </p:sp>
        <p:sp>
          <p:nvSpPr>
            <p:cNvPr id="5276735" name="Oval 63"/>
            <p:cNvSpPr>
              <a:spLocks noChangeArrowheads="1"/>
            </p:cNvSpPr>
            <p:nvPr/>
          </p:nvSpPr>
          <p:spPr bwMode="auto">
            <a:xfrm rot="-4264959">
              <a:off x="2915" y="26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7" name="Group 64"/>
          <p:cNvGrpSpPr>
            <a:grpSpLocks/>
          </p:cNvGrpSpPr>
          <p:nvPr/>
        </p:nvGrpSpPr>
        <p:grpSpPr bwMode="auto">
          <a:xfrm>
            <a:off x="7696200" y="3657600"/>
            <a:ext cx="1066800" cy="1200150"/>
            <a:chOff x="3600" y="3380"/>
            <a:chExt cx="672" cy="756"/>
          </a:xfrm>
        </p:grpSpPr>
        <p:sp>
          <p:nvSpPr>
            <p:cNvPr id="5276737" name="Oval 65"/>
            <p:cNvSpPr>
              <a:spLocks noChangeArrowheads="1"/>
            </p:cNvSpPr>
            <p:nvPr/>
          </p:nvSpPr>
          <p:spPr bwMode="auto">
            <a:xfrm rot="1895208">
              <a:off x="3600" y="3429"/>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76738" name="Oval 66"/>
            <p:cNvSpPr>
              <a:spLocks noChangeArrowheads="1"/>
            </p:cNvSpPr>
            <p:nvPr/>
          </p:nvSpPr>
          <p:spPr bwMode="auto">
            <a:xfrm rot="1895208">
              <a:off x="3911" y="3380"/>
              <a:ext cx="130" cy="117"/>
            </a:xfrm>
            <a:prstGeom prst="ellipse">
              <a:avLst/>
            </a:prstGeom>
            <a:solidFill>
              <a:srgbClr val="FF0000"/>
            </a:solidFill>
            <a:ln w="28575">
              <a:noFill/>
              <a:round/>
              <a:headEnd/>
              <a:tailEnd/>
            </a:ln>
            <a:effectLst/>
          </p:spPr>
          <p:txBody>
            <a:bodyPr wrap="none" anchor="ctr"/>
            <a:lstStyle/>
            <a:p>
              <a:endParaRPr lang="en-GB"/>
            </a:p>
          </p:txBody>
        </p:sp>
        <p:sp>
          <p:nvSpPr>
            <p:cNvPr id="5276739" name="Oval 67"/>
            <p:cNvSpPr>
              <a:spLocks noChangeArrowheads="1"/>
            </p:cNvSpPr>
            <p:nvPr/>
          </p:nvSpPr>
          <p:spPr bwMode="auto">
            <a:xfrm rot="1895208">
              <a:off x="3810" y="401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8" name="Group 68"/>
          <p:cNvGrpSpPr>
            <a:grpSpLocks/>
          </p:cNvGrpSpPr>
          <p:nvPr/>
        </p:nvGrpSpPr>
        <p:grpSpPr bwMode="auto">
          <a:xfrm rot="-3583428">
            <a:off x="2666206" y="4267994"/>
            <a:ext cx="358775" cy="414338"/>
            <a:chOff x="1680" y="2688"/>
            <a:chExt cx="226" cy="261"/>
          </a:xfrm>
        </p:grpSpPr>
        <p:sp>
          <p:nvSpPr>
            <p:cNvPr id="5276741" name="Oval 6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42" name="Oval 7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43" name="Oval 7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9" name="Group 72"/>
          <p:cNvGrpSpPr>
            <a:grpSpLocks/>
          </p:cNvGrpSpPr>
          <p:nvPr/>
        </p:nvGrpSpPr>
        <p:grpSpPr bwMode="auto">
          <a:xfrm rot="-4017892">
            <a:off x="2666206" y="2515394"/>
            <a:ext cx="358775" cy="414338"/>
            <a:chOff x="1680" y="2688"/>
            <a:chExt cx="226" cy="261"/>
          </a:xfrm>
        </p:grpSpPr>
        <p:sp>
          <p:nvSpPr>
            <p:cNvPr id="5276745" name="Oval 7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46" name="Oval 7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47" name="Oval 7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0" name="Group 76"/>
          <p:cNvGrpSpPr>
            <a:grpSpLocks/>
          </p:cNvGrpSpPr>
          <p:nvPr/>
        </p:nvGrpSpPr>
        <p:grpSpPr bwMode="auto">
          <a:xfrm>
            <a:off x="2362200" y="3352800"/>
            <a:ext cx="358775" cy="414338"/>
            <a:chOff x="1680" y="2688"/>
            <a:chExt cx="226" cy="261"/>
          </a:xfrm>
        </p:grpSpPr>
        <p:sp>
          <p:nvSpPr>
            <p:cNvPr id="5276749" name="Oval 7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50" name="Oval 7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51" name="Oval 7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1" name="Group 80"/>
          <p:cNvGrpSpPr>
            <a:grpSpLocks/>
          </p:cNvGrpSpPr>
          <p:nvPr/>
        </p:nvGrpSpPr>
        <p:grpSpPr bwMode="auto">
          <a:xfrm rot="4814386">
            <a:off x="3580606" y="1372394"/>
            <a:ext cx="358775" cy="414338"/>
            <a:chOff x="1680" y="2688"/>
            <a:chExt cx="226" cy="261"/>
          </a:xfrm>
        </p:grpSpPr>
        <p:sp>
          <p:nvSpPr>
            <p:cNvPr id="5276753" name="Oval 8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54" name="Oval 8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55" name="Oval 8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2" name="Group 84"/>
          <p:cNvGrpSpPr>
            <a:grpSpLocks/>
          </p:cNvGrpSpPr>
          <p:nvPr/>
        </p:nvGrpSpPr>
        <p:grpSpPr bwMode="auto">
          <a:xfrm rot="6105103">
            <a:off x="913606" y="1829594"/>
            <a:ext cx="358775" cy="414338"/>
            <a:chOff x="1680" y="2688"/>
            <a:chExt cx="226" cy="261"/>
          </a:xfrm>
        </p:grpSpPr>
        <p:sp>
          <p:nvSpPr>
            <p:cNvPr id="5276757" name="Oval 8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58" name="Oval 8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59" name="Oval 8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3" name="Group 88"/>
          <p:cNvGrpSpPr>
            <a:grpSpLocks/>
          </p:cNvGrpSpPr>
          <p:nvPr/>
        </p:nvGrpSpPr>
        <p:grpSpPr bwMode="auto">
          <a:xfrm rot="15063674">
            <a:off x="3580606" y="3429794"/>
            <a:ext cx="358775" cy="414338"/>
            <a:chOff x="1680" y="2688"/>
            <a:chExt cx="226" cy="261"/>
          </a:xfrm>
        </p:grpSpPr>
        <p:sp>
          <p:nvSpPr>
            <p:cNvPr id="5276761" name="Oval 8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62" name="Oval 9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63" name="Oval 9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4" name="Group 92"/>
          <p:cNvGrpSpPr>
            <a:grpSpLocks/>
          </p:cNvGrpSpPr>
          <p:nvPr/>
        </p:nvGrpSpPr>
        <p:grpSpPr bwMode="auto">
          <a:xfrm rot="18209517">
            <a:off x="1599406" y="3277394"/>
            <a:ext cx="358775" cy="414338"/>
            <a:chOff x="1680" y="2688"/>
            <a:chExt cx="226" cy="261"/>
          </a:xfrm>
        </p:grpSpPr>
        <p:sp>
          <p:nvSpPr>
            <p:cNvPr id="5276765" name="Oval 9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66" name="Oval 9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67" name="Oval 9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5" name="Group 96"/>
          <p:cNvGrpSpPr>
            <a:grpSpLocks/>
          </p:cNvGrpSpPr>
          <p:nvPr/>
        </p:nvGrpSpPr>
        <p:grpSpPr bwMode="auto">
          <a:xfrm rot="5681323">
            <a:off x="2132806" y="2286794"/>
            <a:ext cx="358775" cy="414338"/>
            <a:chOff x="1680" y="2688"/>
            <a:chExt cx="226" cy="261"/>
          </a:xfrm>
        </p:grpSpPr>
        <p:sp>
          <p:nvSpPr>
            <p:cNvPr id="5276769" name="Oval 9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70" name="Oval 9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71" name="Oval 9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6" name="Group 100"/>
          <p:cNvGrpSpPr>
            <a:grpSpLocks/>
          </p:cNvGrpSpPr>
          <p:nvPr/>
        </p:nvGrpSpPr>
        <p:grpSpPr bwMode="auto">
          <a:xfrm>
            <a:off x="2743200" y="3962400"/>
            <a:ext cx="358775" cy="414338"/>
            <a:chOff x="1680" y="2688"/>
            <a:chExt cx="226" cy="261"/>
          </a:xfrm>
        </p:grpSpPr>
        <p:sp>
          <p:nvSpPr>
            <p:cNvPr id="5276773" name="Oval 10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74" name="Oval 10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75" name="Oval 10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7" name="Group 104"/>
          <p:cNvGrpSpPr>
            <a:grpSpLocks/>
          </p:cNvGrpSpPr>
          <p:nvPr/>
        </p:nvGrpSpPr>
        <p:grpSpPr bwMode="auto">
          <a:xfrm rot="3819496">
            <a:off x="913606" y="3124994"/>
            <a:ext cx="358775" cy="414338"/>
            <a:chOff x="1680" y="2688"/>
            <a:chExt cx="226" cy="261"/>
          </a:xfrm>
        </p:grpSpPr>
        <p:sp>
          <p:nvSpPr>
            <p:cNvPr id="5276777" name="Oval 10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78" name="Oval 10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79" name="Oval 10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8" name="Group 108"/>
          <p:cNvGrpSpPr>
            <a:grpSpLocks/>
          </p:cNvGrpSpPr>
          <p:nvPr/>
        </p:nvGrpSpPr>
        <p:grpSpPr bwMode="auto">
          <a:xfrm>
            <a:off x="3733800" y="4419600"/>
            <a:ext cx="358775" cy="414338"/>
            <a:chOff x="1680" y="2688"/>
            <a:chExt cx="226" cy="261"/>
          </a:xfrm>
        </p:grpSpPr>
        <p:sp>
          <p:nvSpPr>
            <p:cNvPr id="5276781" name="Oval 10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82" name="Oval 11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83" name="Oval 11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9" name="Group 112"/>
          <p:cNvGrpSpPr>
            <a:grpSpLocks/>
          </p:cNvGrpSpPr>
          <p:nvPr/>
        </p:nvGrpSpPr>
        <p:grpSpPr bwMode="auto">
          <a:xfrm>
            <a:off x="533400" y="4114800"/>
            <a:ext cx="358775" cy="414338"/>
            <a:chOff x="1680" y="2688"/>
            <a:chExt cx="226" cy="261"/>
          </a:xfrm>
        </p:grpSpPr>
        <p:sp>
          <p:nvSpPr>
            <p:cNvPr id="5276785" name="Oval 11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86" name="Oval 11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87" name="Oval 11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0" name="Group 116"/>
          <p:cNvGrpSpPr>
            <a:grpSpLocks/>
          </p:cNvGrpSpPr>
          <p:nvPr/>
        </p:nvGrpSpPr>
        <p:grpSpPr bwMode="auto">
          <a:xfrm rot="-8080773">
            <a:off x="3275806" y="2439194"/>
            <a:ext cx="358775" cy="414338"/>
            <a:chOff x="1680" y="2688"/>
            <a:chExt cx="226" cy="261"/>
          </a:xfrm>
        </p:grpSpPr>
        <p:sp>
          <p:nvSpPr>
            <p:cNvPr id="5276789" name="Oval 11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90" name="Oval 11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91" name="Oval 11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1" name="Group 120"/>
          <p:cNvGrpSpPr>
            <a:grpSpLocks/>
          </p:cNvGrpSpPr>
          <p:nvPr/>
        </p:nvGrpSpPr>
        <p:grpSpPr bwMode="auto">
          <a:xfrm rot="-4017892">
            <a:off x="1627981" y="1366044"/>
            <a:ext cx="358775" cy="414338"/>
            <a:chOff x="1680" y="2688"/>
            <a:chExt cx="226" cy="261"/>
          </a:xfrm>
        </p:grpSpPr>
        <p:sp>
          <p:nvSpPr>
            <p:cNvPr id="5276793" name="Oval 12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94" name="Oval 12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95" name="Oval 12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6768" name="Group 124"/>
          <p:cNvGrpSpPr>
            <a:grpSpLocks/>
          </p:cNvGrpSpPr>
          <p:nvPr/>
        </p:nvGrpSpPr>
        <p:grpSpPr bwMode="auto">
          <a:xfrm rot="15063674">
            <a:off x="2999581" y="1953419"/>
            <a:ext cx="358775" cy="414338"/>
            <a:chOff x="1680" y="2688"/>
            <a:chExt cx="226" cy="261"/>
          </a:xfrm>
        </p:grpSpPr>
        <p:sp>
          <p:nvSpPr>
            <p:cNvPr id="5276797" name="Oval 12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798" name="Oval 12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799" name="Oval 12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76772" name="Group 128"/>
          <p:cNvGrpSpPr>
            <a:grpSpLocks/>
          </p:cNvGrpSpPr>
          <p:nvPr/>
        </p:nvGrpSpPr>
        <p:grpSpPr bwMode="auto">
          <a:xfrm rot="-8080773">
            <a:off x="2237581" y="1289844"/>
            <a:ext cx="358775" cy="414338"/>
            <a:chOff x="1680" y="2688"/>
            <a:chExt cx="226" cy="261"/>
          </a:xfrm>
        </p:grpSpPr>
        <p:sp>
          <p:nvSpPr>
            <p:cNvPr id="5276801" name="Oval 12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802" name="Oval 13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803" name="Oval 13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sp>
        <p:nvSpPr>
          <p:cNvPr id="5276804" name="Text Box 132"/>
          <p:cNvSpPr txBox="1">
            <a:spLocks noChangeArrowheads="1"/>
          </p:cNvSpPr>
          <p:nvPr/>
        </p:nvSpPr>
        <p:spPr bwMode="auto">
          <a:xfrm>
            <a:off x="574675" y="5105400"/>
            <a:ext cx="3711575" cy="822325"/>
          </a:xfrm>
          <a:prstGeom prst="rect">
            <a:avLst/>
          </a:prstGeom>
          <a:noFill/>
          <a:ln w="28575">
            <a:noFill/>
            <a:miter lim="800000"/>
            <a:headEnd/>
            <a:tailEnd/>
          </a:ln>
          <a:effectLst/>
        </p:spPr>
        <p:txBody>
          <a:bodyPr wrap="none">
            <a:spAutoFit/>
          </a:bodyPr>
          <a:lstStyle/>
          <a:p>
            <a:pPr algn="ctr"/>
            <a:r>
              <a:rPr lang="en-US"/>
              <a:t>Bose Einstein condensate</a:t>
            </a:r>
            <a:br>
              <a:rPr lang="en-US"/>
            </a:br>
            <a:r>
              <a:rPr lang="en-US"/>
              <a:t> of molecules</a:t>
            </a:r>
          </a:p>
        </p:txBody>
      </p:sp>
      <p:grpSp>
        <p:nvGrpSpPr>
          <p:cNvPr id="5276776" name="Group 134"/>
          <p:cNvGrpSpPr>
            <a:grpSpLocks/>
          </p:cNvGrpSpPr>
          <p:nvPr/>
        </p:nvGrpSpPr>
        <p:grpSpPr bwMode="auto">
          <a:xfrm rot="-8080773">
            <a:off x="1475581" y="4163219"/>
            <a:ext cx="358775" cy="414338"/>
            <a:chOff x="1680" y="2688"/>
            <a:chExt cx="226" cy="261"/>
          </a:xfrm>
        </p:grpSpPr>
        <p:sp>
          <p:nvSpPr>
            <p:cNvPr id="5276807" name="Oval 13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76808" name="Oval 13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76809" name="Oval 13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sp>
        <p:nvSpPr>
          <p:cNvPr id="5276813" name="Text Box 141"/>
          <p:cNvSpPr txBox="1">
            <a:spLocks noChangeArrowheads="1"/>
          </p:cNvSpPr>
          <p:nvPr/>
        </p:nvSpPr>
        <p:spPr bwMode="auto">
          <a:xfrm>
            <a:off x="5629275" y="5105400"/>
            <a:ext cx="2219325" cy="457200"/>
          </a:xfrm>
          <a:prstGeom prst="rect">
            <a:avLst/>
          </a:prstGeom>
          <a:noFill/>
          <a:ln w="28575">
            <a:noFill/>
            <a:miter lim="800000"/>
            <a:headEnd/>
            <a:tailEnd/>
          </a:ln>
          <a:effectLst/>
        </p:spPr>
        <p:txBody>
          <a:bodyPr wrap="none">
            <a:spAutoFit/>
          </a:bodyPr>
          <a:lstStyle/>
          <a:p>
            <a:r>
              <a:rPr lang="en-US"/>
              <a:t>BCS superfluid</a:t>
            </a:r>
          </a:p>
        </p:txBody>
      </p:sp>
      <p:sp>
        <p:nvSpPr>
          <p:cNvPr id="141" name="Title 140"/>
          <p:cNvSpPr>
            <a:spLocks noGrp="1"/>
          </p:cNvSpPr>
          <p:nvPr>
            <p:ph type="title"/>
          </p:nvPr>
        </p:nvSpPr>
        <p:spPr/>
        <p:txBody>
          <a:bodyPr/>
          <a:lstStyle/>
          <a:p>
            <a:r>
              <a:rPr lang="en-GB" dirty="0"/>
              <a:t>Fermionic pairing</a:t>
            </a:r>
          </a:p>
        </p:txBody>
      </p:sp>
    </p:spTree>
    <p:extLst>
      <p:ext uri="{BB962C8B-B14F-4D97-AF65-F5344CB8AC3E}">
        <p14:creationId xmlns:p14="http://schemas.microsoft.com/office/powerpoint/2010/main" val="3062423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766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767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767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768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76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6674" grpId="0" animBg="1"/>
      <p:bldP spid="52768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4386" name="Rectangle 2"/>
          <p:cNvSpPr>
            <a:spLocks noChangeArrowheads="1"/>
          </p:cNvSpPr>
          <p:nvPr/>
        </p:nvSpPr>
        <p:spPr bwMode="auto">
          <a:xfrm>
            <a:off x="-2209800" y="1066800"/>
            <a:ext cx="4040188" cy="3884613"/>
          </a:xfrm>
          <a:prstGeom prst="rect">
            <a:avLst/>
          </a:prstGeom>
          <a:noFill/>
          <a:ln w="28575">
            <a:solidFill>
              <a:schemeClr val="tx1"/>
            </a:solidFill>
            <a:miter lim="800000"/>
            <a:headEnd/>
            <a:tailEnd/>
          </a:ln>
          <a:effectLst/>
        </p:spPr>
        <p:txBody>
          <a:bodyPr wrap="none" anchor="ctr"/>
          <a:lstStyle/>
          <a:p>
            <a:endParaRPr lang="en-GB"/>
          </a:p>
        </p:txBody>
      </p:sp>
      <p:sp>
        <p:nvSpPr>
          <p:cNvPr id="5264387" name="Rectangle 3"/>
          <p:cNvSpPr>
            <a:spLocks noChangeArrowheads="1"/>
          </p:cNvSpPr>
          <p:nvPr/>
        </p:nvSpPr>
        <p:spPr bwMode="auto">
          <a:xfrm>
            <a:off x="7219950" y="1066800"/>
            <a:ext cx="4038600" cy="3886200"/>
          </a:xfrm>
          <a:prstGeom prst="rect">
            <a:avLst/>
          </a:prstGeom>
          <a:noFill/>
          <a:ln w="28575">
            <a:solidFill>
              <a:schemeClr val="tx1"/>
            </a:solidFill>
            <a:miter lim="800000"/>
            <a:headEnd/>
            <a:tailEnd/>
          </a:ln>
          <a:effectLst/>
        </p:spPr>
        <p:txBody>
          <a:bodyPr wrap="none" anchor="ctr"/>
          <a:lstStyle/>
          <a:p>
            <a:endParaRPr lang="en-GB"/>
          </a:p>
        </p:txBody>
      </p:sp>
      <p:grpSp>
        <p:nvGrpSpPr>
          <p:cNvPr id="2" name="Group 4"/>
          <p:cNvGrpSpPr>
            <a:grpSpLocks/>
          </p:cNvGrpSpPr>
          <p:nvPr/>
        </p:nvGrpSpPr>
        <p:grpSpPr bwMode="auto">
          <a:xfrm>
            <a:off x="8696325" y="2438400"/>
            <a:ext cx="1066800" cy="1133475"/>
            <a:chOff x="0" y="0"/>
            <a:chExt cx="672" cy="714"/>
          </a:xfrm>
        </p:grpSpPr>
        <p:sp>
          <p:nvSpPr>
            <p:cNvPr id="5264389" name="Oval 5"/>
            <p:cNvSpPr>
              <a:spLocks noChangeArrowheads="1"/>
            </p:cNvSpPr>
            <p:nvPr/>
          </p:nvSpPr>
          <p:spPr bwMode="auto">
            <a:xfrm>
              <a:off x="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390" name="Oval 6"/>
            <p:cNvSpPr>
              <a:spLocks noChangeArrowheads="1"/>
            </p:cNvSpPr>
            <p:nvPr/>
          </p:nvSpPr>
          <p:spPr bwMode="auto">
            <a:xfrm>
              <a:off x="135" y="0"/>
              <a:ext cx="130" cy="117"/>
            </a:xfrm>
            <a:prstGeom prst="ellipse">
              <a:avLst/>
            </a:prstGeom>
            <a:solidFill>
              <a:srgbClr val="FF0000"/>
            </a:solidFill>
            <a:ln w="28575">
              <a:noFill/>
              <a:round/>
              <a:headEnd/>
              <a:tailEnd/>
            </a:ln>
            <a:effectLst/>
          </p:spPr>
          <p:txBody>
            <a:bodyPr wrap="none" anchor="ctr"/>
            <a:lstStyle/>
            <a:p>
              <a:endParaRPr lang="en-GB"/>
            </a:p>
          </p:txBody>
        </p:sp>
        <p:sp>
          <p:nvSpPr>
            <p:cNvPr id="5264391" name="Oval 7"/>
            <p:cNvSpPr>
              <a:spLocks noChangeArrowheads="1"/>
            </p:cNvSpPr>
            <p:nvPr/>
          </p:nvSpPr>
          <p:spPr bwMode="auto">
            <a:xfrm>
              <a:off x="384" y="59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 name="Group 8"/>
          <p:cNvGrpSpPr>
            <a:grpSpLocks/>
          </p:cNvGrpSpPr>
          <p:nvPr/>
        </p:nvGrpSpPr>
        <p:grpSpPr bwMode="auto">
          <a:xfrm>
            <a:off x="8010525" y="1447800"/>
            <a:ext cx="1128713" cy="1066800"/>
            <a:chOff x="3168" y="0"/>
            <a:chExt cx="711" cy="672"/>
          </a:xfrm>
        </p:grpSpPr>
        <p:sp>
          <p:nvSpPr>
            <p:cNvPr id="5264393" name="Oval 9"/>
            <p:cNvSpPr>
              <a:spLocks noChangeArrowheads="1"/>
            </p:cNvSpPr>
            <p:nvPr/>
          </p:nvSpPr>
          <p:spPr bwMode="auto">
            <a:xfrm rot="5365118">
              <a:off x="3189"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394" name="Oval 10"/>
            <p:cNvSpPr>
              <a:spLocks noChangeArrowheads="1"/>
            </p:cNvSpPr>
            <p:nvPr/>
          </p:nvSpPr>
          <p:spPr bwMode="auto">
            <a:xfrm rot="5365118">
              <a:off x="3756" y="137"/>
              <a:ext cx="130" cy="117"/>
            </a:xfrm>
            <a:prstGeom prst="ellipse">
              <a:avLst/>
            </a:prstGeom>
            <a:solidFill>
              <a:srgbClr val="FF0000"/>
            </a:solidFill>
            <a:ln w="28575">
              <a:noFill/>
              <a:round/>
              <a:headEnd/>
              <a:tailEnd/>
            </a:ln>
            <a:effectLst/>
          </p:spPr>
          <p:txBody>
            <a:bodyPr wrap="none" anchor="ctr"/>
            <a:lstStyle/>
            <a:p>
              <a:endParaRPr lang="en-GB"/>
            </a:p>
          </p:txBody>
        </p:sp>
        <p:sp>
          <p:nvSpPr>
            <p:cNvPr id="5264395" name="Oval 11"/>
            <p:cNvSpPr>
              <a:spLocks noChangeArrowheads="1"/>
            </p:cNvSpPr>
            <p:nvPr/>
          </p:nvSpPr>
          <p:spPr bwMode="auto">
            <a:xfrm rot="5365118">
              <a:off x="3162" y="39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4" name="Group 12"/>
          <p:cNvGrpSpPr>
            <a:grpSpLocks/>
          </p:cNvGrpSpPr>
          <p:nvPr/>
        </p:nvGrpSpPr>
        <p:grpSpPr bwMode="auto">
          <a:xfrm>
            <a:off x="7858125" y="2514600"/>
            <a:ext cx="1147763" cy="1066800"/>
            <a:chOff x="1278" y="21"/>
            <a:chExt cx="723" cy="672"/>
          </a:xfrm>
        </p:grpSpPr>
        <p:sp>
          <p:nvSpPr>
            <p:cNvPr id="5264397" name="Oval 13"/>
            <p:cNvSpPr>
              <a:spLocks noChangeArrowheads="1"/>
            </p:cNvSpPr>
            <p:nvPr/>
          </p:nvSpPr>
          <p:spPr bwMode="auto">
            <a:xfrm rot="8183095">
              <a:off x="1296"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398" name="Oval 14"/>
            <p:cNvSpPr>
              <a:spLocks noChangeArrowheads="1"/>
            </p:cNvSpPr>
            <p:nvPr/>
          </p:nvSpPr>
          <p:spPr bwMode="auto">
            <a:xfrm rot="8183095">
              <a:off x="1871" y="419"/>
              <a:ext cx="130" cy="117"/>
            </a:xfrm>
            <a:prstGeom prst="ellipse">
              <a:avLst/>
            </a:prstGeom>
            <a:solidFill>
              <a:srgbClr val="FF0000"/>
            </a:solidFill>
            <a:ln w="28575">
              <a:noFill/>
              <a:round/>
              <a:headEnd/>
              <a:tailEnd/>
            </a:ln>
            <a:effectLst/>
          </p:spPr>
          <p:txBody>
            <a:bodyPr wrap="none" anchor="ctr"/>
            <a:lstStyle/>
            <a:p>
              <a:endParaRPr lang="en-GB"/>
            </a:p>
          </p:txBody>
        </p:sp>
        <p:sp>
          <p:nvSpPr>
            <p:cNvPr id="5264399" name="Oval 15"/>
            <p:cNvSpPr>
              <a:spLocks noChangeArrowheads="1"/>
            </p:cNvSpPr>
            <p:nvPr/>
          </p:nvSpPr>
          <p:spPr bwMode="auto">
            <a:xfrm rot="8183095">
              <a:off x="1278" y="15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 name="Group 16"/>
          <p:cNvGrpSpPr>
            <a:grpSpLocks/>
          </p:cNvGrpSpPr>
          <p:nvPr/>
        </p:nvGrpSpPr>
        <p:grpSpPr bwMode="auto">
          <a:xfrm>
            <a:off x="7324725" y="3733800"/>
            <a:ext cx="1066800" cy="1185863"/>
            <a:chOff x="4080" y="-16"/>
            <a:chExt cx="672" cy="747"/>
          </a:xfrm>
        </p:grpSpPr>
        <p:sp>
          <p:nvSpPr>
            <p:cNvPr id="5264401" name="Oval 17"/>
            <p:cNvSpPr>
              <a:spLocks noChangeArrowheads="1"/>
            </p:cNvSpPr>
            <p:nvPr/>
          </p:nvSpPr>
          <p:spPr bwMode="auto">
            <a:xfrm rot="11366702">
              <a:off x="408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02" name="Oval 18"/>
            <p:cNvSpPr>
              <a:spLocks noChangeArrowheads="1"/>
            </p:cNvSpPr>
            <p:nvPr/>
          </p:nvSpPr>
          <p:spPr bwMode="auto">
            <a:xfrm rot="11366702">
              <a:off x="4436" y="614"/>
              <a:ext cx="130" cy="117"/>
            </a:xfrm>
            <a:prstGeom prst="ellipse">
              <a:avLst/>
            </a:prstGeom>
            <a:solidFill>
              <a:srgbClr val="FF0000"/>
            </a:solidFill>
            <a:ln w="28575">
              <a:noFill/>
              <a:round/>
              <a:headEnd/>
              <a:tailEnd/>
            </a:ln>
            <a:effectLst/>
          </p:spPr>
          <p:txBody>
            <a:bodyPr wrap="none" anchor="ctr"/>
            <a:lstStyle/>
            <a:p>
              <a:endParaRPr lang="en-GB"/>
            </a:p>
          </p:txBody>
        </p:sp>
        <p:sp>
          <p:nvSpPr>
            <p:cNvPr id="5264403" name="Oval 19"/>
            <p:cNvSpPr>
              <a:spLocks noChangeArrowheads="1"/>
            </p:cNvSpPr>
            <p:nvPr/>
          </p:nvSpPr>
          <p:spPr bwMode="auto">
            <a:xfrm rot="11366702">
              <a:off x="4288" y="-1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6" name="Group 20"/>
          <p:cNvGrpSpPr>
            <a:grpSpLocks/>
          </p:cNvGrpSpPr>
          <p:nvPr/>
        </p:nvGrpSpPr>
        <p:grpSpPr bwMode="auto">
          <a:xfrm>
            <a:off x="8543925" y="1219200"/>
            <a:ext cx="1066800" cy="1066800"/>
            <a:chOff x="2613" y="3360"/>
            <a:chExt cx="672" cy="672"/>
          </a:xfrm>
        </p:grpSpPr>
        <p:sp>
          <p:nvSpPr>
            <p:cNvPr id="5264405" name="Oval 21"/>
            <p:cNvSpPr>
              <a:spLocks noChangeArrowheads="1"/>
            </p:cNvSpPr>
            <p:nvPr/>
          </p:nvSpPr>
          <p:spPr bwMode="auto">
            <a:xfrm rot="-6971754">
              <a:off x="2613"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06" name="Oval 22"/>
            <p:cNvSpPr>
              <a:spLocks noChangeArrowheads="1"/>
            </p:cNvSpPr>
            <p:nvPr/>
          </p:nvSpPr>
          <p:spPr bwMode="auto">
            <a:xfrm rot="-6971754">
              <a:off x="2676" y="3890"/>
              <a:ext cx="130" cy="117"/>
            </a:xfrm>
            <a:prstGeom prst="ellipse">
              <a:avLst/>
            </a:prstGeom>
            <a:solidFill>
              <a:srgbClr val="FF0000"/>
            </a:solidFill>
            <a:ln w="28575">
              <a:noFill/>
              <a:round/>
              <a:headEnd/>
              <a:tailEnd/>
            </a:ln>
            <a:effectLst/>
          </p:spPr>
          <p:txBody>
            <a:bodyPr wrap="none" anchor="ctr"/>
            <a:lstStyle/>
            <a:p>
              <a:endParaRPr lang="en-GB"/>
            </a:p>
          </p:txBody>
        </p:sp>
        <p:sp>
          <p:nvSpPr>
            <p:cNvPr id="5264407" name="Oval 23"/>
            <p:cNvSpPr>
              <a:spLocks noChangeArrowheads="1"/>
            </p:cNvSpPr>
            <p:nvPr/>
          </p:nvSpPr>
          <p:spPr bwMode="auto">
            <a:xfrm rot="-6971754">
              <a:off x="3102" y="340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7" name="Group 24"/>
          <p:cNvGrpSpPr>
            <a:grpSpLocks/>
          </p:cNvGrpSpPr>
          <p:nvPr/>
        </p:nvGrpSpPr>
        <p:grpSpPr bwMode="auto">
          <a:xfrm>
            <a:off x="9382125" y="3657600"/>
            <a:ext cx="1181100" cy="1066800"/>
            <a:chOff x="1759" y="3360"/>
            <a:chExt cx="744" cy="672"/>
          </a:xfrm>
        </p:grpSpPr>
        <p:sp>
          <p:nvSpPr>
            <p:cNvPr id="5264409" name="Oval 25"/>
            <p:cNvSpPr>
              <a:spLocks noChangeArrowheads="1"/>
            </p:cNvSpPr>
            <p:nvPr/>
          </p:nvSpPr>
          <p:spPr bwMode="auto">
            <a:xfrm rot="-4889221">
              <a:off x="1797"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10" name="Oval 26"/>
            <p:cNvSpPr>
              <a:spLocks noChangeArrowheads="1"/>
            </p:cNvSpPr>
            <p:nvPr/>
          </p:nvSpPr>
          <p:spPr bwMode="auto">
            <a:xfrm rot="-4889221">
              <a:off x="1753" y="3727"/>
              <a:ext cx="130" cy="117"/>
            </a:xfrm>
            <a:prstGeom prst="ellipse">
              <a:avLst/>
            </a:prstGeom>
            <a:solidFill>
              <a:srgbClr val="FF0000"/>
            </a:solidFill>
            <a:ln w="28575">
              <a:noFill/>
              <a:round/>
              <a:headEnd/>
              <a:tailEnd/>
            </a:ln>
            <a:effectLst/>
          </p:spPr>
          <p:txBody>
            <a:bodyPr wrap="none" anchor="ctr"/>
            <a:lstStyle/>
            <a:p>
              <a:endParaRPr lang="en-GB"/>
            </a:p>
          </p:txBody>
        </p:sp>
        <p:sp>
          <p:nvSpPr>
            <p:cNvPr id="5264411" name="Oval 27"/>
            <p:cNvSpPr>
              <a:spLocks noChangeArrowheads="1"/>
            </p:cNvSpPr>
            <p:nvPr/>
          </p:nvSpPr>
          <p:spPr bwMode="auto">
            <a:xfrm rot="-4889221">
              <a:off x="2380" y="356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8" name="Group 28"/>
          <p:cNvGrpSpPr>
            <a:grpSpLocks/>
          </p:cNvGrpSpPr>
          <p:nvPr/>
        </p:nvGrpSpPr>
        <p:grpSpPr bwMode="auto">
          <a:xfrm>
            <a:off x="9153525" y="1752600"/>
            <a:ext cx="1209675" cy="1066800"/>
            <a:chOff x="2276" y="0"/>
            <a:chExt cx="762" cy="672"/>
          </a:xfrm>
        </p:grpSpPr>
        <p:sp>
          <p:nvSpPr>
            <p:cNvPr id="5264413" name="Oval 29"/>
            <p:cNvSpPr>
              <a:spLocks noChangeArrowheads="1"/>
            </p:cNvSpPr>
            <p:nvPr/>
          </p:nvSpPr>
          <p:spPr bwMode="auto">
            <a:xfrm rot="-4264959">
              <a:off x="2325"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14" name="Oval 30"/>
            <p:cNvSpPr>
              <a:spLocks noChangeArrowheads="1"/>
            </p:cNvSpPr>
            <p:nvPr/>
          </p:nvSpPr>
          <p:spPr bwMode="auto">
            <a:xfrm rot="-4264959">
              <a:off x="2270" y="309"/>
              <a:ext cx="130" cy="117"/>
            </a:xfrm>
            <a:prstGeom prst="ellipse">
              <a:avLst/>
            </a:prstGeom>
            <a:solidFill>
              <a:srgbClr val="FF0000"/>
            </a:solidFill>
            <a:ln w="28575">
              <a:noFill/>
              <a:round/>
              <a:headEnd/>
              <a:tailEnd/>
            </a:ln>
            <a:effectLst/>
          </p:spPr>
          <p:txBody>
            <a:bodyPr wrap="none" anchor="ctr"/>
            <a:lstStyle/>
            <a:p>
              <a:endParaRPr lang="en-GB"/>
            </a:p>
          </p:txBody>
        </p:sp>
        <p:sp>
          <p:nvSpPr>
            <p:cNvPr id="5264415" name="Oval 31"/>
            <p:cNvSpPr>
              <a:spLocks noChangeArrowheads="1"/>
            </p:cNvSpPr>
            <p:nvPr/>
          </p:nvSpPr>
          <p:spPr bwMode="auto">
            <a:xfrm rot="-4264959">
              <a:off x="2915" y="26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9" name="Group 32"/>
          <p:cNvGrpSpPr>
            <a:grpSpLocks/>
          </p:cNvGrpSpPr>
          <p:nvPr/>
        </p:nvGrpSpPr>
        <p:grpSpPr bwMode="auto">
          <a:xfrm>
            <a:off x="8848725" y="3886200"/>
            <a:ext cx="1084263" cy="1066800"/>
            <a:chOff x="4549" y="3627"/>
            <a:chExt cx="683" cy="672"/>
          </a:xfrm>
        </p:grpSpPr>
        <p:sp>
          <p:nvSpPr>
            <p:cNvPr id="5264417" name="Oval 33"/>
            <p:cNvSpPr>
              <a:spLocks noChangeArrowheads="1"/>
            </p:cNvSpPr>
            <p:nvPr/>
          </p:nvSpPr>
          <p:spPr bwMode="auto">
            <a:xfrm rot="-2075350">
              <a:off x="4560" y="3627"/>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18" name="Oval 34"/>
            <p:cNvSpPr>
              <a:spLocks noChangeArrowheads="1"/>
            </p:cNvSpPr>
            <p:nvPr/>
          </p:nvSpPr>
          <p:spPr bwMode="auto">
            <a:xfrm rot="-2075350">
              <a:off x="4549" y="3735"/>
              <a:ext cx="130" cy="117"/>
            </a:xfrm>
            <a:prstGeom prst="ellipse">
              <a:avLst/>
            </a:prstGeom>
            <a:solidFill>
              <a:srgbClr val="FF0000"/>
            </a:solidFill>
            <a:ln w="28575">
              <a:noFill/>
              <a:round/>
              <a:headEnd/>
              <a:tailEnd/>
            </a:ln>
            <a:effectLst/>
          </p:spPr>
          <p:txBody>
            <a:bodyPr wrap="none" anchor="ctr"/>
            <a:lstStyle/>
            <a:p>
              <a:endParaRPr lang="en-GB"/>
            </a:p>
          </p:txBody>
        </p:sp>
        <p:sp>
          <p:nvSpPr>
            <p:cNvPr id="5264419" name="Oval 35"/>
            <p:cNvSpPr>
              <a:spLocks noChangeArrowheads="1"/>
            </p:cNvSpPr>
            <p:nvPr/>
          </p:nvSpPr>
          <p:spPr bwMode="auto">
            <a:xfrm rot="-2075350">
              <a:off x="5093" y="408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0" name="Group 36"/>
          <p:cNvGrpSpPr>
            <a:grpSpLocks/>
          </p:cNvGrpSpPr>
          <p:nvPr/>
        </p:nvGrpSpPr>
        <p:grpSpPr bwMode="auto">
          <a:xfrm>
            <a:off x="7324725" y="2667000"/>
            <a:ext cx="1089025" cy="1066800"/>
            <a:chOff x="4848" y="21"/>
            <a:chExt cx="686" cy="672"/>
          </a:xfrm>
        </p:grpSpPr>
        <p:sp>
          <p:nvSpPr>
            <p:cNvPr id="5264421" name="Oval 37"/>
            <p:cNvSpPr>
              <a:spLocks noChangeArrowheads="1"/>
            </p:cNvSpPr>
            <p:nvPr/>
          </p:nvSpPr>
          <p:spPr bwMode="auto">
            <a:xfrm rot="8640346">
              <a:off x="4848"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22" name="Oval 38"/>
            <p:cNvSpPr>
              <a:spLocks noChangeArrowheads="1"/>
            </p:cNvSpPr>
            <p:nvPr/>
          </p:nvSpPr>
          <p:spPr bwMode="auto">
            <a:xfrm rot="8640346">
              <a:off x="5404" y="459"/>
              <a:ext cx="130" cy="117"/>
            </a:xfrm>
            <a:prstGeom prst="ellipse">
              <a:avLst/>
            </a:prstGeom>
            <a:solidFill>
              <a:srgbClr val="FF0000"/>
            </a:solidFill>
            <a:ln w="28575">
              <a:noFill/>
              <a:round/>
              <a:headEnd/>
              <a:tailEnd/>
            </a:ln>
            <a:effectLst/>
          </p:spPr>
          <p:txBody>
            <a:bodyPr wrap="none" anchor="ctr"/>
            <a:lstStyle/>
            <a:p>
              <a:endParaRPr lang="en-GB"/>
            </a:p>
          </p:txBody>
        </p:sp>
        <p:sp>
          <p:nvSpPr>
            <p:cNvPr id="5264423" name="Oval 39"/>
            <p:cNvSpPr>
              <a:spLocks noChangeArrowheads="1"/>
            </p:cNvSpPr>
            <p:nvPr/>
          </p:nvSpPr>
          <p:spPr bwMode="auto">
            <a:xfrm rot="8640346">
              <a:off x="4851" y="12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1" name="Group 40"/>
          <p:cNvGrpSpPr>
            <a:grpSpLocks/>
          </p:cNvGrpSpPr>
          <p:nvPr/>
        </p:nvGrpSpPr>
        <p:grpSpPr bwMode="auto">
          <a:xfrm>
            <a:off x="7324725" y="1371600"/>
            <a:ext cx="1193800" cy="1066800"/>
            <a:chOff x="702" y="3360"/>
            <a:chExt cx="752" cy="672"/>
          </a:xfrm>
        </p:grpSpPr>
        <p:sp>
          <p:nvSpPr>
            <p:cNvPr id="5264425" name="Oval 41"/>
            <p:cNvSpPr>
              <a:spLocks noChangeArrowheads="1"/>
            </p:cNvSpPr>
            <p:nvPr/>
          </p:nvSpPr>
          <p:spPr bwMode="auto">
            <a:xfrm rot="6107950">
              <a:off x="741"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26" name="Oval 42"/>
            <p:cNvSpPr>
              <a:spLocks noChangeArrowheads="1"/>
            </p:cNvSpPr>
            <p:nvPr/>
          </p:nvSpPr>
          <p:spPr bwMode="auto">
            <a:xfrm rot="6107950">
              <a:off x="1331" y="3564"/>
              <a:ext cx="130" cy="117"/>
            </a:xfrm>
            <a:prstGeom prst="ellipse">
              <a:avLst/>
            </a:prstGeom>
            <a:solidFill>
              <a:srgbClr val="FF0000"/>
            </a:solidFill>
            <a:ln w="28575">
              <a:noFill/>
              <a:round/>
              <a:headEnd/>
              <a:tailEnd/>
            </a:ln>
            <a:effectLst/>
          </p:spPr>
          <p:txBody>
            <a:bodyPr wrap="none" anchor="ctr"/>
            <a:lstStyle/>
            <a:p>
              <a:endParaRPr lang="en-GB"/>
            </a:p>
          </p:txBody>
        </p:sp>
        <p:sp>
          <p:nvSpPr>
            <p:cNvPr id="5264427" name="Oval 43"/>
            <p:cNvSpPr>
              <a:spLocks noChangeArrowheads="1"/>
            </p:cNvSpPr>
            <p:nvPr/>
          </p:nvSpPr>
          <p:spPr bwMode="auto">
            <a:xfrm rot="6107950">
              <a:off x="696" y="368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2" name="Group 44"/>
          <p:cNvGrpSpPr>
            <a:grpSpLocks/>
          </p:cNvGrpSpPr>
          <p:nvPr/>
        </p:nvGrpSpPr>
        <p:grpSpPr bwMode="auto">
          <a:xfrm>
            <a:off x="8162925" y="3505200"/>
            <a:ext cx="1066800" cy="1200150"/>
            <a:chOff x="3600" y="3380"/>
            <a:chExt cx="672" cy="756"/>
          </a:xfrm>
        </p:grpSpPr>
        <p:sp>
          <p:nvSpPr>
            <p:cNvPr id="5264429" name="Oval 45"/>
            <p:cNvSpPr>
              <a:spLocks noChangeArrowheads="1"/>
            </p:cNvSpPr>
            <p:nvPr/>
          </p:nvSpPr>
          <p:spPr bwMode="auto">
            <a:xfrm rot="1895208">
              <a:off x="3600" y="3429"/>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30" name="Oval 46"/>
            <p:cNvSpPr>
              <a:spLocks noChangeArrowheads="1"/>
            </p:cNvSpPr>
            <p:nvPr/>
          </p:nvSpPr>
          <p:spPr bwMode="auto">
            <a:xfrm rot="1895208">
              <a:off x="3911" y="3380"/>
              <a:ext cx="130" cy="117"/>
            </a:xfrm>
            <a:prstGeom prst="ellipse">
              <a:avLst/>
            </a:prstGeom>
            <a:solidFill>
              <a:srgbClr val="FF0000"/>
            </a:solidFill>
            <a:ln w="28575">
              <a:noFill/>
              <a:round/>
              <a:headEnd/>
              <a:tailEnd/>
            </a:ln>
            <a:effectLst/>
          </p:spPr>
          <p:txBody>
            <a:bodyPr wrap="none" anchor="ctr"/>
            <a:lstStyle/>
            <a:p>
              <a:endParaRPr lang="en-GB"/>
            </a:p>
          </p:txBody>
        </p:sp>
        <p:sp>
          <p:nvSpPr>
            <p:cNvPr id="5264431" name="Oval 47"/>
            <p:cNvSpPr>
              <a:spLocks noChangeArrowheads="1"/>
            </p:cNvSpPr>
            <p:nvPr/>
          </p:nvSpPr>
          <p:spPr bwMode="auto">
            <a:xfrm rot="1895208">
              <a:off x="3810" y="401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3" name="Group 48"/>
          <p:cNvGrpSpPr>
            <a:grpSpLocks/>
          </p:cNvGrpSpPr>
          <p:nvPr/>
        </p:nvGrpSpPr>
        <p:grpSpPr bwMode="auto">
          <a:xfrm>
            <a:off x="9915525" y="1219200"/>
            <a:ext cx="1128713" cy="1066800"/>
            <a:chOff x="3168" y="0"/>
            <a:chExt cx="711" cy="672"/>
          </a:xfrm>
        </p:grpSpPr>
        <p:sp>
          <p:nvSpPr>
            <p:cNvPr id="5264433" name="Oval 49"/>
            <p:cNvSpPr>
              <a:spLocks noChangeArrowheads="1"/>
            </p:cNvSpPr>
            <p:nvPr/>
          </p:nvSpPr>
          <p:spPr bwMode="auto">
            <a:xfrm rot="5365118">
              <a:off x="3189"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34" name="Oval 50"/>
            <p:cNvSpPr>
              <a:spLocks noChangeArrowheads="1"/>
            </p:cNvSpPr>
            <p:nvPr/>
          </p:nvSpPr>
          <p:spPr bwMode="auto">
            <a:xfrm rot="5365118">
              <a:off x="3756" y="137"/>
              <a:ext cx="130" cy="117"/>
            </a:xfrm>
            <a:prstGeom prst="ellipse">
              <a:avLst/>
            </a:prstGeom>
            <a:solidFill>
              <a:srgbClr val="FF0000"/>
            </a:solidFill>
            <a:ln w="28575">
              <a:noFill/>
              <a:round/>
              <a:headEnd/>
              <a:tailEnd/>
            </a:ln>
            <a:effectLst/>
          </p:spPr>
          <p:txBody>
            <a:bodyPr wrap="none" anchor="ctr"/>
            <a:lstStyle/>
            <a:p>
              <a:endParaRPr lang="en-GB"/>
            </a:p>
          </p:txBody>
        </p:sp>
        <p:sp>
          <p:nvSpPr>
            <p:cNvPr id="5264435" name="Oval 51"/>
            <p:cNvSpPr>
              <a:spLocks noChangeArrowheads="1"/>
            </p:cNvSpPr>
            <p:nvPr/>
          </p:nvSpPr>
          <p:spPr bwMode="auto">
            <a:xfrm rot="5365118">
              <a:off x="3162" y="39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4" name="Group 52"/>
          <p:cNvGrpSpPr>
            <a:grpSpLocks/>
          </p:cNvGrpSpPr>
          <p:nvPr/>
        </p:nvGrpSpPr>
        <p:grpSpPr bwMode="auto">
          <a:xfrm>
            <a:off x="9077325" y="3352800"/>
            <a:ext cx="1066800" cy="1185863"/>
            <a:chOff x="4080" y="-16"/>
            <a:chExt cx="672" cy="747"/>
          </a:xfrm>
        </p:grpSpPr>
        <p:sp>
          <p:nvSpPr>
            <p:cNvPr id="5264437" name="Oval 53"/>
            <p:cNvSpPr>
              <a:spLocks noChangeArrowheads="1"/>
            </p:cNvSpPr>
            <p:nvPr/>
          </p:nvSpPr>
          <p:spPr bwMode="auto">
            <a:xfrm rot="11366702">
              <a:off x="408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38" name="Oval 54"/>
            <p:cNvSpPr>
              <a:spLocks noChangeArrowheads="1"/>
            </p:cNvSpPr>
            <p:nvPr/>
          </p:nvSpPr>
          <p:spPr bwMode="auto">
            <a:xfrm rot="11366702">
              <a:off x="4436" y="614"/>
              <a:ext cx="130" cy="117"/>
            </a:xfrm>
            <a:prstGeom prst="ellipse">
              <a:avLst/>
            </a:prstGeom>
            <a:solidFill>
              <a:srgbClr val="FF0000"/>
            </a:solidFill>
            <a:ln w="28575">
              <a:noFill/>
              <a:round/>
              <a:headEnd/>
              <a:tailEnd/>
            </a:ln>
            <a:effectLst/>
          </p:spPr>
          <p:txBody>
            <a:bodyPr wrap="none" anchor="ctr"/>
            <a:lstStyle/>
            <a:p>
              <a:endParaRPr lang="en-GB"/>
            </a:p>
          </p:txBody>
        </p:sp>
        <p:sp>
          <p:nvSpPr>
            <p:cNvPr id="5264439" name="Oval 55"/>
            <p:cNvSpPr>
              <a:spLocks noChangeArrowheads="1"/>
            </p:cNvSpPr>
            <p:nvPr/>
          </p:nvSpPr>
          <p:spPr bwMode="auto">
            <a:xfrm rot="11366702">
              <a:off x="4288" y="-1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5" name="Group 56"/>
          <p:cNvGrpSpPr>
            <a:grpSpLocks/>
          </p:cNvGrpSpPr>
          <p:nvPr/>
        </p:nvGrpSpPr>
        <p:grpSpPr bwMode="auto">
          <a:xfrm>
            <a:off x="9686925" y="2743200"/>
            <a:ext cx="1181100" cy="1066800"/>
            <a:chOff x="1759" y="3360"/>
            <a:chExt cx="744" cy="672"/>
          </a:xfrm>
        </p:grpSpPr>
        <p:sp>
          <p:nvSpPr>
            <p:cNvPr id="5264441" name="Oval 57"/>
            <p:cNvSpPr>
              <a:spLocks noChangeArrowheads="1"/>
            </p:cNvSpPr>
            <p:nvPr/>
          </p:nvSpPr>
          <p:spPr bwMode="auto">
            <a:xfrm rot="-4889221">
              <a:off x="1797"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42" name="Oval 58"/>
            <p:cNvSpPr>
              <a:spLocks noChangeArrowheads="1"/>
            </p:cNvSpPr>
            <p:nvPr/>
          </p:nvSpPr>
          <p:spPr bwMode="auto">
            <a:xfrm rot="-4889221">
              <a:off x="1753" y="3727"/>
              <a:ext cx="130" cy="117"/>
            </a:xfrm>
            <a:prstGeom prst="ellipse">
              <a:avLst/>
            </a:prstGeom>
            <a:solidFill>
              <a:srgbClr val="FF0000"/>
            </a:solidFill>
            <a:ln w="28575">
              <a:noFill/>
              <a:round/>
              <a:headEnd/>
              <a:tailEnd/>
            </a:ln>
            <a:effectLst/>
          </p:spPr>
          <p:txBody>
            <a:bodyPr wrap="none" anchor="ctr"/>
            <a:lstStyle/>
            <a:p>
              <a:endParaRPr lang="en-GB"/>
            </a:p>
          </p:txBody>
        </p:sp>
        <p:sp>
          <p:nvSpPr>
            <p:cNvPr id="5264443" name="Oval 59"/>
            <p:cNvSpPr>
              <a:spLocks noChangeArrowheads="1"/>
            </p:cNvSpPr>
            <p:nvPr/>
          </p:nvSpPr>
          <p:spPr bwMode="auto">
            <a:xfrm rot="-4889221">
              <a:off x="2380" y="356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6" name="Group 60"/>
          <p:cNvGrpSpPr>
            <a:grpSpLocks/>
          </p:cNvGrpSpPr>
          <p:nvPr/>
        </p:nvGrpSpPr>
        <p:grpSpPr bwMode="auto">
          <a:xfrm>
            <a:off x="10067925" y="2286000"/>
            <a:ext cx="1209675" cy="1066800"/>
            <a:chOff x="2276" y="0"/>
            <a:chExt cx="762" cy="672"/>
          </a:xfrm>
        </p:grpSpPr>
        <p:sp>
          <p:nvSpPr>
            <p:cNvPr id="5264445" name="Oval 61"/>
            <p:cNvSpPr>
              <a:spLocks noChangeArrowheads="1"/>
            </p:cNvSpPr>
            <p:nvPr/>
          </p:nvSpPr>
          <p:spPr bwMode="auto">
            <a:xfrm rot="-4264959">
              <a:off x="2325"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46" name="Oval 62"/>
            <p:cNvSpPr>
              <a:spLocks noChangeArrowheads="1"/>
            </p:cNvSpPr>
            <p:nvPr/>
          </p:nvSpPr>
          <p:spPr bwMode="auto">
            <a:xfrm rot="-4264959">
              <a:off x="2270" y="309"/>
              <a:ext cx="130" cy="117"/>
            </a:xfrm>
            <a:prstGeom prst="ellipse">
              <a:avLst/>
            </a:prstGeom>
            <a:solidFill>
              <a:srgbClr val="FF0000"/>
            </a:solidFill>
            <a:ln w="28575">
              <a:noFill/>
              <a:round/>
              <a:headEnd/>
              <a:tailEnd/>
            </a:ln>
            <a:effectLst/>
          </p:spPr>
          <p:txBody>
            <a:bodyPr wrap="none" anchor="ctr"/>
            <a:lstStyle/>
            <a:p>
              <a:endParaRPr lang="en-GB"/>
            </a:p>
          </p:txBody>
        </p:sp>
        <p:sp>
          <p:nvSpPr>
            <p:cNvPr id="5264447" name="Oval 63"/>
            <p:cNvSpPr>
              <a:spLocks noChangeArrowheads="1"/>
            </p:cNvSpPr>
            <p:nvPr/>
          </p:nvSpPr>
          <p:spPr bwMode="auto">
            <a:xfrm rot="-4264959">
              <a:off x="2915" y="26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7" name="Group 64"/>
          <p:cNvGrpSpPr>
            <a:grpSpLocks/>
          </p:cNvGrpSpPr>
          <p:nvPr/>
        </p:nvGrpSpPr>
        <p:grpSpPr bwMode="auto">
          <a:xfrm>
            <a:off x="10144125" y="3657600"/>
            <a:ext cx="1066800" cy="1200150"/>
            <a:chOff x="3600" y="3380"/>
            <a:chExt cx="672" cy="756"/>
          </a:xfrm>
        </p:grpSpPr>
        <p:sp>
          <p:nvSpPr>
            <p:cNvPr id="5264449" name="Oval 65"/>
            <p:cNvSpPr>
              <a:spLocks noChangeArrowheads="1"/>
            </p:cNvSpPr>
            <p:nvPr/>
          </p:nvSpPr>
          <p:spPr bwMode="auto">
            <a:xfrm rot="1895208">
              <a:off x="3600" y="3429"/>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264450" name="Oval 66"/>
            <p:cNvSpPr>
              <a:spLocks noChangeArrowheads="1"/>
            </p:cNvSpPr>
            <p:nvPr/>
          </p:nvSpPr>
          <p:spPr bwMode="auto">
            <a:xfrm rot="1895208">
              <a:off x="3911" y="3380"/>
              <a:ext cx="130" cy="117"/>
            </a:xfrm>
            <a:prstGeom prst="ellipse">
              <a:avLst/>
            </a:prstGeom>
            <a:solidFill>
              <a:srgbClr val="FF0000"/>
            </a:solidFill>
            <a:ln w="28575">
              <a:noFill/>
              <a:round/>
              <a:headEnd/>
              <a:tailEnd/>
            </a:ln>
            <a:effectLst/>
          </p:spPr>
          <p:txBody>
            <a:bodyPr wrap="none" anchor="ctr"/>
            <a:lstStyle/>
            <a:p>
              <a:endParaRPr lang="en-GB"/>
            </a:p>
          </p:txBody>
        </p:sp>
        <p:sp>
          <p:nvSpPr>
            <p:cNvPr id="5264451" name="Oval 67"/>
            <p:cNvSpPr>
              <a:spLocks noChangeArrowheads="1"/>
            </p:cNvSpPr>
            <p:nvPr/>
          </p:nvSpPr>
          <p:spPr bwMode="auto">
            <a:xfrm rot="1895208">
              <a:off x="3810" y="401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8" name="Group 68"/>
          <p:cNvGrpSpPr>
            <a:grpSpLocks/>
          </p:cNvGrpSpPr>
          <p:nvPr/>
        </p:nvGrpSpPr>
        <p:grpSpPr bwMode="auto">
          <a:xfrm rot="-3583428">
            <a:off x="75406" y="4267994"/>
            <a:ext cx="358775" cy="414338"/>
            <a:chOff x="1680" y="2688"/>
            <a:chExt cx="226" cy="261"/>
          </a:xfrm>
        </p:grpSpPr>
        <p:sp>
          <p:nvSpPr>
            <p:cNvPr id="5264453" name="Oval 6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54" name="Oval 7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55" name="Oval 7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9" name="Group 72"/>
          <p:cNvGrpSpPr>
            <a:grpSpLocks/>
          </p:cNvGrpSpPr>
          <p:nvPr/>
        </p:nvGrpSpPr>
        <p:grpSpPr bwMode="auto">
          <a:xfrm rot="-4017892">
            <a:off x="75406" y="2515394"/>
            <a:ext cx="358775" cy="414338"/>
            <a:chOff x="1680" y="2688"/>
            <a:chExt cx="226" cy="261"/>
          </a:xfrm>
        </p:grpSpPr>
        <p:sp>
          <p:nvSpPr>
            <p:cNvPr id="5264457" name="Oval 7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58" name="Oval 7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59" name="Oval 7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0" name="Group 76"/>
          <p:cNvGrpSpPr>
            <a:grpSpLocks/>
          </p:cNvGrpSpPr>
          <p:nvPr/>
        </p:nvGrpSpPr>
        <p:grpSpPr bwMode="auto">
          <a:xfrm>
            <a:off x="-228600" y="3352800"/>
            <a:ext cx="358775" cy="414338"/>
            <a:chOff x="1680" y="2688"/>
            <a:chExt cx="226" cy="261"/>
          </a:xfrm>
        </p:grpSpPr>
        <p:sp>
          <p:nvSpPr>
            <p:cNvPr id="5264461" name="Oval 7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62" name="Oval 7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63" name="Oval 7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1" name="Group 80"/>
          <p:cNvGrpSpPr>
            <a:grpSpLocks/>
          </p:cNvGrpSpPr>
          <p:nvPr/>
        </p:nvGrpSpPr>
        <p:grpSpPr bwMode="auto">
          <a:xfrm rot="4814386">
            <a:off x="989806" y="1372394"/>
            <a:ext cx="358775" cy="414338"/>
            <a:chOff x="1680" y="2688"/>
            <a:chExt cx="226" cy="261"/>
          </a:xfrm>
        </p:grpSpPr>
        <p:sp>
          <p:nvSpPr>
            <p:cNvPr id="5264465" name="Oval 8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66" name="Oval 8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67" name="Oval 8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2" name="Group 84"/>
          <p:cNvGrpSpPr>
            <a:grpSpLocks/>
          </p:cNvGrpSpPr>
          <p:nvPr/>
        </p:nvGrpSpPr>
        <p:grpSpPr bwMode="auto">
          <a:xfrm rot="6105103">
            <a:off x="-1677194" y="1829594"/>
            <a:ext cx="358775" cy="414337"/>
            <a:chOff x="1680" y="2688"/>
            <a:chExt cx="226" cy="261"/>
          </a:xfrm>
        </p:grpSpPr>
        <p:sp>
          <p:nvSpPr>
            <p:cNvPr id="5264469" name="Oval 8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70" name="Oval 8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71" name="Oval 8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3" name="Group 88"/>
          <p:cNvGrpSpPr>
            <a:grpSpLocks/>
          </p:cNvGrpSpPr>
          <p:nvPr/>
        </p:nvGrpSpPr>
        <p:grpSpPr bwMode="auto">
          <a:xfrm rot="15063674">
            <a:off x="989806" y="3429794"/>
            <a:ext cx="358775" cy="414338"/>
            <a:chOff x="1680" y="2688"/>
            <a:chExt cx="226" cy="261"/>
          </a:xfrm>
        </p:grpSpPr>
        <p:sp>
          <p:nvSpPr>
            <p:cNvPr id="5264473" name="Oval 8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74" name="Oval 9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75" name="Oval 9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4" name="Group 92"/>
          <p:cNvGrpSpPr>
            <a:grpSpLocks/>
          </p:cNvGrpSpPr>
          <p:nvPr/>
        </p:nvGrpSpPr>
        <p:grpSpPr bwMode="auto">
          <a:xfrm rot="18209517">
            <a:off x="-991394" y="3277394"/>
            <a:ext cx="358775" cy="414337"/>
            <a:chOff x="1680" y="2688"/>
            <a:chExt cx="226" cy="261"/>
          </a:xfrm>
        </p:grpSpPr>
        <p:sp>
          <p:nvSpPr>
            <p:cNvPr id="5264477" name="Oval 9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78" name="Oval 9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79" name="Oval 9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5" name="Group 96"/>
          <p:cNvGrpSpPr>
            <a:grpSpLocks/>
          </p:cNvGrpSpPr>
          <p:nvPr/>
        </p:nvGrpSpPr>
        <p:grpSpPr bwMode="auto">
          <a:xfrm rot="5681323">
            <a:off x="-457994" y="2286794"/>
            <a:ext cx="358775" cy="414337"/>
            <a:chOff x="1680" y="2688"/>
            <a:chExt cx="226" cy="261"/>
          </a:xfrm>
        </p:grpSpPr>
        <p:sp>
          <p:nvSpPr>
            <p:cNvPr id="5264481" name="Oval 9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82" name="Oval 9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83" name="Oval 9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6" name="Group 100"/>
          <p:cNvGrpSpPr>
            <a:grpSpLocks/>
          </p:cNvGrpSpPr>
          <p:nvPr/>
        </p:nvGrpSpPr>
        <p:grpSpPr bwMode="auto">
          <a:xfrm>
            <a:off x="152400" y="3962400"/>
            <a:ext cx="358775" cy="414338"/>
            <a:chOff x="1680" y="2688"/>
            <a:chExt cx="226" cy="261"/>
          </a:xfrm>
        </p:grpSpPr>
        <p:sp>
          <p:nvSpPr>
            <p:cNvPr id="5264485" name="Oval 10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86" name="Oval 10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87" name="Oval 10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7" name="Group 104"/>
          <p:cNvGrpSpPr>
            <a:grpSpLocks/>
          </p:cNvGrpSpPr>
          <p:nvPr/>
        </p:nvGrpSpPr>
        <p:grpSpPr bwMode="auto">
          <a:xfrm rot="3819496">
            <a:off x="-1677194" y="3124994"/>
            <a:ext cx="358775" cy="414337"/>
            <a:chOff x="1680" y="2688"/>
            <a:chExt cx="226" cy="261"/>
          </a:xfrm>
        </p:grpSpPr>
        <p:sp>
          <p:nvSpPr>
            <p:cNvPr id="5264489" name="Oval 10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90" name="Oval 10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91" name="Oval 10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8" name="Group 108"/>
          <p:cNvGrpSpPr>
            <a:grpSpLocks/>
          </p:cNvGrpSpPr>
          <p:nvPr/>
        </p:nvGrpSpPr>
        <p:grpSpPr bwMode="auto">
          <a:xfrm>
            <a:off x="1143000" y="4419600"/>
            <a:ext cx="358775" cy="414338"/>
            <a:chOff x="1680" y="2688"/>
            <a:chExt cx="226" cy="261"/>
          </a:xfrm>
        </p:grpSpPr>
        <p:sp>
          <p:nvSpPr>
            <p:cNvPr id="5264493" name="Oval 10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94" name="Oval 11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95" name="Oval 11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9" name="Group 112"/>
          <p:cNvGrpSpPr>
            <a:grpSpLocks/>
          </p:cNvGrpSpPr>
          <p:nvPr/>
        </p:nvGrpSpPr>
        <p:grpSpPr bwMode="auto">
          <a:xfrm>
            <a:off x="-2057400" y="4114800"/>
            <a:ext cx="358775" cy="414338"/>
            <a:chOff x="1680" y="2688"/>
            <a:chExt cx="226" cy="261"/>
          </a:xfrm>
        </p:grpSpPr>
        <p:sp>
          <p:nvSpPr>
            <p:cNvPr id="5264497" name="Oval 11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498" name="Oval 11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499" name="Oval 11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0" name="Group 116"/>
          <p:cNvGrpSpPr>
            <a:grpSpLocks/>
          </p:cNvGrpSpPr>
          <p:nvPr/>
        </p:nvGrpSpPr>
        <p:grpSpPr bwMode="auto">
          <a:xfrm rot="-8080773">
            <a:off x="685006" y="2439194"/>
            <a:ext cx="358775" cy="414338"/>
            <a:chOff x="1680" y="2688"/>
            <a:chExt cx="226" cy="261"/>
          </a:xfrm>
        </p:grpSpPr>
        <p:sp>
          <p:nvSpPr>
            <p:cNvPr id="5264501" name="Oval 11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502" name="Oval 11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503" name="Oval 11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1" name="Group 120"/>
          <p:cNvGrpSpPr>
            <a:grpSpLocks/>
          </p:cNvGrpSpPr>
          <p:nvPr/>
        </p:nvGrpSpPr>
        <p:grpSpPr bwMode="auto">
          <a:xfrm rot="-4017892">
            <a:off x="-962819" y="1366044"/>
            <a:ext cx="358775" cy="414337"/>
            <a:chOff x="1680" y="2688"/>
            <a:chExt cx="226" cy="261"/>
          </a:xfrm>
        </p:grpSpPr>
        <p:sp>
          <p:nvSpPr>
            <p:cNvPr id="5264505" name="Oval 12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506" name="Oval 12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507" name="Oval 12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64448" name="Group 124"/>
          <p:cNvGrpSpPr>
            <a:grpSpLocks/>
          </p:cNvGrpSpPr>
          <p:nvPr/>
        </p:nvGrpSpPr>
        <p:grpSpPr bwMode="auto">
          <a:xfrm rot="15063674">
            <a:off x="408781" y="1953419"/>
            <a:ext cx="358775" cy="414338"/>
            <a:chOff x="1680" y="2688"/>
            <a:chExt cx="226" cy="261"/>
          </a:xfrm>
        </p:grpSpPr>
        <p:sp>
          <p:nvSpPr>
            <p:cNvPr id="5264509" name="Oval 12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510" name="Oval 12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511" name="Oval 12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264452" name="Group 128"/>
          <p:cNvGrpSpPr>
            <a:grpSpLocks/>
          </p:cNvGrpSpPr>
          <p:nvPr/>
        </p:nvGrpSpPr>
        <p:grpSpPr bwMode="auto">
          <a:xfrm rot="-8080773">
            <a:off x="-353219" y="1289844"/>
            <a:ext cx="358775" cy="414338"/>
            <a:chOff x="1680" y="2688"/>
            <a:chExt cx="226" cy="261"/>
          </a:xfrm>
        </p:grpSpPr>
        <p:sp>
          <p:nvSpPr>
            <p:cNvPr id="5264513" name="Oval 12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514" name="Oval 13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515" name="Oval 13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sp>
        <p:nvSpPr>
          <p:cNvPr id="5264516" name="Text Box 132"/>
          <p:cNvSpPr txBox="1">
            <a:spLocks noChangeArrowheads="1"/>
          </p:cNvSpPr>
          <p:nvPr/>
        </p:nvSpPr>
        <p:spPr bwMode="auto">
          <a:xfrm>
            <a:off x="-1600200" y="5105400"/>
            <a:ext cx="2219325" cy="457200"/>
          </a:xfrm>
          <a:prstGeom prst="rect">
            <a:avLst/>
          </a:prstGeom>
          <a:noFill/>
          <a:ln w="28575">
            <a:noFill/>
            <a:miter lim="800000"/>
            <a:headEnd/>
            <a:tailEnd/>
          </a:ln>
          <a:effectLst/>
        </p:spPr>
        <p:txBody>
          <a:bodyPr wrap="none">
            <a:spAutoFit/>
          </a:bodyPr>
          <a:lstStyle/>
          <a:p>
            <a:r>
              <a:rPr lang="en-US"/>
              <a:t>Molecular BEC</a:t>
            </a:r>
          </a:p>
        </p:txBody>
      </p:sp>
      <p:sp>
        <p:nvSpPr>
          <p:cNvPr id="5264517" name="Text Box 133"/>
          <p:cNvSpPr txBox="1">
            <a:spLocks noChangeArrowheads="1"/>
          </p:cNvSpPr>
          <p:nvPr/>
        </p:nvSpPr>
        <p:spPr bwMode="auto">
          <a:xfrm>
            <a:off x="7842250" y="5068888"/>
            <a:ext cx="2219325" cy="457200"/>
          </a:xfrm>
          <a:prstGeom prst="rect">
            <a:avLst/>
          </a:prstGeom>
          <a:noFill/>
          <a:ln w="28575">
            <a:noFill/>
            <a:miter lim="800000"/>
            <a:headEnd/>
            <a:tailEnd/>
          </a:ln>
          <a:effectLst/>
        </p:spPr>
        <p:txBody>
          <a:bodyPr wrap="none">
            <a:spAutoFit/>
          </a:bodyPr>
          <a:lstStyle/>
          <a:p>
            <a:r>
              <a:rPr lang="en-US"/>
              <a:t>BCS superfluid</a:t>
            </a:r>
          </a:p>
        </p:txBody>
      </p:sp>
      <p:grpSp>
        <p:nvGrpSpPr>
          <p:cNvPr id="5264456" name="Group 134"/>
          <p:cNvGrpSpPr>
            <a:grpSpLocks/>
          </p:cNvGrpSpPr>
          <p:nvPr/>
        </p:nvGrpSpPr>
        <p:grpSpPr bwMode="auto">
          <a:xfrm rot="-8080773">
            <a:off x="-1115219" y="4163219"/>
            <a:ext cx="358775" cy="414337"/>
            <a:chOff x="1680" y="2688"/>
            <a:chExt cx="226" cy="261"/>
          </a:xfrm>
        </p:grpSpPr>
        <p:sp>
          <p:nvSpPr>
            <p:cNvPr id="5264519" name="Oval 13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264520" name="Oval 13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264521" name="Oval 13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sp>
        <p:nvSpPr>
          <p:cNvPr id="140" name="Title 139"/>
          <p:cNvSpPr>
            <a:spLocks noGrp="1"/>
          </p:cNvSpPr>
          <p:nvPr>
            <p:ph type="title"/>
          </p:nvPr>
        </p:nvSpPr>
        <p:spPr/>
        <p:txBody>
          <a:bodyPr/>
          <a:lstStyle/>
          <a:p>
            <a:r>
              <a:rPr lang="en-GB" dirty="0"/>
              <a:t>Fermionic pairing</a:t>
            </a:r>
          </a:p>
        </p:txBody>
      </p:sp>
    </p:spTree>
    <p:extLst>
      <p:ext uri="{BB962C8B-B14F-4D97-AF65-F5344CB8AC3E}">
        <p14:creationId xmlns:p14="http://schemas.microsoft.com/office/powerpoint/2010/main" val="31088184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1826" name="Rectangle 2"/>
          <p:cNvSpPr>
            <a:spLocks noChangeArrowheads="1"/>
          </p:cNvSpPr>
          <p:nvPr/>
        </p:nvSpPr>
        <p:spPr bwMode="auto">
          <a:xfrm>
            <a:off x="-2209800" y="1066800"/>
            <a:ext cx="4040188" cy="3884613"/>
          </a:xfrm>
          <a:prstGeom prst="rect">
            <a:avLst/>
          </a:prstGeom>
          <a:noFill/>
          <a:ln w="28575">
            <a:solidFill>
              <a:schemeClr val="tx1"/>
            </a:solidFill>
            <a:miter lim="800000"/>
            <a:headEnd/>
            <a:tailEnd/>
          </a:ln>
          <a:effectLst/>
        </p:spPr>
        <p:txBody>
          <a:bodyPr wrap="none" anchor="ctr"/>
          <a:lstStyle/>
          <a:p>
            <a:endParaRPr lang="en-GB"/>
          </a:p>
        </p:txBody>
      </p:sp>
      <p:sp>
        <p:nvSpPr>
          <p:cNvPr id="5581827" name="Rectangle 3"/>
          <p:cNvSpPr>
            <a:spLocks noChangeArrowheads="1"/>
          </p:cNvSpPr>
          <p:nvPr/>
        </p:nvSpPr>
        <p:spPr bwMode="auto">
          <a:xfrm>
            <a:off x="7219950" y="1066800"/>
            <a:ext cx="4038600" cy="3886200"/>
          </a:xfrm>
          <a:prstGeom prst="rect">
            <a:avLst/>
          </a:prstGeom>
          <a:noFill/>
          <a:ln w="28575">
            <a:solidFill>
              <a:schemeClr val="tx1"/>
            </a:solidFill>
            <a:miter lim="800000"/>
            <a:headEnd/>
            <a:tailEnd/>
          </a:ln>
          <a:effectLst/>
        </p:spPr>
        <p:txBody>
          <a:bodyPr wrap="none" anchor="ctr"/>
          <a:lstStyle/>
          <a:p>
            <a:endParaRPr lang="en-GB"/>
          </a:p>
        </p:txBody>
      </p:sp>
      <p:grpSp>
        <p:nvGrpSpPr>
          <p:cNvPr id="2" name="Group 4"/>
          <p:cNvGrpSpPr>
            <a:grpSpLocks/>
          </p:cNvGrpSpPr>
          <p:nvPr/>
        </p:nvGrpSpPr>
        <p:grpSpPr bwMode="auto">
          <a:xfrm>
            <a:off x="8696325" y="2438400"/>
            <a:ext cx="1066800" cy="1133475"/>
            <a:chOff x="0" y="0"/>
            <a:chExt cx="672" cy="714"/>
          </a:xfrm>
        </p:grpSpPr>
        <p:sp>
          <p:nvSpPr>
            <p:cNvPr id="5581829" name="Oval 5"/>
            <p:cNvSpPr>
              <a:spLocks noChangeArrowheads="1"/>
            </p:cNvSpPr>
            <p:nvPr/>
          </p:nvSpPr>
          <p:spPr bwMode="auto">
            <a:xfrm>
              <a:off x="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30" name="Oval 6"/>
            <p:cNvSpPr>
              <a:spLocks noChangeArrowheads="1"/>
            </p:cNvSpPr>
            <p:nvPr/>
          </p:nvSpPr>
          <p:spPr bwMode="auto">
            <a:xfrm>
              <a:off x="135" y="0"/>
              <a:ext cx="130" cy="117"/>
            </a:xfrm>
            <a:prstGeom prst="ellipse">
              <a:avLst/>
            </a:prstGeom>
            <a:solidFill>
              <a:srgbClr val="FF0000"/>
            </a:solidFill>
            <a:ln w="28575">
              <a:noFill/>
              <a:round/>
              <a:headEnd/>
              <a:tailEnd/>
            </a:ln>
            <a:effectLst/>
          </p:spPr>
          <p:txBody>
            <a:bodyPr wrap="none" anchor="ctr"/>
            <a:lstStyle/>
            <a:p>
              <a:endParaRPr lang="en-GB"/>
            </a:p>
          </p:txBody>
        </p:sp>
        <p:sp>
          <p:nvSpPr>
            <p:cNvPr id="5581831" name="Oval 7"/>
            <p:cNvSpPr>
              <a:spLocks noChangeArrowheads="1"/>
            </p:cNvSpPr>
            <p:nvPr/>
          </p:nvSpPr>
          <p:spPr bwMode="auto">
            <a:xfrm>
              <a:off x="384" y="59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 name="Group 8"/>
          <p:cNvGrpSpPr>
            <a:grpSpLocks/>
          </p:cNvGrpSpPr>
          <p:nvPr/>
        </p:nvGrpSpPr>
        <p:grpSpPr bwMode="auto">
          <a:xfrm>
            <a:off x="8010525" y="1447800"/>
            <a:ext cx="1128713" cy="1066800"/>
            <a:chOff x="3168" y="0"/>
            <a:chExt cx="711" cy="672"/>
          </a:xfrm>
        </p:grpSpPr>
        <p:sp>
          <p:nvSpPr>
            <p:cNvPr id="5581833" name="Oval 9"/>
            <p:cNvSpPr>
              <a:spLocks noChangeArrowheads="1"/>
            </p:cNvSpPr>
            <p:nvPr/>
          </p:nvSpPr>
          <p:spPr bwMode="auto">
            <a:xfrm rot="5365118">
              <a:off x="3189"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34" name="Oval 10"/>
            <p:cNvSpPr>
              <a:spLocks noChangeArrowheads="1"/>
            </p:cNvSpPr>
            <p:nvPr/>
          </p:nvSpPr>
          <p:spPr bwMode="auto">
            <a:xfrm rot="5365118">
              <a:off x="3756" y="137"/>
              <a:ext cx="130" cy="117"/>
            </a:xfrm>
            <a:prstGeom prst="ellipse">
              <a:avLst/>
            </a:prstGeom>
            <a:solidFill>
              <a:srgbClr val="FF0000"/>
            </a:solidFill>
            <a:ln w="28575">
              <a:noFill/>
              <a:round/>
              <a:headEnd/>
              <a:tailEnd/>
            </a:ln>
            <a:effectLst/>
          </p:spPr>
          <p:txBody>
            <a:bodyPr wrap="none" anchor="ctr"/>
            <a:lstStyle/>
            <a:p>
              <a:endParaRPr lang="en-GB"/>
            </a:p>
          </p:txBody>
        </p:sp>
        <p:sp>
          <p:nvSpPr>
            <p:cNvPr id="5581835" name="Oval 11"/>
            <p:cNvSpPr>
              <a:spLocks noChangeArrowheads="1"/>
            </p:cNvSpPr>
            <p:nvPr/>
          </p:nvSpPr>
          <p:spPr bwMode="auto">
            <a:xfrm rot="5365118">
              <a:off x="3162" y="39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4" name="Group 12"/>
          <p:cNvGrpSpPr>
            <a:grpSpLocks/>
          </p:cNvGrpSpPr>
          <p:nvPr/>
        </p:nvGrpSpPr>
        <p:grpSpPr bwMode="auto">
          <a:xfrm>
            <a:off x="7858125" y="2514600"/>
            <a:ext cx="1147763" cy="1066800"/>
            <a:chOff x="1278" y="21"/>
            <a:chExt cx="723" cy="672"/>
          </a:xfrm>
        </p:grpSpPr>
        <p:sp>
          <p:nvSpPr>
            <p:cNvPr id="5581837" name="Oval 13"/>
            <p:cNvSpPr>
              <a:spLocks noChangeArrowheads="1"/>
            </p:cNvSpPr>
            <p:nvPr/>
          </p:nvSpPr>
          <p:spPr bwMode="auto">
            <a:xfrm rot="8183095">
              <a:off x="1296"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38" name="Oval 14"/>
            <p:cNvSpPr>
              <a:spLocks noChangeArrowheads="1"/>
            </p:cNvSpPr>
            <p:nvPr/>
          </p:nvSpPr>
          <p:spPr bwMode="auto">
            <a:xfrm rot="8183095">
              <a:off x="1871" y="419"/>
              <a:ext cx="130" cy="117"/>
            </a:xfrm>
            <a:prstGeom prst="ellipse">
              <a:avLst/>
            </a:prstGeom>
            <a:solidFill>
              <a:srgbClr val="FF0000"/>
            </a:solidFill>
            <a:ln w="28575">
              <a:noFill/>
              <a:round/>
              <a:headEnd/>
              <a:tailEnd/>
            </a:ln>
            <a:effectLst/>
          </p:spPr>
          <p:txBody>
            <a:bodyPr wrap="none" anchor="ctr"/>
            <a:lstStyle/>
            <a:p>
              <a:endParaRPr lang="en-GB"/>
            </a:p>
          </p:txBody>
        </p:sp>
        <p:sp>
          <p:nvSpPr>
            <p:cNvPr id="5581839" name="Oval 15"/>
            <p:cNvSpPr>
              <a:spLocks noChangeArrowheads="1"/>
            </p:cNvSpPr>
            <p:nvPr/>
          </p:nvSpPr>
          <p:spPr bwMode="auto">
            <a:xfrm rot="8183095">
              <a:off x="1278" y="15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 name="Group 16"/>
          <p:cNvGrpSpPr>
            <a:grpSpLocks/>
          </p:cNvGrpSpPr>
          <p:nvPr/>
        </p:nvGrpSpPr>
        <p:grpSpPr bwMode="auto">
          <a:xfrm>
            <a:off x="7324725" y="3733800"/>
            <a:ext cx="1066800" cy="1185863"/>
            <a:chOff x="4080" y="-16"/>
            <a:chExt cx="672" cy="747"/>
          </a:xfrm>
        </p:grpSpPr>
        <p:sp>
          <p:nvSpPr>
            <p:cNvPr id="5581841" name="Oval 17"/>
            <p:cNvSpPr>
              <a:spLocks noChangeArrowheads="1"/>
            </p:cNvSpPr>
            <p:nvPr/>
          </p:nvSpPr>
          <p:spPr bwMode="auto">
            <a:xfrm rot="11366702">
              <a:off x="408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42" name="Oval 18"/>
            <p:cNvSpPr>
              <a:spLocks noChangeArrowheads="1"/>
            </p:cNvSpPr>
            <p:nvPr/>
          </p:nvSpPr>
          <p:spPr bwMode="auto">
            <a:xfrm rot="11366702">
              <a:off x="4436" y="614"/>
              <a:ext cx="130" cy="117"/>
            </a:xfrm>
            <a:prstGeom prst="ellipse">
              <a:avLst/>
            </a:prstGeom>
            <a:solidFill>
              <a:srgbClr val="FF0000"/>
            </a:solidFill>
            <a:ln w="28575">
              <a:noFill/>
              <a:round/>
              <a:headEnd/>
              <a:tailEnd/>
            </a:ln>
            <a:effectLst/>
          </p:spPr>
          <p:txBody>
            <a:bodyPr wrap="none" anchor="ctr"/>
            <a:lstStyle/>
            <a:p>
              <a:endParaRPr lang="en-GB"/>
            </a:p>
          </p:txBody>
        </p:sp>
        <p:sp>
          <p:nvSpPr>
            <p:cNvPr id="5581843" name="Oval 19"/>
            <p:cNvSpPr>
              <a:spLocks noChangeArrowheads="1"/>
            </p:cNvSpPr>
            <p:nvPr/>
          </p:nvSpPr>
          <p:spPr bwMode="auto">
            <a:xfrm rot="11366702">
              <a:off x="4288" y="-1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6" name="Group 20"/>
          <p:cNvGrpSpPr>
            <a:grpSpLocks/>
          </p:cNvGrpSpPr>
          <p:nvPr/>
        </p:nvGrpSpPr>
        <p:grpSpPr bwMode="auto">
          <a:xfrm>
            <a:off x="8543925" y="1219200"/>
            <a:ext cx="1066800" cy="1066800"/>
            <a:chOff x="2613" y="3360"/>
            <a:chExt cx="672" cy="672"/>
          </a:xfrm>
        </p:grpSpPr>
        <p:sp>
          <p:nvSpPr>
            <p:cNvPr id="5581845" name="Oval 21"/>
            <p:cNvSpPr>
              <a:spLocks noChangeArrowheads="1"/>
            </p:cNvSpPr>
            <p:nvPr/>
          </p:nvSpPr>
          <p:spPr bwMode="auto">
            <a:xfrm rot="-6971754">
              <a:off x="2613"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46" name="Oval 22"/>
            <p:cNvSpPr>
              <a:spLocks noChangeArrowheads="1"/>
            </p:cNvSpPr>
            <p:nvPr/>
          </p:nvSpPr>
          <p:spPr bwMode="auto">
            <a:xfrm rot="-6971754">
              <a:off x="2676" y="3890"/>
              <a:ext cx="130" cy="117"/>
            </a:xfrm>
            <a:prstGeom prst="ellipse">
              <a:avLst/>
            </a:prstGeom>
            <a:solidFill>
              <a:srgbClr val="FF0000"/>
            </a:solidFill>
            <a:ln w="28575">
              <a:noFill/>
              <a:round/>
              <a:headEnd/>
              <a:tailEnd/>
            </a:ln>
            <a:effectLst/>
          </p:spPr>
          <p:txBody>
            <a:bodyPr wrap="none" anchor="ctr"/>
            <a:lstStyle/>
            <a:p>
              <a:endParaRPr lang="en-GB"/>
            </a:p>
          </p:txBody>
        </p:sp>
        <p:sp>
          <p:nvSpPr>
            <p:cNvPr id="5581847" name="Oval 23"/>
            <p:cNvSpPr>
              <a:spLocks noChangeArrowheads="1"/>
            </p:cNvSpPr>
            <p:nvPr/>
          </p:nvSpPr>
          <p:spPr bwMode="auto">
            <a:xfrm rot="-6971754">
              <a:off x="3102" y="340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7" name="Group 24"/>
          <p:cNvGrpSpPr>
            <a:grpSpLocks/>
          </p:cNvGrpSpPr>
          <p:nvPr/>
        </p:nvGrpSpPr>
        <p:grpSpPr bwMode="auto">
          <a:xfrm>
            <a:off x="9382125" y="3657600"/>
            <a:ext cx="1181100" cy="1066800"/>
            <a:chOff x="1759" y="3360"/>
            <a:chExt cx="744" cy="672"/>
          </a:xfrm>
        </p:grpSpPr>
        <p:sp>
          <p:nvSpPr>
            <p:cNvPr id="5581849" name="Oval 25"/>
            <p:cNvSpPr>
              <a:spLocks noChangeArrowheads="1"/>
            </p:cNvSpPr>
            <p:nvPr/>
          </p:nvSpPr>
          <p:spPr bwMode="auto">
            <a:xfrm rot="-4889221">
              <a:off x="1797"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50" name="Oval 26"/>
            <p:cNvSpPr>
              <a:spLocks noChangeArrowheads="1"/>
            </p:cNvSpPr>
            <p:nvPr/>
          </p:nvSpPr>
          <p:spPr bwMode="auto">
            <a:xfrm rot="-4889221">
              <a:off x="1753" y="3727"/>
              <a:ext cx="130" cy="117"/>
            </a:xfrm>
            <a:prstGeom prst="ellipse">
              <a:avLst/>
            </a:prstGeom>
            <a:solidFill>
              <a:srgbClr val="FF0000"/>
            </a:solidFill>
            <a:ln w="28575">
              <a:noFill/>
              <a:round/>
              <a:headEnd/>
              <a:tailEnd/>
            </a:ln>
            <a:effectLst/>
          </p:spPr>
          <p:txBody>
            <a:bodyPr wrap="none" anchor="ctr"/>
            <a:lstStyle/>
            <a:p>
              <a:endParaRPr lang="en-GB"/>
            </a:p>
          </p:txBody>
        </p:sp>
        <p:sp>
          <p:nvSpPr>
            <p:cNvPr id="5581851" name="Oval 27"/>
            <p:cNvSpPr>
              <a:spLocks noChangeArrowheads="1"/>
            </p:cNvSpPr>
            <p:nvPr/>
          </p:nvSpPr>
          <p:spPr bwMode="auto">
            <a:xfrm rot="-4889221">
              <a:off x="2380" y="356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8" name="Group 28"/>
          <p:cNvGrpSpPr>
            <a:grpSpLocks/>
          </p:cNvGrpSpPr>
          <p:nvPr/>
        </p:nvGrpSpPr>
        <p:grpSpPr bwMode="auto">
          <a:xfrm>
            <a:off x="9153525" y="1752600"/>
            <a:ext cx="1209675" cy="1066800"/>
            <a:chOff x="2276" y="0"/>
            <a:chExt cx="762" cy="672"/>
          </a:xfrm>
        </p:grpSpPr>
        <p:sp>
          <p:nvSpPr>
            <p:cNvPr id="5581853" name="Oval 29"/>
            <p:cNvSpPr>
              <a:spLocks noChangeArrowheads="1"/>
            </p:cNvSpPr>
            <p:nvPr/>
          </p:nvSpPr>
          <p:spPr bwMode="auto">
            <a:xfrm rot="-4264959">
              <a:off x="2325"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54" name="Oval 30"/>
            <p:cNvSpPr>
              <a:spLocks noChangeArrowheads="1"/>
            </p:cNvSpPr>
            <p:nvPr/>
          </p:nvSpPr>
          <p:spPr bwMode="auto">
            <a:xfrm rot="-4264959">
              <a:off x="2270" y="309"/>
              <a:ext cx="130" cy="117"/>
            </a:xfrm>
            <a:prstGeom prst="ellipse">
              <a:avLst/>
            </a:prstGeom>
            <a:solidFill>
              <a:srgbClr val="FF0000"/>
            </a:solidFill>
            <a:ln w="28575">
              <a:noFill/>
              <a:round/>
              <a:headEnd/>
              <a:tailEnd/>
            </a:ln>
            <a:effectLst/>
          </p:spPr>
          <p:txBody>
            <a:bodyPr wrap="none" anchor="ctr"/>
            <a:lstStyle/>
            <a:p>
              <a:endParaRPr lang="en-GB"/>
            </a:p>
          </p:txBody>
        </p:sp>
        <p:sp>
          <p:nvSpPr>
            <p:cNvPr id="5581855" name="Oval 31"/>
            <p:cNvSpPr>
              <a:spLocks noChangeArrowheads="1"/>
            </p:cNvSpPr>
            <p:nvPr/>
          </p:nvSpPr>
          <p:spPr bwMode="auto">
            <a:xfrm rot="-4264959">
              <a:off x="2915" y="26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9" name="Group 32"/>
          <p:cNvGrpSpPr>
            <a:grpSpLocks/>
          </p:cNvGrpSpPr>
          <p:nvPr/>
        </p:nvGrpSpPr>
        <p:grpSpPr bwMode="auto">
          <a:xfrm>
            <a:off x="8848725" y="3886200"/>
            <a:ext cx="1084263" cy="1066800"/>
            <a:chOff x="4549" y="3627"/>
            <a:chExt cx="683" cy="672"/>
          </a:xfrm>
        </p:grpSpPr>
        <p:sp>
          <p:nvSpPr>
            <p:cNvPr id="5581857" name="Oval 33"/>
            <p:cNvSpPr>
              <a:spLocks noChangeArrowheads="1"/>
            </p:cNvSpPr>
            <p:nvPr/>
          </p:nvSpPr>
          <p:spPr bwMode="auto">
            <a:xfrm rot="-2075350">
              <a:off x="4560" y="3627"/>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58" name="Oval 34"/>
            <p:cNvSpPr>
              <a:spLocks noChangeArrowheads="1"/>
            </p:cNvSpPr>
            <p:nvPr/>
          </p:nvSpPr>
          <p:spPr bwMode="auto">
            <a:xfrm rot="-2075350">
              <a:off x="4549" y="3735"/>
              <a:ext cx="130" cy="117"/>
            </a:xfrm>
            <a:prstGeom prst="ellipse">
              <a:avLst/>
            </a:prstGeom>
            <a:solidFill>
              <a:srgbClr val="FF0000"/>
            </a:solidFill>
            <a:ln w="28575">
              <a:noFill/>
              <a:round/>
              <a:headEnd/>
              <a:tailEnd/>
            </a:ln>
            <a:effectLst/>
          </p:spPr>
          <p:txBody>
            <a:bodyPr wrap="none" anchor="ctr"/>
            <a:lstStyle/>
            <a:p>
              <a:endParaRPr lang="en-GB"/>
            </a:p>
          </p:txBody>
        </p:sp>
        <p:sp>
          <p:nvSpPr>
            <p:cNvPr id="5581859" name="Oval 35"/>
            <p:cNvSpPr>
              <a:spLocks noChangeArrowheads="1"/>
            </p:cNvSpPr>
            <p:nvPr/>
          </p:nvSpPr>
          <p:spPr bwMode="auto">
            <a:xfrm rot="-2075350">
              <a:off x="5093" y="408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0" name="Group 36"/>
          <p:cNvGrpSpPr>
            <a:grpSpLocks/>
          </p:cNvGrpSpPr>
          <p:nvPr/>
        </p:nvGrpSpPr>
        <p:grpSpPr bwMode="auto">
          <a:xfrm>
            <a:off x="7324725" y="2667000"/>
            <a:ext cx="1089025" cy="1066800"/>
            <a:chOff x="4848" y="21"/>
            <a:chExt cx="686" cy="672"/>
          </a:xfrm>
        </p:grpSpPr>
        <p:sp>
          <p:nvSpPr>
            <p:cNvPr id="5581861" name="Oval 37"/>
            <p:cNvSpPr>
              <a:spLocks noChangeArrowheads="1"/>
            </p:cNvSpPr>
            <p:nvPr/>
          </p:nvSpPr>
          <p:spPr bwMode="auto">
            <a:xfrm rot="8640346">
              <a:off x="4848"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62" name="Oval 38"/>
            <p:cNvSpPr>
              <a:spLocks noChangeArrowheads="1"/>
            </p:cNvSpPr>
            <p:nvPr/>
          </p:nvSpPr>
          <p:spPr bwMode="auto">
            <a:xfrm rot="8640346">
              <a:off x="5404" y="459"/>
              <a:ext cx="130" cy="117"/>
            </a:xfrm>
            <a:prstGeom prst="ellipse">
              <a:avLst/>
            </a:prstGeom>
            <a:solidFill>
              <a:srgbClr val="FF0000"/>
            </a:solidFill>
            <a:ln w="28575">
              <a:noFill/>
              <a:round/>
              <a:headEnd/>
              <a:tailEnd/>
            </a:ln>
            <a:effectLst/>
          </p:spPr>
          <p:txBody>
            <a:bodyPr wrap="none" anchor="ctr"/>
            <a:lstStyle/>
            <a:p>
              <a:endParaRPr lang="en-GB"/>
            </a:p>
          </p:txBody>
        </p:sp>
        <p:sp>
          <p:nvSpPr>
            <p:cNvPr id="5581863" name="Oval 39"/>
            <p:cNvSpPr>
              <a:spLocks noChangeArrowheads="1"/>
            </p:cNvSpPr>
            <p:nvPr/>
          </p:nvSpPr>
          <p:spPr bwMode="auto">
            <a:xfrm rot="8640346">
              <a:off x="4851" y="122"/>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1" name="Group 40"/>
          <p:cNvGrpSpPr>
            <a:grpSpLocks/>
          </p:cNvGrpSpPr>
          <p:nvPr/>
        </p:nvGrpSpPr>
        <p:grpSpPr bwMode="auto">
          <a:xfrm>
            <a:off x="7324725" y="1371600"/>
            <a:ext cx="1193800" cy="1066800"/>
            <a:chOff x="702" y="3360"/>
            <a:chExt cx="752" cy="672"/>
          </a:xfrm>
        </p:grpSpPr>
        <p:sp>
          <p:nvSpPr>
            <p:cNvPr id="5581865" name="Oval 41"/>
            <p:cNvSpPr>
              <a:spLocks noChangeArrowheads="1"/>
            </p:cNvSpPr>
            <p:nvPr/>
          </p:nvSpPr>
          <p:spPr bwMode="auto">
            <a:xfrm rot="6107950">
              <a:off x="741"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66" name="Oval 42"/>
            <p:cNvSpPr>
              <a:spLocks noChangeArrowheads="1"/>
            </p:cNvSpPr>
            <p:nvPr/>
          </p:nvSpPr>
          <p:spPr bwMode="auto">
            <a:xfrm rot="6107950">
              <a:off x="1331" y="3564"/>
              <a:ext cx="130" cy="117"/>
            </a:xfrm>
            <a:prstGeom prst="ellipse">
              <a:avLst/>
            </a:prstGeom>
            <a:solidFill>
              <a:srgbClr val="FF0000"/>
            </a:solidFill>
            <a:ln w="28575">
              <a:noFill/>
              <a:round/>
              <a:headEnd/>
              <a:tailEnd/>
            </a:ln>
            <a:effectLst/>
          </p:spPr>
          <p:txBody>
            <a:bodyPr wrap="none" anchor="ctr"/>
            <a:lstStyle/>
            <a:p>
              <a:endParaRPr lang="en-GB"/>
            </a:p>
          </p:txBody>
        </p:sp>
        <p:sp>
          <p:nvSpPr>
            <p:cNvPr id="5581867" name="Oval 43"/>
            <p:cNvSpPr>
              <a:spLocks noChangeArrowheads="1"/>
            </p:cNvSpPr>
            <p:nvPr/>
          </p:nvSpPr>
          <p:spPr bwMode="auto">
            <a:xfrm rot="6107950">
              <a:off x="696" y="368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2" name="Group 44"/>
          <p:cNvGrpSpPr>
            <a:grpSpLocks/>
          </p:cNvGrpSpPr>
          <p:nvPr/>
        </p:nvGrpSpPr>
        <p:grpSpPr bwMode="auto">
          <a:xfrm>
            <a:off x="8162925" y="3505200"/>
            <a:ext cx="1066800" cy="1200150"/>
            <a:chOff x="3600" y="3380"/>
            <a:chExt cx="672" cy="756"/>
          </a:xfrm>
        </p:grpSpPr>
        <p:sp>
          <p:nvSpPr>
            <p:cNvPr id="5581869" name="Oval 45"/>
            <p:cNvSpPr>
              <a:spLocks noChangeArrowheads="1"/>
            </p:cNvSpPr>
            <p:nvPr/>
          </p:nvSpPr>
          <p:spPr bwMode="auto">
            <a:xfrm rot="1895208">
              <a:off x="3600" y="3429"/>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70" name="Oval 46"/>
            <p:cNvSpPr>
              <a:spLocks noChangeArrowheads="1"/>
            </p:cNvSpPr>
            <p:nvPr/>
          </p:nvSpPr>
          <p:spPr bwMode="auto">
            <a:xfrm rot="1895208">
              <a:off x="3911" y="3380"/>
              <a:ext cx="130" cy="117"/>
            </a:xfrm>
            <a:prstGeom prst="ellipse">
              <a:avLst/>
            </a:prstGeom>
            <a:solidFill>
              <a:srgbClr val="FF0000"/>
            </a:solidFill>
            <a:ln w="28575">
              <a:noFill/>
              <a:round/>
              <a:headEnd/>
              <a:tailEnd/>
            </a:ln>
            <a:effectLst/>
          </p:spPr>
          <p:txBody>
            <a:bodyPr wrap="none" anchor="ctr"/>
            <a:lstStyle/>
            <a:p>
              <a:endParaRPr lang="en-GB"/>
            </a:p>
          </p:txBody>
        </p:sp>
        <p:sp>
          <p:nvSpPr>
            <p:cNvPr id="5581871" name="Oval 47"/>
            <p:cNvSpPr>
              <a:spLocks noChangeArrowheads="1"/>
            </p:cNvSpPr>
            <p:nvPr/>
          </p:nvSpPr>
          <p:spPr bwMode="auto">
            <a:xfrm rot="1895208">
              <a:off x="3810" y="401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3" name="Group 48"/>
          <p:cNvGrpSpPr>
            <a:grpSpLocks/>
          </p:cNvGrpSpPr>
          <p:nvPr/>
        </p:nvGrpSpPr>
        <p:grpSpPr bwMode="auto">
          <a:xfrm>
            <a:off x="9915525" y="1219200"/>
            <a:ext cx="1128713" cy="1066800"/>
            <a:chOff x="3168" y="0"/>
            <a:chExt cx="711" cy="672"/>
          </a:xfrm>
        </p:grpSpPr>
        <p:sp>
          <p:nvSpPr>
            <p:cNvPr id="5581873" name="Oval 49"/>
            <p:cNvSpPr>
              <a:spLocks noChangeArrowheads="1"/>
            </p:cNvSpPr>
            <p:nvPr/>
          </p:nvSpPr>
          <p:spPr bwMode="auto">
            <a:xfrm rot="5365118">
              <a:off x="3189"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74" name="Oval 50"/>
            <p:cNvSpPr>
              <a:spLocks noChangeArrowheads="1"/>
            </p:cNvSpPr>
            <p:nvPr/>
          </p:nvSpPr>
          <p:spPr bwMode="auto">
            <a:xfrm rot="5365118">
              <a:off x="3756" y="137"/>
              <a:ext cx="130" cy="117"/>
            </a:xfrm>
            <a:prstGeom prst="ellipse">
              <a:avLst/>
            </a:prstGeom>
            <a:solidFill>
              <a:srgbClr val="FF0000"/>
            </a:solidFill>
            <a:ln w="28575">
              <a:noFill/>
              <a:round/>
              <a:headEnd/>
              <a:tailEnd/>
            </a:ln>
            <a:effectLst/>
          </p:spPr>
          <p:txBody>
            <a:bodyPr wrap="none" anchor="ctr"/>
            <a:lstStyle/>
            <a:p>
              <a:endParaRPr lang="en-GB"/>
            </a:p>
          </p:txBody>
        </p:sp>
        <p:sp>
          <p:nvSpPr>
            <p:cNvPr id="5581875" name="Oval 51"/>
            <p:cNvSpPr>
              <a:spLocks noChangeArrowheads="1"/>
            </p:cNvSpPr>
            <p:nvPr/>
          </p:nvSpPr>
          <p:spPr bwMode="auto">
            <a:xfrm rot="5365118">
              <a:off x="3162" y="393"/>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4" name="Group 52"/>
          <p:cNvGrpSpPr>
            <a:grpSpLocks/>
          </p:cNvGrpSpPr>
          <p:nvPr/>
        </p:nvGrpSpPr>
        <p:grpSpPr bwMode="auto">
          <a:xfrm>
            <a:off x="9077325" y="3352800"/>
            <a:ext cx="1066800" cy="1185863"/>
            <a:chOff x="4080" y="-16"/>
            <a:chExt cx="672" cy="747"/>
          </a:xfrm>
        </p:grpSpPr>
        <p:sp>
          <p:nvSpPr>
            <p:cNvPr id="5581877" name="Oval 53"/>
            <p:cNvSpPr>
              <a:spLocks noChangeArrowheads="1"/>
            </p:cNvSpPr>
            <p:nvPr/>
          </p:nvSpPr>
          <p:spPr bwMode="auto">
            <a:xfrm rot="11366702">
              <a:off x="4080" y="21"/>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78" name="Oval 54"/>
            <p:cNvSpPr>
              <a:spLocks noChangeArrowheads="1"/>
            </p:cNvSpPr>
            <p:nvPr/>
          </p:nvSpPr>
          <p:spPr bwMode="auto">
            <a:xfrm rot="11366702">
              <a:off x="4436" y="614"/>
              <a:ext cx="130" cy="117"/>
            </a:xfrm>
            <a:prstGeom prst="ellipse">
              <a:avLst/>
            </a:prstGeom>
            <a:solidFill>
              <a:srgbClr val="FF0000"/>
            </a:solidFill>
            <a:ln w="28575">
              <a:noFill/>
              <a:round/>
              <a:headEnd/>
              <a:tailEnd/>
            </a:ln>
            <a:effectLst/>
          </p:spPr>
          <p:txBody>
            <a:bodyPr wrap="none" anchor="ctr"/>
            <a:lstStyle/>
            <a:p>
              <a:endParaRPr lang="en-GB"/>
            </a:p>
          </p:txBody>
        </p:sp>
        <p:sp>
          <p:nvSpPr>
            <p:cNvPr id="5581879" name="Oval 55"/>
            <p:cNvSpPr>
              <a:spLocks noChangeArrowheads="1"/>
            </p:cNvSpPr>
            <p:nvPr/>
          </p:nvSpPr>
          <p:spPr bwMode="auto">
            <a:xfrm rot="11366702">
              <a:off x="4288" y="-16"/>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5" name="Group 56"/>
          <p:cNvGrpSpPr>
            <a:grpSpLocks/>
          </p:cNvGrpSpPr>
          <p:nvPr/>
        </p:nvGrpSpPr>
        <p:grpSpPr bwMode="auto">
          <a:xfrm>
            <a:off x="9686925" y="2743200"/>
            <a:ext cx="1181100" cy="1066800"/>
            <a:chOff x="1759" y="3360"/>
            <a:chExt cx="744" cy="672"/>
          </a:xfrm>
        </p:grpSpPr>
        <p:sp>
          <p:nvSpPr>
            <p:cNvPr id="5581881" name="Oval 57"/>
            <p:cNvSpPr>
              <a:spLocks noChangeArrowheads="1"/>
            </p:cNvSpPr>
            <p:nvPr/>
          </p:nvSpPr>
          <p:spPr bwMode="auto">
            <a:xfrm rot="-4889221">
              <a:off x="1797" y="336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82" name="Oval 58"/>
            <p:cNvSpPr>
              <a:spLocks noChangeArrowheads="1"/>
            </p:cNvSpPr>
            <p:nvPr/>
          </p:nvSpPr>
          <p:spPr bwMode="auto">
            <a:xfrm rot="-4889221">
              <a:off x="1753" y="3727"/>
              <a:ext cx="130" cy="117"/>
            </a:xfrm>
            <a:prstGeom prst="ellipse">
              <a:avLst/>
            </a:prstGeom>
            <a:solidFill>
              <a:srgbClr val="FF0000"/>
            </a:solidFill>
            <a:ln w="28575">
              <a:noFill/>
              <a:round/>
              <a:headEnd/>
              <a:tailEnd/>
            </a:ln>
            <a:effectLst/>
          </p:spPr>
          <p:txBody>
            <a:bodyPr wrap="none" anchor="ctr"/>
            <a:lstStyle/>
            <a:p>
              <a:endParaRPr lang="en-GB"/>
            </a:p>
          </p:txBody>
        </p:sp>
        <p:sp>
          <p:nvSpPr>
            <p:cNvPr id="5581883" name="Oval 59"/>
            <p:cNvSpPr>
              <a:spLocks noChangeArrowheads="1"/>
            </p:cNvSpPr>
            <p:nvPr/>
          </p:nvSpPr>
          <p:spPr bwMode="auto">
            <a:xfrm rot="-4889221">
              <a:off x="2380" y="356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6" name="Group 60"/>
          <p:cNvGrpSpPr>
            <a:grpSpLocks/>
          </p:cNvGrpSpPr>
          <p:nvPr/>
        </p:nvGrpSpPr>
        <p:grpSpPr bwMode="auto">
          <a:xfrm>
            <a:off x="10067925" y="2286000"/>
            <a:ext cx="1209675" cy="1066800"/>
            <a:chOff x="2276" y="0"/>
            <a:chExt cx="762" cy="672"/>
          </a:xfrm>
        </p:grpSpPr>
        <p:sp>
          <p:nvSpPr>
            <p:cNvPr id="5581885" name="Oval 61"/>
            <p:cNvSpPr>
              <a:spLocks noChangeArrowheads="1"/>
            </p:cNvSpPr>
            <p:nvPr/>
          </p:nvSpPr>
          <p:spPr bwMode="auto">
            <a:xfrm rot="-4264959">
              <a:off x="2325" y="0"/>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86" name="Oval 62"/>
            <p:cNvSpPr>
              <a:spLocks noChangeArrowheads="1"/>
            </p:cNvSpPr>
            <p:nvPr/>
          </p:nvSpPr>
          <p:spPr bwMode="auto">
            <a:xfrm rot="-4264959">
              <a:off x="2270" y="309"/>
              <a:ext cx="130" cy="117"/>
            </a:xfrm>
            <a:prstGeom prst="ellipse">
              <a:avLst/>
            </a:prstGeom>
            <a:solidFill>
              <a:srgbClr val="FF0000"/>
            </a:solidFill>
            <a:ln w="28575">
              <a:noFill/>
              <a:round/>
              <a:headEnd/>
              <a:tailEnd/>
            </a:ln>
            <a:effectLst/>
          </p:spPr>
          <p:txBody>
            <a:bodyPr wrap="none" anchor="ctr"/>
            <a:lstStyle/>
            <a:p>
              <a:endParaRPr lang="en-GB"/>
            </a:p>
          </p:txBody>
        </p:sp>
        <p:sp>
          <p:nvSpPr>
            <p:cNvPr id="5581887" name="Oval 63"/>
            <p:cNvSpPr>
              <a:spLocks noChangeArrowheads="1"/>
            </p:cNvSpPr>
            <p:nvPr/>
          </p:nvSpPr>
          <p:spPr bwMode="auto">
            <a:xfrm rot="-4264959">
              <a:off x="2915" y="267"/>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7" name="Group 64"/>
          <p:cNvGrpSpPr>
            <a:grpSpLocks/>
          </p:cNvGrpSpPr>
          <p:nvPr/>
        </p:nvGrpSpPr>
        <p:grpSpPr bwMode="auto">
          <a:xfrm>
            <a:off x="10144125" y="3657600"/>
            <a:ext cx="1066800" cy="1200150"/>
            <a:chOff x="3600" y="3380"/>
            <a:chExt cx="672" cy="756"/>
          </a:xfrm>
        </p:grpSpPr>
        <p:sp>
          <p:nvSpPr>
            <p:cNvPr id="5581889" name="Oval 65"/>
            <p:cNvSpPr>
              <a:spLocks noChangeArrowheads="1"/>
            </p:cNvSpPr>
            <p:nvPr/>
          </p:nvSpPr>
          <p:spPr bwMode="auto">
            <a:xfrm rot="1895208">
              <a:off x="3600" y="3429"/>
              <a:ext cx="672" cy="672"/>
            </a:xfrm>
            <a:prstGeom prst="ellipse">
              <a:avLst/>
            </a:prstGeom>
            <a:noFill/>
            <a:ln w="28575">
              <a:solidFill>
                <a:schemeClr val="tx1"/>
              </a:solidFill>
              <a:prstDash val="dash"/>
              <a:round/>
              <a:headEnd/>
              <a:tailEnd/>
            </a:ln>
            <a:effectLst/>
          </p:spPr>
          <p:txBody>
            <a:bodyPr wrap="none" anchor="ctr"/>
            <a:lstStyle/>
            <a:p>
              <a:endParaRPr lang="en-GB"/>
            </a:p>
          </p:txBody>
        </p:sp>
        <p:sp>
          <p:nvSpPr>
            <p:cNvPr id="5581890" name="Oval 66"/>
            <p:cNvSpPr>
              <a:spLocks noChangeArrowheads="1"/>
            </p:cNvSpPr>
            <p:nvPr/>
          </p:nvSpPr>
          <p:spPr bwMode="auto">
            <a:xfrm rot="1895208">
              <a:off x="3911" y="3380"/>
              <a:ext cx="130" cy="117"/>
            </a:xfrm>
            <a:prstGeom prst="ellipse">
              <a:avLst/>
            </a:prstGeom>
            <a:solidFill>
              <a:srgbClr val="FF0000"/>
            </a:solidFill>
            <a:ln w="28575">
              <a:noFill/>
              <a:round/>
              <a:headEnd/>
              <a:tailEnd/>
            </a:ln>
            <a:effectLst/>
          </p:spPr>
          <p:txBody>
            <a:bodyPr wrap="none" anchor="ctr"/>
            <a:lstStyle/>
            <a:p>
              <a:endParaRPr lang="en-GB"/>
            </a:p>
          </p:txBody>
        </p:sp>
        <p:sp>
          <p:nvSpPr>
            <p:cNvPr id="5581891" name="Oval 67"/>
            <p:cNvSpPr>
              <a:spLocks noChangeArrowheads="1"/>
            </p:cNvSpPr>
            <p:nvPr/>
          </p:nvSpPr>
          <p:spPr bwMode="auto">
            <a:xfrm rot="1895208">
              <a:off x="3810" y="4019"/>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8" name="Group 68"/>
          <p:cNvGrpSpPr>
            <a:grpSpLocks/>
          </p:cNvGrpSpPr>
          <p:nvPr/>
        </p:nvGrpSpPr>
        <p:grpSpPr bwMode="auto">
          <a:xfrm rot="-3583428">
            <a:off x="75406" y="4267994"/>
            <a:ext cx="358775" cy="414338"/>
            <a:chOff x="1680" y="2688"/>
            <a:chExt cx="226" cy="261"/>
          </a:xfrm>
        </p:grpSpPr>
        <p:sp>
          <p:nvSpPr>
            <p:cNvPr id="5581893" name="Oval 6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894" name="Oval 7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895" name="Oval 7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19" name="Group 72"/>
          <p:cNvGrpSpPr>
            <a:grpSpLocks/>
          </p:cNvGrpSpPr>
          <p:nvPr/>
        </p:nvGrpSpPr>
        <p:grpSpPr bwMode="auto">
          <a:xfrm rot="-4017892">
            <a:off x="75406" y="2515394"/>
            <a:ext cx="358775" cy="414338"/>
            <a:chOff x="1680" y="2688"/>
            <a:chExt cx="226" cy="261"/>
          </a:xfrm>
        </p:grpSpPr>
        <p:sp>
          <p:nvSpPr>
            <p:cNvPr id="5581897" name="Oval 7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898" name="Oval 7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899" name="Oval 7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0" name="Group 76"/>
          <p:cNvGrpSpPr>
            <a:grpSpLocks/>
          </p:cNvGrpSpPr>
          <p:nvPr/>
        </p:nvGrpSpPr>
        <p:grpSpPr bwMode="auto">
          <a:xfrm>
            <a:off x="-228600" y="3352800"/>
            <a:ext cx="358775" cy="414338"/>
            <a:chOff x="1680" y="2688"/>
            <a:chExt cx="226" cy="261"/>
          </a:xfrm>
        </p:grpSpPr>
        <p:sp>
          <p:nvSpPr>
            <p:cNvPr id="5581901" name="Oval 7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02" name="Oval 7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03" name="Oval 7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1" name="Group 80"/>
          <p:cNvGrpSpPr>
            <a:grpSpLocks/>
          </p:cNvGrpSpPr>
          <p:nvPr/>
        </p:nvGrpSpPr>
        <p:grpSpPr bwMode="auto">
          <a:xfrm rot="4814386">
            <a:off x="989806" y="1372394"/>
            <a:ext cx="358775" cy="414338"/>
            <a:chOff x="1680" y="2688"/>
            <a:chExt cx="226" cy="261"/>
          </a:xfrm>
        </p:grpSpPr>
        <p:sp>
          <p:nvSpPr>
            <p:cNvPr id="5581905" name="Oval 8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06" name="Oval 8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07" name="Oval 8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2" name="Group 84"/>
          <p:cNvGrpSpPr>
            <a:grpSpLocks/>
          </p:cNvGrpSpPr>
          <p:nvPr/>
        </p:nvGrpSpPr>
        <p:grpSpPr bwMode="auto">
          <a:xfrm rot="6105103">
            <a:off x="-1677194" y="1829594"/>
            <a:ext cx="358775" cy="414337"/>
            <a:chOff x="1680" y="2688"/>
            <a:chExt cx="226" cy="261"/>
          </a:xfrm>
        </p:grpSpPr>
        <p:sp>
          <p:nvSpPr>
            <p:cNvPr id="5581909" name="Oval 8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10" name="Oval 8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11" name="Oval 8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3" name="Group 88"/>
          <p:cNvGrpSpPr>
            <a:grpSpLocks/>
          </p:cNvGrpSpPr>
          <p:nvPr/>
        </p:nvGrpSpPr>
        <p:grpSpPr bwMode="auto">
          <a:xfrm rot="15063674">
            <a:off x="989806" y="3429794"/>
            <a:ext cx="358775" cy="414338"/>
            <a:chOff x="1680" y="2688"/>
            <a:chExt cx="226" cy="261"/>
          </a:xfrm>
        </p:grpSpPr>
        <p:sp>
          <p:nvSpPr>
            <p:cNvPr id="5581913" name="Oval 8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14" name="Oval 9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15" name="Oval 9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4" name="Group 92"/>
          <p:cNvGrpSpPr>
            <a:grpSpLocks/>
          </p:cNvGrpSpPr>
          <p:nvPr/>
        </p:nvGrpSpPr>
        <p:grpSpPr bwMode="auto">
          <a:xfrm rot="18209517">
            <a:off x="-991394" y="3277394"/>
            <a:ext cx="358775" cy="414337"/>
            <a:chOff x="1680" y="2688"/>
            <a:chExt cx="226" cy="261"/>
          </a:xfrm>
        </p:grpSpPr>
        <p:sp>
          <p:nvSpPr>
            <p:cNvPr id="5581917" name="Oval 9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18" name="Oval 9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19" name="Oval 9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5" name="Group 96"/>
          <p:cNvGrpSpPr>
            <a:grpSpLocks/>
          </p:cNvGrpSpPr>
          <p:nvPr/>
        </p:nvGrpSpPr>
        <p:grpSpPr bwMode="auto">
          <a:xfrm rot="5681323">
            <a:off x="-457994" y="2286794"/>
            <a:ext cx="358775" cy="414337"/>
            <a:chOff x="1680" y="2688"/>
            <a:chExt cx="226" cy="261"/>
          </a:xfrm>
        </p:grpSpPr>
        <p:sp>
          <p:nvSpPr>
            <p:cNvPr id="5581921" name="Oval 9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22" name="Oval 9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23" name="Oval 9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6" name="Group 100"/>
          <p:cNvGrpSpPr>
            <a:grpSpLocks/>
          </p:cNvGrpSpPr>
          <p:nvPr/>
        </p:nvGrpSpPr>
        <p:grpSpPr bwMode="auto">
          <a:xfrm>
            <a:off x="152400" y="3962400"/>
            <a:ext cx="358775" cy="414338"/>
            <a:chOff x="1680" y="2688"/>
            <a:chExt cx="226" cy="261"/>
          </a:xfrm>
        </p:grpSpPr>
        <p:sp>
          <p:nvSpPr>
            <p:cNvPr id="5581925" name="Oval 10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26" name="Oval 10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27" name="Oval 10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7" name="Group 104"/>
          <p:cNvGrpSpPr>
            <a:grpSpLocks/>
          </p:cNvGrpSpPr>
          <p:nvPr/>
        </p:nvGrpSpPr>
        <p:grpSpPr bwMode="auto">
          <a:xfrm rot="3819496">
            <a:off x="-1677194" y="3124994"/>
            <a:ext cx="358775" cy="414337"/>
            <a:chOff x="1680" y="2688"/>
            <a:chExt cx="226" cy="261"/>
          </a:xfrm>
        </p:grpSpPr>
        <p:sp>
          <p:nvSpPr>
            <p:cNvPr id="5581929" name="Oval 10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30" name="Oval 10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31" name="Oval 10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8" name="Group 108"/>
          <p:cNvGrpSpPr>
            <a:grpSpLocks/>
          </p:cNvGrpSpPr>
          <p:nvPr/>
        </p:nvGrpSpPr>
        <p:grpSpPr bwMode="auto">
          <a:xfrm>
            <a:off x="1143000" y="4419600"/>
            <a:ext cx="358775" cy="414338"/>
            <a:chOff x="1680" y="2688"/>
            <a:chExt cx="226" cy="261"/>
          </a:xfrm>
        </p:grpSpPr>
        <p:sp>
          <p:nvSpPr>
            <p:cNvPr id="5581933" name="Oval 10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34" name="Oval 11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35" name="Oval 11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29" name="Group 112"/>
          <p:cNvGrpSpPr>
            <a:grpSpLocks/>
          </p:cNvGrpSpPr>
          <p:nvPr/>
        </p:nvGrpSpPr>
        <p:grpSpPr bwMode="auto">
          <a:xfrm>
            <a:off x="-2057400" y="4114800"/>
            <a:ext cx="358775" cy="414338"/>
            <a:chOff x="1680" y="2688"/>
            <a:chExt cx="226" cy="261"/>
          </a:xfrm>
        </p:grpSpPr>
        <p:sp>
          <p:nvSpPr>
            <p:cNvPr id="5581937" name="Oval 113"/>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38" name="Oval 114"/>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39" name="Oval 115"/>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0" name="Group 116"/>
          <p:cNvGrpSpPr>
            <a:grpSpLocks/>
          </p:cNvGrpSpPr>
          <p:nvPr/>
        </p:nvGrpSpPr>
        <p:grpSpPr bwMode="auto">
          <a:xfrm rot="-8080773">
            <a:off x="685006" y="2439194"/>
            <a:ext cx="358775" cy="414338"/>
            <a:chOff x="1680" y="2688"/>
            <a:chExt cx="226" cy="261"/>
          </a:xfrm>
        </p:grpSpPr>
        <p:sp>
          <p:nvSpPr>
            <p:cNvPr id="5581941" name="Oval 117"/>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42" name="Oval 118"/>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43" name="Oval 119"/>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31" name="Group 120"/>
          <p:cNvGrpSpPr>
            <a:grpSpLocks/>
          </p:cNvGrpSpPr>
          <p:nvPr/>
        </p:nvGrpSpPr>
        <p:grpSpPr bwMode="auto">
          <a:xfrm rot="-4017892">
            <a:off x="-962819" y="1366044"/>
            <a:ext cx="358775" cy="414337"/>
            <a:chOff x="1680" y="2688"/>
            <a:chExt cx="226" cy="261"/>
          </a:xfrm>
        </p:grpSpPr>
        <p:sp>
          <p:nvSpPr>
            <p:cNvPr id="5581945" name="Oval 121"/>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46" name="Oval 122"/>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47" name="Oval 123"/>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581856" name="Group 124"/>
          <p:cNvGrpSpPr>
            <a:grpSpLocks/>
          </p:cNvGrpSpPr>
          <p:nvPr/>
        </p:nvGrpSpPr>
        <p:grpSpPr bwMode="auto">
          <a:xfrm rot="15063674">
            <a:off x="408781" y="1953419"/>
            <a:ext cx="358775" cy="414338"/>
            <a:chOff x="1680" y="2688"/>
            <a:chExt cx="226" cy="261"/>
          </a:xfrm>
        </p:grpSpPr>
        <p:sp>
          <p:nvSpPr>
            <p:cNvPr id="5581949" name="Oval 12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50" name="Oval 12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51" name="Oval 12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grpSp>
        <p:nvGrpSpPr>
          <p:cNvPr id="5581860" name="Group 128"/>
          <p:cNvGrpSpPr>
            <a:grpSpLocks/>
          </p:cNvGrpSpPr>
          <p:nvPr/>
        </p:nvGrpSpPr>
        <p:grpSpPr bwMode="auto">
          <a:xfrm rot="-8080773">
            <a:off x="-353219" y="1289844"/>
            <a:ext cx="358775" cy="414338"/>
            <a:chOff x="1680" y="2688"/>
            <a:chExt cx="226" cy="261"/>
          </a:xfrm>
        </p:grpSpPr>
        <p:sp>
          <p:nvSpPr>
            <p:cNvPr id="5581953" name="Oval 129"/>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54" name="Oval 130"/>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55" name="Oval 131"/>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sp>
        <p:nvSpPr>
          <p:cNvPr id="5581956" name="Text Box 132"/>
          <p:cNvSpPr txBox="1">
            <a:spLocks noChangeArrowheads="1"/>
          </p:cNvSpPr>
          <p:nvPr/>
        </p:nvSpPr>
        <p:spPr bwMode="auto">
          <a:xfrm>
            <a:off x="-1600200" y="5105400"/>
            <a:ext cx="2219325" cy="457200"/>
          </a:xfrm>
          <a:prstGeom prst="rect">
            <a:avLst/>
          </a:prstGeom>
          <a:noFill/>
          <a:ln w="28575">
            <a:noFill/>
            <a:miter lim="800000"/>
            <a:headEnd/>
            <a:tailEnd/>
          </a:ln>
          <a:effectLst/>
        </p:spPr>
        <p:txBody>
          <a:bodyPr wrap="none">
            <a:spAutoFit/>
          </a:bodyPr>
          <a:lstStyle/>
          <a:p>
            <a:r>
              <a:rPr lang="en-US"/>
              <a:t>Molecular BEC</a:t>
            </a:r>
          </a:p>
        </p:txBody>
      </p:sp>
      <p:sp>
        <p:nvSpPr>
          <p:cNvPr id="5581957" name="Text Box 133"/>
          <p:cNvSpPr txBox="1">
            <a:spLocks noChangeArrowheads="1"/>
          </p:cNvSpPr>
          <p:nvPr/>
        </p:nvSpPr>
        <p:spPr bwMode="auto">
          <a:xfrm>
            <a:off x="7842250" y="5068888"/>
            <a:ext cx="2219325" cy="457200"/>
          </a:xfrm>
          <a:prstGeom prst="rect">
            <a:avLst/>
          </a:prstGeom>
          <a:noFill/>
          <a:ln w="28575">
            <a:noFill/>
            <a:miter lim="800000"/>
            <a:headEnd/>
            <a:tailEnd/>
          </a:ln>
          <a:effectLst/>
        </p:spPr>
        <p:txBody>
          <a:bodyPr wrap="none">
            <a:spAutoFit/>
          </a:bodyPr>
          <a:lstStyle/>
          <a:p>
            <a:r>
              <a:rPr lang="en-US"/>
              <a:t>BCS superfluid</a:t>
            </a:r>
          </a:p>
        </p:txBody>
      </p:sp>
      <p:grpSp>
        <p:nvGrpSpPr>
          <p:cNvPr id="5581864" name="Group 134"/>
          <p:cNvGrpSpPr>
            <a:grpSpLocks/>
          </p:cNvGrpSpPr>
          <p:nvPr/>
        </p:nvGrpSpPr>
        <p:grpSpPr bwMode="auto">
          <a:xfrm rot="-8080773">
            <a:off x="-1115219" y="4163219"/>
            <a:ext cx="358775" cy="414337"/>
            <a:chOff x="1680" y="2688"/>
            <a:chExt cx="226" cy="261"/>
          </a:xfrm>
        </p:grpSpPr>
        <p:sp>
          <p:nvSpPr>
            <p:cNvPr id="5581959" name="Oval 135"/>
            <p:cNvSpPr>
              <a:spLocks noChangeArrowheads="1"/>
            </p:cNvSpPr>
            <p:nvPr/>
          </p:nvSpPr>
          <p:spPr bwMode="auto">
            <a:xfrm rot="11366702">
              <a:off x="1691" y="2730"/>
              <a:ext cx="192" cy="192"/>
            </a:xfrm>
            <a:prstGeom prst="ellipse">
              <a:avLst/>
            </a:prstGeom>
            <a:noFill/>
            <a:ln w="28575">
              <a:solidFill>
                <a:schemeClr val="tx1"/>
              </a:solidFill>
              <a:round/>
              <a:headEnd/>
              <a:tailEnd/>
            </a:ln>
            <a:effectLst/>
          </p:spPr>
          <p:txBody>
            <a:bodyPr wrap="none" anchor="ctr"/>
            <a:lstStyle/>
            <a:p>
              <a:endParaRPr lang="en-GB"/>
            </a:p>
          </p:txBody>
        </p:sp>
        <p:sp>
          <p:nvSpPr>
            <p:cNvPr id="5581960" name="Oval 136"/>
            <p:cNvSpPr>
              <a:spLocks noChangeArrowheads="1"/>
            </p:cNvSpPr>
            <p:nvPr/>
          </p:nvSpPr>
          <p:spPr bwMode="auto">
            <a:xfrm rot="11366702">
              <a:off x="1776" y="2832"/>
              <a:ext cx="130" cy="117"/>
            </a:xfrm>
            <a:prstGeom prst="ellipse">
              <a:avLst/>
            </a:prstGeom>
            <a:solidFill>
              <a:srgbClr val="FF0000"/>
            </a:solidFill>
            <a:ln w="28575">
              <a:noFill/>
              <a:round/>
              <a:headEnd/>
              <a:tailEnd/>
            </a:ln>
            <a:effectLst/>
          </p:spPr>
          <p:txBody>
            <a:bodyPr wrap="none" anchor="ctr"/>
            <a:lstStyle/>
            <a:p>
              <a:endParaRPr lang="en-GB"/>
            </a:p>
          </p:txBody>
        </p:sp>
        <p:sp>
          <p:nvSpPr>
            <p:cNvPr id="5581961" name="Oval 137"/>
            <p:cNvSpPr>
              <a:spLocks noChangeArrowheads="1"/>
            </p:cNvSpPr>
            <p:nvPr/>
          </p:nvSpPr>
          <p:spPr bwMode="auto">
            <a:xfrm rot="11366702">
              <a:off x="1680" y="2688"/>
              <a:ext cx="130" cy="117"/>
            </a:xfrm>
            <a:prstGeom prst="ellipse">
              <a:avLst/>
            </a:prstGeom>
            <a:solidFill>
              <a:schemeClr val="accent2"/>
            </a:solidFill>
            <a:ln w="28575">
              <a:noFill/>
              <a:round/>
              <a:headEnd/>
              <a:tailEnd/>
            </a:ln>
            <a:effectLst/>
          </p:spPr>
          <p:txBody>
            <a:bodyPr wrap="none" anchor="ctr"/>
            <a:lstStyle/>
            <a:p>
              <a:endParaRPr lang="en-GB"/>
            </a:p>
          </p:txBody>
        </p:sp>
      </p:grpSp>
      <p:sp>
        <p:nvSpPr>
          <p:cNvPr id="5581963" name="Text Box 139"/>
          <p:cNvSpPr txBox="1">
            <a:spLocks noChangeArrowheads="1"/>
          </p:cNvSpPr>
          <p:nvPr/>
        </p:nvSpPr>
        <p:spPr bwMode="auto">
          <a:xfrm>
            <a:off x="3635896" y="3789040"/>
            <a:ext cx="2066925" cy="457200"/>
          </a:xfrm>
          <a:prstGeom prst="rect">
            <a:avLst/>
          </a:prstGeom>
          <a:noFill/>
          <a:ln w="25400">
            <a:noFill/>
            <a:miter lim="800000"/>
            <a:headEnd/>
            <a:tailEnd/>
          </a:ln>
          <a:effectLst/>
        </p:spPr>
        <p:txBody>
          <a:bodyPr wrap="none">
            <a:spAutoFit/>
          </a:bodyPr>
          <a:lstStyle/>
          <a:p>
            <a:pPr eaLnBrk="0" hangingPunct="0"/>
            <a:r>
              <a:rPr lang="en-US"/>
              <a:t>Magnetic field</a:t>
            </a:r>
          </a:p>
        </p:txBody>
      </p:sp>
      <p:sp>
        <p:nvSpPr>
          <p:cNvPr id="142" name="Left-Right Arrow 141"/>
          <p:cNvSpPr/>
          <p:nvPr/>
        </p:nvSpPr>
        <p:spPr>
          <a:xfrm>
            <a:off x="3347864" y="2636912"/>
            <a:ext cx="2160240" cy="864096"/>
          </a:xfrm>
          <a:prstGeom prst="leftRightArrow">
            <a:avLst/>
          </a:prstGeom>
          <a:solidFill>
            <a:srgbClr val="0031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Title 142"/>
          <p:cNvSpPr>
            <a:spLocks noGrp="1"/>
          </p:cNvSpPr>
          <p:nvPr>
            <p:ph type="title"/>
          </p:nvPr>
        </p:nvSpPr>
        <p:spPr/>
        <p:txBody>
          <a:bodyPr/>
          <a:lstStyle/>
          <a:p>
            <a:r>
              <a:rPr lang="en-GB" dirty="0"/>
              <a:t>Fermionic pairing</a:t>
            </a:r>
          </a:p>
        </p:txBody>
      </p:sp>
      <p:grpSp>
        <p:nvGrpSpPr>
          <p:cNvPr id="144" name="Group 56"/>
          <p:cNvGrpSpPr/>
          <p:nvPr/>
        </p:nvGrpSpPr>
        <p:grpSpPr>
          <a:xfrm>
            <a:off x="3051153" y="4793286"/>
            <a:ext cx="2648447" cy="2030577"/>
            <a:chOff x="851552" y="5137156"/>
            <a:chExt cx="3069575" cy="2353453"/>
          </a:xfrm>
        </p:grpSpPr>
        <p:sp>
          <p:nvSpPr>
            <p:cNvPr id="145" name="Text Box 18"/>
            <p:cNvSpPr txBox="1">
              <a:spLocks noChangeArrowheads="1"/>
            </p:cNvSpPr>
            <p:nvPr/>
          </p:nvSpPr>
          <p:spPr bwMode="auto">
            <a:xfrm>
              <a:off x="2360039" y="7098222"/>
              <a:ext cx="691509" cy="392387"/>
            </a:xfrm>
            <a:prstGeom prst="rect">
              <a:avLst/>
            </a:prstGeom>
            <a:noFill/>
            <a:ln w="25400" algn="ctr">
              <a:noFill/>
              <a:miter lim="800000"/>
              <a:headEnd/>
              <a:tailEnd type="none" w="lg" len="lg"/>
            </a:ln>
            <a:effectLst/>
          </p:spPr>
          <p:txBody>
            <a:bodyPr wrap="none">
              <a:spAutoFit/>
            </a:bodyPr>
            <a:lstStyle/>
            <a:p>
              <a:pPr>
                <a:buFontTx/>
                <a:buNone/>
              </a:pPr>
              <a:r>
                <a:rPr lang="de-CH" sz="1600" dirty="0">
                  <a:solidFill>
                    <a:srgbClr val="000066"/>
                  </a:solidFill>
                </a:rPr>
                <a:t>B[G]</a:t>
              </a:r>
              <a:endParaRPr lang="de-DE" sz="1600" dirty="0">
                <a:solidFill>
                  <a:srgbClr val="000066"/>
                </a:solidFill>
              </a:endParaRPr>
            </a:p>
          </p:txBody>
        </p:sp>
        <p:sp>
          <p:nvSpPr>
            <p:cNvPr id="146" name="Text Box 19"/>
            <p:cNvSpPr txBox="1">
              <a:spLocks noChangeArrowheads="1"/>
            </p:cNvSpPr>
            <p:nvPr/>
          </p:nvSpPr>
          <p:spPr bwMode="auto">
            <a:xfrm rot="16200000">
              <a:off x="881279" y="5936346"/>
              <a:ext cx="332934" cy="392387"/>
            </a:xfrm>
            <a:prstGeom prst="rect">
              <a:avLst/>
            </a:prstGeom>
            <a:noFill/>
            <a:ln w="25400" algn="ctr">
              <a:noFill/>
              <a:miter lim="800000"/>
              <a:headEnd/>
              <a:tailEnd type="none" w="lg" len="lg"/>
            </a:ln>
            <a:effectLst/>
          </p:spPr>
          <p:txBody>
            <a:bodyPr wrap="none">
              <a:spAutoFit/>
            </a:bodyPr>
            <a:lstStyle/>
            <a:p>
              <a:pPr>
                <a:buFontTx/>
                <a:buNone/>
              </a:pPr>
              <a:r>
                <a:rPr lang="de-CH" sz="1600" i="1" dirty="0">
                  <a:solidFill>
                    <a:srgbClr val="000066"/>
                  </a:solidFill>
                  <a:latin typeface="Times" pitchFamily="18" charset="0"/>
                </a:rPr>
                <a:t>a</a:t>
              </a:r>
              <a:endParaRPr lang="de-DE" sz="1600" i="1" dirty="0">
                <a:solidFill>
                  <a:srgbClr val="000066"/>
                </a:solidFill>
                <a:latin typeface="Times" pitchFamily="18" charset="0"/>
              </a:endParaRPr>
            </a:p>
          </p:txBody>
        </p:sp>
        <p:sp>
          <p:nvSpPr>
            <p:cNvPr id="147" name="Text Box 20"/>
            <p:cNvSpPr txBox="1">
              <a:spLocks noChangeArrowheads="1"/>
            </p:cNvSpPr>
            <p:nvPr/>
          </p:nvSpPr>
          <p:spPr bwMode="auto">
            <a:xfrm>
              <a:off x="982564" y="5137156"/>
              <a:ext cx="674788" cy="356716"/>
            </a:xfrm>
            <a:prstGeom prst="rect">
              <a:avLst/>
            </a:prstGeom>
            <a:noFill/>
            <a:ln w="25400" algn="ctr">
              <a:noFill/>
              <a:miter lim="800000"/>
              <a:headEnd/>
              <a:tailEnd type="none" w="lg" len="lg"/>
            </a:ln>
            <a:effectLst/>
          </p:spPr>
          <p:txBody>
            <a:bodyPr wrap="none">
              <a:spAutoFit/>
            </a:bodyPr>
            <a:lstStyle/>
            <a:p>
              <a:pPr algn="r">
                <a:buFontTx/>
                <a:buNone/>
              </a:pPr>
              <a:r>
                <a:rPr lang="de-CH" sz="1400">
                  <a:solidFill>
                    <a:srgbClr val="000066"/>
                  </a:solidFill>
                </a:rPr>
                <a:t>3000</a:t>
              </a:r>
              <a:endParaRPr lang="de-DE" sz="1400">
                <a:solidFill>
                  <a:srgbClr val="000066"/>
                </a:solidFill>
              </a:endParaRPr>
            </a:p>
          </p:txBody>
        </p:sp>
        <p:sp>
          <p:nvSpPr>
            <p:cNvPr id="148" name="Text Box 21"/>
            <p:cNvSpPr txBox="1">
              <a:spLocks noChangeArrowheads="1"/>
            </p:cNvSpPr>
            <p:nvPr/>
          </p:nvSpPr>
          <p:spPr bwMode="auto">
            <a:xfrm>
              <a:off x="1347183" y="5924556"/>
              <a:ext cx="329219" cy="356716"/>
            </a:xfrm>
            <a:prstGeom prst="rect">
              <a:avLst/>
            </a:prstGeom>
            <a:noFill/>
            <a:ln w="25400" algn="ctr">
              <a:noFill/>
              <a:miter lim="800000"/>
              <a:headEnd/>
              <a:tailEnd type="none" w="lg" len="lg"/>
            </a:ln>
            <a:effectLst/>
          </p:spPr>
          <p:txBody>
            <a:bodyPr wrap="none">
              <a:spAutoFit/>
            </a:bodyPr>
            <a:lstStyle/>
            <a:p>
              <a:pPr algn="r">
                <a:buFontTx/>
                <a:buNone/>
              </a:pPr>
              <a:r>
                <a:rPr lang="de-CH" sz="1400">
                  <a:solidFill>
                    <a:srgbClr val="000066"/>
                  </a:solidFill>
                </a:rPr>
                <a:t>0</a:t>
              </a:r>
              <a:endParaRPr lang="de-DE" sz="1400">
                <a:solidFill>
                  <a:srgbClr val="000066"/>
                </a:solidFill>
              </a:endParaRPr>
            </a:p>
          </p:txBody>
        </p:sp>
        <p:sp>
          <p:nvSpPr>
            <p:cNvPr id="149" name="Text Box 22"/>
            <p:cNvSpPr txBox="1">
              <a:spLocks noChangeArrowheads="1"/>
            </p:cNvSpPr>
            <p:nvPr/>
          </p:nvSpPr>
          <p:spPr bwMode="auto">
            <a:xfrm>
              <a:off x="923349" y="6724656"/>
              <a:ext cx="743529" cy="356716"/>
            </a:xfrm>
            <a:prstGeom prst="rect">
              <a:avLst/>
            </a:prstGeom>
            <a:noFill/>
            <a:ln w="25400" algn="ctr">
              <a:noFill/>
              <a:miter lim="800000"/>
              <a:headEnd/>
              <a:tailEnd type="none" w="lg" len="lg"/>
            </a:ln>
            <a:effectLst/>
          </p:spPr>
          <p:txBody>
            <a:bodyPr wrap="none">
              <a:spAutoFit/>
            </a:bodyPr>
            <a:lstStyle/>
            <a:p>
              <a:pPr algn="r">
                <a:buFontTx/>
                <a:buNone/>
              </a:pPr>
              <a:r>
                <a:rPr lang="de-CH" sz="1400" dirty="0">
                  <a:solidFill>
                    <a:srgbClr val="000066"/>
                  </a:solidFill>
                </a:rPr>
                <a:t>-3000</a:t>
              </a:r>
              <a:endParaRPr lang="de-DE" sz="1400" dirty="0">
                <a:solidFill>
                  <a:srgbClr val="000066"/>
                </a:solidFill>
              </a:endParaRPr>
            </a:p>
          </p:txBody>
        </p:sp>
        <p:sp>
          <p:nvSpPr>
            <p:cNvPr id="150" name="Text Box 23"/>
            <p:cNvSpPr txBox="1">
              <a:spLocks noChangeArrowheads="1"/>
            </p:cNvSpPr>
            <p:nvPr/>
          </p:nvSpPr>
          <p:spPr bwMode="auto">
            <a:xfrm>
              <a:off x="2060577" y="6911981"/>
              <a:ext cx="559598" cy="356716"/>
            </a:xfrm>
            <a:prstGeom prst="rect">
              <a:avLst/>
            </a:prstGeom>
            <a:noFill/>
            <a:ln w="25400" algn="ctr">
              <a:noFill/>
              <a:miter lim="800000"/>
              <a:headEnd/>
              <a:tailEnd type="none" w="lg" len="lg"/>
            </a:ln>
            <a:effectLst/>
          </p:spPr>
          <p:txBody>
            <a:bodyPr wrap="none">
              <a:spAutoFit/>
            </a:bodyPr>
            <a:lstStyle/>
            <a:p>
              <a:pPr>
                <a:buFontTx/>
                <a:buNone/>
              </a:pPr>
              <a:r>
                <a:rPr lang="de-CH" sz="1400">
                  <a:solidFill>
                    <a:srgbClr val="000066"/>
                  </a:solidFill>
                </a:rPr>
                <a:t>200</a:t>
              </a:r>
              <a:endParaRPr lang="de-DE" sz="1400">
                <a:solidFill>
                  <a:srgbClr val="000066"/>
                </a:solidFill>
              </a:endParaRPr>
            </a:p>
          </p:txBody>
        </p:sp>
        <p:sp>
          <p:nvSpPr>
            <p:cNvPr id="151" name="Text Box 24"/>
            <p:cNvSpPr txBox="1">
              <a:spLocks noChangeArrowheads="1"/>
            </p:cNvSpPr>
            <p:nvPr/>
          </p:nvSpPr>
          <p:spPr bwMode="auto">
            <a:xfrm>
              <a:off x="3090865" y="6913567"/>
              <a:ext cx="559598" cy="356716"/>
            </a:xfrm>
            <a:prstGeom prst="rect">
              <a:avLst/>
            </a:prstGeom>
            <a:noFill/>
            <a:ln w="25400" algn="ctr">
              <a:noFill/>
              <a:miter lim="800000"/>
              <a:headEnd/>
              <a:tailEnd type="none" w="lg" len="lg"/>
            </a:ln>
            <a:effectLst/>
          </p:spPr>
          <p:txBody>
            <a:bodyPr wrap="none">
              <a:spAutoFit/>
            </a:bodyPr>
            <a:lstStyle/>
            <a:p>
              <a:pPr>
                <a:buFontTx/>
                <a:buNone/>
              </a:pPr>
              <a:r>
                <a:rPr lang="de-CH" sz="1400">
                  <a:solidFill>
                    <a:srgbClr val="000066"/>
                  </a:solidFill>
                </a:rPr>
                <a:t>210</a:t>
              </a:r>
              <a:endParaRPr lang="de-DE" sz="1400">
                <a:solidFill>
                  <a:srgbClr val="000066"/>
                </a:solidFill>
              </a:endParaRPr>
            </a:p>
          </p:txBody>
        </p:sp>
        <p:pic>
          <p:nvPicPr>
            <p:cNvPr id="152" name="Picture 25" descr="feshbach2"/>
            <p:cNvPicPr>
              <a:picLocks noChangeAspect="1" noChangeArrowheads="1"/>
            </p:cNvPicPr>
            <p:nvPr/>
          </p:nvPicPr>
          <p:blipFill>
            <a:blip r:embed="rId3" cstate="print"/>
            <a:srcRect/>
            <a:stretch>
              <a:fillRect/>
            </a:stretch>
          </p:blipFill>
          <p:spPr bwMode="auto">
            <a:xfrm>
              <a:off x="1641477" y="5213363"/>
              <a:ext cx="2279650" cy="1658937"/>
            </a:xfrm>
            <a:prstGeom prst="rect">
              <a:avLst/>
            </a:prstGeom>
            <a:noFill/>
          </p:spPr>
        </p:pic>
      </p:grpSp>
      <p:sp>
        <p:nvSpPr>
          <p:cNvPr id="153" name="TextBox 47"/>
          <p:cNvSpPr txBox="1"/>
          <p:nvPr/>
        </p:nvSpPr>
        <p:spPr>
          <a:xfrm>
            <a:off x="2534264" y="4353085"/>
            <a:ext cx="3647152" cy="369332"/>
          </a:xfrm>
          <a:prstGeom prst="rect">
            <a:avLst/>
          </a:prstGeom>
          <a:noFill/>
        </p:spPr>
        <p:txBody>
          <a:bodyPr wrap="none" rtlCol="0">
            <a:spAutoFit/>
          </a:bodyPr>
          <a:lstStyle/>
          <a:p>
            <a:r>
              <a:rPr lang="en-GB" b="1" dirty="0" err="1"/>
              <a:t>Feshbach</a:t>
            </a:r>
            <a:r>
              <a:rPr lang="en-GB" b="1" dirty="0"/>
              <a:t> scattering resonance</a:t>
            </a:r>
          </a:p>
        </p:txBody>
      </p:sp>
      <p:sp>
        <p:nvSpPr>
          <p:cNvPr id="32" name="Rechteck 31"/>
          <p:cNvSpPr/>
          <p:nvPr/>
        </p:nvSpPr>
        <p:spPr>
          <a:xfrm>
            <a:off x="4374452" y="4745641"/>
            <a:ext cx="147308" cy="15789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4561816" y="5068888"/>
            <a:ext cx="1999265" cy="338554"/>
          </a:xfrm>
          <a:prstGeom prst="rect">
            <a:avLst/>
          </a:prstGeom>
          <a:noFill/>
        </p:spPr>
        <p:txBody>
          <a:bodyPr wrap="none" rtlCol="0">
            <a:spAutoFit/>
          </a:bodyPr>
          <a:lstStyle/>
          <a:p>
            <a:r>
              <a:rPr lang="de-DE" sz="1600" b="1" dirty="0" err="1">
                <a:solidFill>
                  <a:srgbClr val="FF0000"/>
                </a:solidFill>
              </a:rPr>
              <a:t>Unitary</a:t>
            </a:r>
            <a:r>
              <a:rPr lang="de-DE" sz="1600" b="1" dirty="0">
                <a:solidFill>
                  <a:srgbClr val="FF0000"/>
                </a:solidFill>
              </a:rPr>
              <a:t> </a:t>
            </a:r>
            <a:r>
              <a:rPr lang="de-DE" sz="1600" b="1" dirty="0" err="1">
                <a:solidFill>
                  <a:srgbClr val="FF0000"/>
                </a:solidFill>
              </a:rPr>
              <a:t>interaction</a:t>
            </a:r>
            <a:endParaRPr lang="de-DE" sz="1600" b="1" dirty="0">
              <a:solidFill>
                <a:srgbClr val="FF0000"/>
              </a:solidFill>
            </a:endParaRPr>
          </a:p>
        </p:txBody>
      </p:sp>
    </p:spTree>
    <p:extLst>
      <p:ext uri="{BB962C8B-B14F-4D97-AF65-F5344CB8AC3E}">
        <p14:creationId xmlns:p14="http://schemas.microsoft.com/office/powerpoint/2010/main" val="2516297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32" grpId="0" animBg="1"/>
      <p:bldP spid="33" grpId="0"/>
    </p:bldLst>
  </p:timing>
</p:sld>
</file>

<file path=ppt/theme/theme1.xml><?xml version="1.0" encoding="utf-8"?>
<a:theme xmlns:a="http://schemas.openxmlformats.org/drawingml/2006/main" name="UniBonnPP3">
  <a:themeElements>
    <a:clrScheme name="Custom 1">
      <a:dk1>
        <a:sysClr val="windowText" lastClr="000000"/>
      </a:dk1>
      <a:lt1>
        <a:sysClr val="window" lastClr="FFFFFF"/>
      </a:lt1>
      <a:dk2>
        <a:srgbClr val="1F497D"/>
      </a:dk2>
      <a:lt2>
        <a:srgbClr val="EEECE1"/>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UniBonnPP3">
      <a:majorFont>
        <a:latin typeface="News Gothic MT"/>
        <a:ea typeface=""/>
        <a:cs typeface=""/>
      </a:majorFont>
      <a:minorFont>
        <a:latin typeface="News Gothic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BonnPP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BonnPP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BonnPP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BonnPP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BonnPP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BonnPP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BonnPP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BonnPP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BonnPP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BonnPP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BonnPP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BonnPP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iBonnPP3">
  <a:themeElements>
    <a:clrScheme name="Custom 1">
      <a:dk1>
        <a:sysClr val="windowText" lastClr="000000"/>
      </a:dk1>
      <a:lt1>
        <a:sysClr val="window" lastClr="FFFFFF"/>
      </a:lt1>
      <a:dk2>
        <a:srgbClr val="1F497D"/>
      </a:dk2>
      <a:lt2>
        <a:srgbClr val="EEECE1"/>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BonnPP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BonnPP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BonnPP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BonnPP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BonnPP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BonnPP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BonnPP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BonnPP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BonnPP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BonnPP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BonnPP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BonnPP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0</TotalTime>
  <Words>1322</Words>
  <Application>Microsoft Office PowerPoint</Application>
  <PresentationFormat>Bildschirmpräsentation (4:3)</PresentationFormat>
  <Paragraphs>328</Paragraphs>
  <Slides>31</Slides>
  <Notes>18</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31</vt:i4>
      </vt:variant>
    </vt:vector>
  </HeadingPairs>
  <TitlesOfParts>
    <vt:vector size="41" baseType="lpstr">
      <vt:lpstr>Arial</vt:lpstr>
      <vt:lpstr>Calibri</vt:lpstr>
      <vt:lpstr>Cambria Math</vt:lpstr>
      <vt:lpstr>Courier</vt:lpstr>
      <vt:lpstr>Helvetica Light</vt:lpstr>
      <vt:lpstr>News Gothic MT</vt:lpstr>
      <vt:lpstr>Symbol</vt:lpstr>
      <vt:lpstr>Times</vt:lpstr>
      <vt:lpstr>UniBonnPP3</vt:lpstr>
      <vt:lpstr>1_UniBonnPP3</vt:lpstr>
      <vt:lpstr>PowerPoint-Präsentation</vt:lpstr>
      <vt:lpstr>Strongly-interacting fermions</vt:lpstr>
      <vt:lpstr>Atomic quantum gases</vt:lpstr>
      <vt:lpstr>Bosons vs. Fermions</vt:lpstr>
      <vt:lpstr>Some examples</vt:lpstr>
      <vt:lpstr>Example: Superconductivity</vt:lpstr>
      <vt:lpstr>Fermionic pairing</vt:lpstr>
      <vt:lpstr>Fermionic pairing</vt:lpstr>
      <vt:lpstr>Fermionic pairing</vt:lpstr>
      <vt:lpstr>Fermionic pairing</vt:lpstr>
      <vt:lpstr>Fermi pair condensates</vt:lpstr>
      <vt:lpstr>BEC-BCS crossover</vt:lpstr>
      <vt:lpstr>2nd Order Phase Transitions</vt:lpstr>
      <vt:lpstr>Long-range order</vt:lpstr>
      <vt:lpstr>Spontaneous symmetry breaking</vt:lpstr>
      <vt:lpstr>Fluctuations of the order parameter</vt:lpstr>
      <vt:lpstr>Goldstone mode</vt:lpstr>
      <vt:lpstr>Higgs/amplitude mode: Previous work</vt:lpstr>
      <vt:lpstr>Higgs mode in BCS superconductors</vt:lpstr>
      <vt:lpstr>Cold Fermi gases: BCS-BEC crossover </vt:lpstr>
      <vt:lpstr>BCS-BEC crossover: excitation spectra</vt:lpstr>
      <vt:lpstr>Excitation scheme</vt:lpstr>
      <vt:lpstr>Far-off resonant rf-excitation scheme</vt:lpstr>
      <vt:lpstr>Numerical simulation (Kollath group)</vt:lpstr>
      <vt:lpstr>Experimental results on BCS side</vt:lpstr>
      <vt:lpstr>Experimental results across crossover</vt:lpstr>
      <vt:lpstr>Frequency of the mode</vt:lpstr>
      <vt:lpstr>Width of the mode </vt:lpstr>
      <vt:lpstr>Is it a collective mode?</vt:lpstr>
      <vt:lpstr>Summary</vt:lpstr>
      <vt:lpstr>Thanks</vt:lpstr>
    </vt:vector>
  </TitlesOfParts>
  <Company>Universität Bonn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Traditionell  modern</dc:title>
  <dc:creator>hansmann</dc:creator>
  <cp:lastModifiedBy>koehl</cp:lastModifiedBy>
  <cp:revision>144</cp:revision>
  <dcterms:created xsi:type="dcterms:W3CDTF">2004-10-20T09:22:14Z</dcterms:created>
  <dcterms:modified xsi:type="dcterms:W3CDTF">2018-01-15T08:22:46Z</dcterms:modified>
</cp:coreProperties>
</file>