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9" r:id="rId10"/>
    <p:sldMasterId id="2147483660" r:id="rId11"/>
  </p:sldMasterIdLst>
  <p:notesMasterIdLst>
    <p:notesMasterId r:id="rId79"/>
  </p:notesMasterIdLst>
  <p:sldIdLst>
    <p:sldId id="850" r:id="rId12"/>
    <p:sldId id="894" r:id="rId13"/>
    <p:sldId id="895" r:id="rId14"/>
    <p:sldId id="872" r:id="rId15"/>
    <p:sldId id="910" r:id="rId16"/>
    <p:sldId id="874" r:id="rId17"/>
    <p:sldId id="875" r:id="rId18"/>
    <p:sldId id="882" r:id="rId19"/>
    <p:sldId id="883" r:id="rId20"/>
    <p:sldId id="889" r:id="rId21"/>
    <p:sldId id="890" r:id="rId22"/>
    <p:sldId id="891" r:id="rId23"/>
    <p:sldId id="849" r:id="rId24"/>
    <p:sldId id="916" r:id="rId25"/>
    <p:sldId id="918" r:id="rId26"/>
    <p:sldId id="881" r:id="rId27"/>
    <p:sldId id="846" r:id="rId28"/>
    <p:sldId id="912" r:id="rId29"/>
    <p:sldId id="790" r:id="rId30"/>
    <p:sldId id="868" r:id="rId31"/>
    <p:sldId id="855" r:id="rId32"/>
    <p:sldId id="854" r:id="rId33"/>
    <p:sldId id="913" r:id="rId34"/>
    <p:sldId id="830" r:id="rId35"/>
    <p:sldId id="839" r:id="rId36"/>
    <p:sldId id="836" r:id="rId37"/>
    <p:sldId id="837" r:id="rId38"/>
    <p:sldId id="914" r:id="rId39"/>
    <p:sldId id="896" r:id="rId40"/>
    <p:sldId id="897" r:id="rId41"/>
    <p:sldId id="898" r:id="rId42"/>
    <p:sldId id="899" r:id="rId43"/>
    <p:sldId id="901" r:id="rId44"/>
    <p:sldId id="919" r:id="rId45"/>
    <p:sldId id="809" r:id="rId46"/>
    <p:sldId id="906" r:id="rId47"/>
    <p:sldId id="848" r:id="rId48"/>
    <p:sldId id="746" r:id="rId49"/>
    <p:sldId id="900" r:id="rId50"/>
    <p:sldId id="905" r:id="rId51"/>
    <p:sldId id="915" r:id="rId52"/>
    <p:sldId id="909" r:id="rId53"/>
    <p:sldId id="893" r:id="rId54"/>
    <p:sldId id="908" r:id="rId55"/>
    <p:sldId id="840" r:id="rId56"/>
    <p:sldId id="888" r:id="rId57"/>
    <p:sldId id="892" r:id="rId58"/>
    <p:sldId id="808" r:id="rId59"/>
    <p:sldId id="806" r:id="rId60"/>
    <p:sldId id="807" r:id="rId61"/>
    <p:sldId id="856" r:id="rId62"/>
    <p:sldId id="869" r:id="rId63"/>
    <p:sldId id="870" r:id="rId64"/>
    <p:sldId id="828" r:id="rId65"/>
    <p:sldId id="805" r:id="rId66"/>
    <p:sldId id="801" r:id="rId67"/>
    <p:sldId id="802" r:id="rId68"/>
    <p:sldId id="803" r:id="rId69"/>
    <p:sldId id="804" r:id="rId70"/>
    <p:sldId id="603" r:id="rId71"/>
    <p:sldId id="691" r:id="rId72"/>
    <p:sldId id="797" r:id="rId73"/>
    <p:sldId id="798" r:id="rId74"/>
    <p:sldId id="697" r:id="rId75"/>
    <p:sldId id="700" r:id="rId76"/>
    <p:sldId id="701" r:id="rId77"/>
    <p:sldId id="876" r:id="rId78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823B"/>
    <a:srgbClr val="008000"/>
    <a:srgbClr val="000099"/>
    <a:srgbClr val="800000"/>
    <a:srgbClr val="A50021"/>
    <a:srgbClr val="CC0000"/>
    <a:srgbClr val="FFFFDF"/>
    <a:srgbClr val="0000CC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8" autoAdjust="0"/>
    <p:restoredTop sz="94660"/>
  </p:normalViewPr>
  <p:slideViewPr>
    <p:cSldViewPr snapToGrid="0">
      <p:cViewPr>
        <p:scale>
          <a:sx n="80" d="100"/>
          <a:sy n="80" d="100"/>
        </p:scale>
        <p:origin x="-588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  <a:defRPr sz="13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2C56B39-97E2-4A9D-AB90-ED81DD281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2F64B8-BC6E-4E5E-98F1-1312CBDFA0C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E577AD-5963-4290-A926-3C2AC77DE1E2}" type="slidenum">
              <a:rPr lang="ru-RU"/>
              <a:pPr/>
              <a:t>12</a:t>
            </a:fld>
            <a:endParaRPr lang="ru-RU"/>
          </a:p>
        </p:txBody>
      </p:sp>
      <p:sp>
        <p:nvSpPr>
          <p:cNvPr id="182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7E976B-A287-4B67-B1AD-A19D94A049B5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2A72A0F-0ABE-498A-979B-1452498BC761}" type="slidenum">
              <a:rPr lang="ru-RU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4186E1F-6D8F-4323-A6FD-53BA9F5BE053}" type="slidenum">
              <a:rPr lang="ru-RU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EC3FF2-6095-489B-946A-D3623A7C5854}" type="slidenum">
              <a:rPr lang="ru-RU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AEBB2E-2797-4163-A6BA-81A9EC3E95A5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32FB08-2A4B-433C-B858-B44026102EC8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3119041C-0148-432D-9F1C-B692282B1C38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18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419141-4983-410A-9C4A-5FB0F2E87272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7D24B55E-29E2-4951-9454-3870818013D8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19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419141-4983-410A-9C4A-5FB0F2E87272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7D24B55E-29E2-4951-9454-3870818013D8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23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419141-4983-410A-9C4A-5FB0F2E8727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7D24B55E-29E2-4951-9454-3870818013D8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28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DFD3CC0-4B43-4313-B93C-97FC8022D284}" type="slidenum">
              <a:rPr lang="en-GB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83217" y="767596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709930" y="4861441"/>
            <a:ext cx="5653146" cy="4578924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419141-4983-410A-9C4A-5FB0F2E87272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7D24B55E-29E2-4951-9454-3870818013D8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34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46686C-444E-4C4F-9E93-336EC35B63FD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4009B9AD-23FE-4CF1-A9A5-614D7BB1D5AF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37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18F3625-1C3F-4485-A70E-B93EC857F4F7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 defTabSz="487363">
              <a:tabLst>
                <a:tab pos="784225" algn="l"/>
                <a:tab pos="1568450" algn="l"/>
                <a:tab pos="2352675" algn="l"/>
                <a:tab pos="3136900" algn="l"/>
              </a:tabLst>
            </a:pPr>
            <a:fld id="{61F5BD68-1DB2-4291-80C1-3D2014F346AA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7363">
                <a:tabLst>
                  <a:tab pos="784225" algn="l"/>
                  <a:tab pos="1568450" algn="l"/>
                  <a:tab pos="2352675" algn="l"/>
                  <a:tab pos="3136900" algn="l"/>
                </a:tabLst>
              </a:pPr>
              <a:t>38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F99545-7731-4599-808A-6F9E4F65577B}" type="slidenum">
              <a:rPr lang="ru-RU"/>
              <a:pPr/>
              <a:t>46</a:t>
            </a:fld>
            <a:endParaRPr lang="ru-RU"/>
          </a:p>
        </p:txBody>
      </p:sp>
      <p:sp>
        <p:nvSpPr>
          <p:cNvPr id="183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F99545-7731-4599-808A-6F9E4F65577B}" type="slidenum">
              <a:rPr lang="ru-RU"/>
              <a:pPr/>
              <a:t>47</a:t>
            </a:fld>
            <a:endParaRPr lang="ru-RU"/>
          </a:p>
        </p:txBody>
      </p:sp>
      <p:sp>
        <p:nvSpPr>
          <p:cNvPr id="183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55C224-2274-42ED-A41B-A8D1AF42E768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tabLst>
                <a:tab pos="782638" algn="l"/>
                <a:tab pos="1566863" algn="l"/>
                <a:tab pos="2351088" algn="l"/>
                <a:tab pos="3135313" algn="l"/>
              </a:tabLst>
            </a:pPr>
            <a:fld id="{C0810BE3-A996-4951-A5CA-5E8514EDF33D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782638" algn="l"/>
                  <a:tab pos="1566863" algn="l"/>
                  <a:tab pos="2351088" algn="l"/>
                  <a:tab pos="3135313" algn="l"/>
                </a:tabLst>
              </a:pPr>
              <a:t>48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18AC38-BDC7-49CE-88DC-573221494BD4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tabLst>
                <a:tab pos="782638" algn="l"/>
                <a:tab pos="1566863" algn="l"/>
                <a:tab pos="2351088" algn="l"/>
                <a:tab pos="3135313" algn="l"/>
              </a:tabLst>
            </a:pPr>
            <a:fld id="{751BBAB8-21CA-43A5-8E46-A5250572C879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782638" algn="l"/>
                  <a:tab pos="1566863" algn="l"/>
                  <a:tab pos="2351088" algn="l"/>
                  <a:tab pos="3135313" algn="l"/>
                </a:tabLst>
              </a:pPr>
              <a:t>49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C41133-3DB8-40D8-9F53-933E13737375}" type="slidenum">
              <a:rPr lang="ru-RU" smtClean="0"/>
              <a:pPr/>
              <a:t>50</a:t>
            </a:fld>
            <a:endParaRPr lang="ru-RU" smtClean="0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tabLst>
                <a:tab pos="782638" algn="l"/>
                <a:tab pos="1566863" algn="l"/>
                <a:tab pos="2351088" algn="l"/>
                <a:tab pos="3135313" algn="l"/>
              </a:tabLst>
            </a:pPr>
            <a:fld id="{FA85E659-9103-4B38-8178-03F4EB5574EA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782638" algn="l"/>
                  <a:tab pos="1566863" algn="l"/>
                  <a:tab pos="2351088" algn="l"/>
                  <a:tab pos="3135313" algn="l"/>
                </a:tabLst>
              </a:pPr>
              <a:t>50</a:t>
            </a:fld>
            <a:endParaRPr lang="ru-RU" sz="13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8DE02-6EFF-4C03-BC0F-C18FDC0A0B28}" type="slidenum">
              <a:rPr lang="en-US"/>
              <a:pPr/>
              <a:t>52</a:t>
            </a:fld>
            <a:endParaRPr lang="en-US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4719" cy="50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69" tIns="50684" rIns="97469" bIns="50684" anchor="b"/>
          <a:lstStyle/>
          <a:p>
            <a:pPr algn="r" defTabSz="486642">
              <a:tabLst>
                <a:tab pos="784128" algn="l"/>
                <a:tab pos="1568257" algn="l"/>
                <a:tab pos="2352385" algn="l"/>
                <a:tab pos="3136514" algn="l"/>
              </a:tabLst>
            </a:pPr>
            <a:fld id="{D68AC1A9-01C3-482F-9DAD-BB679358FF9C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6642">
                <a:tabLst>
                  <a:tab pos="784128" algn="l"/>
                  <a:tab pos="1568257" algn="l"/>
                  <a:tab pos="2352385" algn="l"/>
                  <a:tab pos="3136514" algn="l"/>
                </a:tabLst>
              </a:pPr>
              <a:t>52</a:t>
            </a:fld>
            <a:endParaRPr lang="ru-RU" sz="13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54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7797" cy="4603800"/>
          </a:xfrm>
        </p:spPr>
        <p:txBody>
          <a:bodyPr lIns="97469" tIns="50684" rIns="97469" bIns="50684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B3FB85B-07E0-46E7-9644-6F98FE86D7DE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7680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31" tIns="49666" rIns="99331" bIns="49666"/>
          <a:lstStyle/>
          <a:p>
            <a:pPr defTabSz="992188">
              <a:buClrTx/>
              <a:buSzTx/>
              <a:buFontTx/>
              <a:buNone/>
            </a:pPr>
            <a:r>
              <a:rPr lang="en-US" sz="1500"/>
              <a:t>AAAA</a:t>
            </a:r>
          </a:p>
        </p:txBody>
      </p:sp>
      <p:sp>
        <p:nvSpPr>
          <p:cNvPr id="76804" name="Rectangle 6"/>
          <p:cNvSpPr txBox="1">
            <a:spLocks noGrp="1"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31" tIns="49666" rIns="99331" bIns="49666" anchor="b"/>
          <a:lstStyle/>
          <a:p>
            <a:pPr defTabSz="992188">
              <a:buClrTx/>
              <a:buSzTx/>
              <a:buFontTx/>
              <a:buNone/>
            </a:pPr>
            <a:r>
              <a:rPr lang="en-US" sz="1500"/>
              <a:t>A.Drutskoy, 32 Int'l Conference on HEP, August 16-22, 2004</a:t>
            </a:r>
          </a:p>
        </p:txBody>
      </p:sp>
      <p:sp>
        <p:nvSpPr>
          <p:cNvPr id="7680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31" tIns="49666" rIns="99331" bIns="49666" anchor="b"/>
          <a:lstStyle/>
          <a:p>
            <a:pPr algn="r" defTabSz="992188">
              <a:buClrTx/>
              <a:buSzTx/>
              <a:buFontTx/>
              <a:buNone/>
            </a:pPr>
            <a:fld id="{521A440B-1C96-443A-B398-89F8ED3E5B68}" type="slidenum">
              <a:rPr lang="en-US" sz="1500"/>
              <a:pPr algn="r" defTabSz="992188">
                <a:buClrTx/>
                <a:buSzTx/>
                <a:buFontTx/>
                <a:buNone/>
              </a:pPr>
              <a:t>5</a:t>
            </a:fld>
            <a:endParaRPr lang="en-US" sz="1500"/>
          </a:p>
        </p:txBody>
      </p:sp>
      <p:sp>
        <p:nvSpPr>
          <p:cNvPr id="768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 lIns="99331" tIns="49666" rIns="99331" bIns="49666"/>
          <a:lstStyle/>
          <a:p>
            <a:pPr defTabSz="914400"/>
            <a:r>
              <a:rPr lang="en-US" smtClean="0"/>
              <a:t>e^+e^-\to\Upsilon(4S)\to B\bar B</a:t>
            </a:r>
          </a:p>
          <a:p>
            <a:pPr defTabSz="914400"/>
            <a:r>
              <a:rPr lang="en-US" smtClean="0"/>
              <a:t>B\bar B\ {\rm threshold}</a:t>
            </a:r>
          </a:p>
          <a:p>
            <a:pPr defTabSz="914400"/>
            <a:r>
              <a:rPr lang="en-US" smtClean="0"/>
              <a:t>b\bar b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C15A3-59CB-4C2E-9922-A7519C5C37FD}" type="slidenum">
              <a:rPr lang="en-US"/>
              <a:pPr/>
              <a:t>53</a:t>
            </a:fld>
            <a:endParaRPr lang="en-US"/>
          </a:p>
        </p:txBody>
      </p:sp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4719" cy="50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69" tIns="50684" rIns="97469" bIns="50684" anchor="b"/>
          <a:lstStyle/>
          <a:p>
            <a:pPr algn="r" defTabSz="486642">
              <a:tabLst>
                <a:tab pos="784128" algn="l"/>
                <a:tab pos="1568257" algn="l"/>
                <a:tab pos="2352385" algn="l"/>
                <a:tab pos="3136514" algn="l"/>
              </a:tabLst>
            </a:pPr>
            <a:fld id="{95A4DABD-E3A1-47E0-B39D-9FF2DDDEDF7E}" type="slidenum">
              <a:rPr lang="en-US" sz="1300" b="1">
                <a:solidFill>
                  <a:srgbClr val="000000"/>
                </a:solidFill>
                <a:cs typeface="Arial" pitchFamily="34" charset="0"/>
              </a:rPr>
              <a:pPr algn="r" defTabSz="486642">
                <a:tabLst>
                  <a:tab pos="784128" algn="l"/>
                  <a:tab pos="1568257" algn="l"/>
                  <a:tab pos="2352385" algn="l"/>
                  <a:tab pos="3136514" algn="l"/>
                </a:tabLst>
              </a:pPr>
              <a:t>53</a:t>
            </a:fld>
            <a:endParaRPr lang="en-US" sz="13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4719" cy="50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60" tIns="50679" rIns="97460" bIns="50679" anchor="b"/>
          <a:lstStyle/>
          <a:p>
            <a:pPr algn="r" defTabSz="484922">
              <a:tabLst>
                <a:tab pos="782409" algn="l"/>
                <a:tab pos="1566538" algn="l"/>
                <a:tab pos="2350666" algn="l"/>
                <a:tab pos="3134795" algn="l"/>
              </a:tabLst>
            </a:pPr>
            <a:fld id="{7E1EFC42-2495-4CD4-BF3B-2AE336779F53}" type="slidenum">
              <a:rPr lang="ru-RU" sz="1300" b="1">
                <a:solidFill>
                  <a:srgbClr val="000000"/>
                </a:solidFill>
                <a:cs typeface="Arial" pitchFamily="34" charset="0"/>
              </a:rPr>
              <a:pPr algn="r" defTabSz="484922">
                <a:tabLst>
                  <a:tab pos="782409" algn="l"/>
                  <a:tab pos="1566538" algn="l"/>
                  <a:tab pos="2350666" algn="l"/>
                  <a:tab pos="3134795" algn="l"/>
                </a:tabLst>
              </a:pPr>
              <a:t>53</a:t>
            </a:fld>
            <a:endParaRPr lang="ru-RU" sz="13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5400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7797" cy="4603800"/>
          </a:xfrm>
        </p:spPr>
        <p:txBody>
          <a:bodyPr lIns="97460" tIns="50679" rIns="97460" bIns="50679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9CAB21-8300-4828-A547-D3A3848C3948}" type="slidenum">
              <a:rPr lang="ru-RU" smtClean="0"/>
              <a:pPr/>
              <a:t>55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8BDD53B-169A-4C9F-BD9F-66067AD2306E}" type="slidenum">
              <a:rPr lang="ru-RU" smtClean="0"/>
              <a:pPr/>
              <a:t>56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7C4F1E-602F-44AE-8CE1-B328201E87ED}" type="slidenum">
              <a:rPr lang="ru-RU" smtClean="0"/>
              <a:pPr/>
              <a:t>57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32B66C-A969-4D44-B6F4-EE2AC140EC93}" type="slidenum">
              <a:rPr lang="ru-RU" smtClean="0"/>
              <a:pPr/>
              <a:t>58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05CE18F-9CC7-4502-A61D-2732DCD4EFD2}" type="slidenum">
              <a:rPr lang="ru-RU" smtClean="0"/>
              <a:pPr/>
              <a:t>59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D577C0-2F62-41F0-B7C0-21228DFAB7BD}" type="slidenum">
              <a:rPr lang="ru-RU" smtClean="0"/>
              <a:pPr/>
              <a:t>60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lIns="99048" tIns="49524" rIns="99048" bIns="49524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A87CAB-B579-4BE6-B67D-42B5F7BD0FCA}" type="slidenum">
              <a:rPr lang="ru-RU" smtClean="0"/>
              <a:pPr/>
              <a:t>61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lIns="99048" tIns="49524" rIns="99048" bIns="49524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CEA4FE-71EF-4EFA-AB90-560ADAF1166F}" type="slidenum">
              <a:rPr lang="ru-RU" smtClean="0"/>
              <a:pPr/>
              <a:t>64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2A3F38D-1CC7-48A6-8DAF-9AEA78B03E9B}" type="slidenum">
              <a:rPr lang="ru-RU" smtClean="0"/>
              <a:pPr/>
              <a:t>65</a:t>
            </a:fld>
            <a:endParaRPr 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0A1998-13F5-409A-A164-BF8DC9831579}" type="slidenum">
              <a:rPr lang="ru-RU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31E5FC-851C-490D-ACCE-30565AAE8163}" type="slidenum">
              <a:rPr lang="ru-RU" smtClean="0"/>
              <a:pPr/>
              <a:t>66</a:t>
            </a:fld>
            <a:endParaRPr 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57D1306-FCBA-4245-9862-8DFC21E6AC44}" type="slidenum">
              <a:rPr lang="en-GB" smtClean="0">
                <a:latin typeface="Arial" pitchFamily="34" charset="0"/>
                <a:cs typeface="Arial" pitchFamily="34" charset="0"/>
              </a:rPr>
              <a:pPr/>
              <a:t>67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021294" y="9721106"/>
            <a:ext cx="3071433" cy="5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</a:pPr>
            <a:fld id="{DB2DDFCE-E658-411E-8748-5B2E6DA7604B}" type="slidenum">
              <a:rPr lang="en-GB" sz="13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>
                <a:tabLst>
                  <a:tab pos="0" algn="l"/>
                  <a:tab pos="484922" algn="l"/>
                  <a:tab pos="971563" algn="l"/>
                  <a:tab pos="1458204" algn="l"/>
                  <a:tab pos="1944846" algn="l"/>
                  <a:tab pos="2431486" algn="l"/>
                  <a:tab pos="2918128" algn="l"/>
                  <a:tab pos="3404768" algn="l"/>
                  <a:tab pos="3891410" algn="l"/>
                  <a:tab pos="4378051" algn="l"/>
                  <a:tab pos="4864692" algn="l"/>
                  <a:tab pos="5351333" algn="l"/>
                  <a:tab pos="5837975" algn="l"/>
                  <a:tab pos="6324615" algn="l"/>
                  <a:tab pos="6811257" algn="l"/>
                  <a:tab pos="7297898" algn="l"/>
                  <a:tab pos="7784539" algn="l"/>
                  <a:tab pos="8271180" algn="l"/>
                  <a:tab pos="8757821" algn="l"/>
                  <a:tab pos="9244462" algn="l"/>
                  <a:tab pos="9731104" algn="l"/>
                </a:tabLst>
              </a:pPr>
              <a:t>67</a:t>
            </a:fld>
            <a:endParaRPr lang="en-GB" sz="1300" b="1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4021294" y="9721106"/>
            <a:ext cx="3074719" cy="50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</a:pPr>
            <a:fld id="{2F499EDC-66DE-43CD-AD7B-601A65DDE012}" type="slidenum">
              <a:rPr lang="en-GB" sz="13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0" algn="l"/>
                  <a:tab pos="484922" algn="l"/>
                  <a:tab pos="971563" algn="l"/>
                  <a:tab pos="1458204" algn="l"/>
                  <a:tab pos="1944846" algn="l"/>
                  <a:tab pos="2431486" algn="l"/>
                  <a:tab pos="2918128" algn="l"/>
                  <a:tab pos="3404768" algn="l"/>
                  <a:tab pos="3891410" algn="l"/>
                  <a:tab pos="4378051" algn="l"/>
                  <a:tab pos="4864692" algn="l"/>
                  <a:tab pos="5351333" algn="l"/>
                  <a:tab pos="5837975" algn="l"/>
                  <a:tab pos="6324615" algn="l"/>
                  <a:tab pos="6811257" algn="l"/>
                  <a:tab pos="7297898" algn="l"/>
                  <a:tab pos="7784539" algn="l"/>
                  <a:tab pos="8271180" algn="l"/>
                  <a:tab pos="8757821" algn="l"/>
                  <a:tab pos="9244462" algn="l"/>
                  <a:tab pos="9731104" algn="l"/>
                </a:tabLst>
              </a:pPr>
              <a:t>67</a:t>
            </a:fld>
            <a:endParaRPr lang="en-GB" sz="13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541" name="Text Box 3"/>
          <p:cNvSpPr txBox="1">
            <a:spLocks noChangeArrowheads="1"/>
          </p:cNvSpPr>
          <p:nvPr/>
        </p:nvSpPr>
        <p:spPr bwMode="auto">
          <a:xfrm>
            <a:off x="1183217" y="767596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65542" name="Rectangle 4"/>
          <p:cNvSpPr>
            <a:spLocks noGrp="1" noChangeArrowheads="1"/>
          </p:cNvSpPr>
          <p:nvPr>
            <p:ph type="body"/>
          </p:nvPr>
        </p:nvSpPr>
        <p:spPr>
          <a:xfrm>
            <a:off x="709930" y="4861441"/>
            <a:ext cx="5653146" cy="4578924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747C6AD-D85F-4983-87D5-9D07ED101988}" type="slidenum">
              <a:rPr lang="ru-RU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A41E5C-AF29-4B7B-90E4-2C6658D7B275}" type="slidenum">
              <a:rPr lang="ru-RU"/>
              <a:pPr/>
              <a:t>8</a:t>
            </a:fld>
            <a:endParaRPr lang="ru-RU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4C42B6-DA9F-4E00-9BB1-3B499BFAB268}" type="slidenum">
              <a:rPr lang="ru-RU"/>
              <a:pPr/>
              <a:t>9</a:t>
            </a:fld>
            <a:endParaRPr lang="ru-RU"/>
          </a:p>
        </p:txBody>
      </p:sp>
      <p:sp>
        <p:nvSpPr>
          <p:cNvPr id="211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13AE63-BFB5-4B6F-B9A1-8921F837BF58}" type="slidenum">
              <a:rPr lang="ru-RU"/>
              <a:pPr/>
              <a:t>10</a:t>
            </a:fld>
            <a:endParaRPr lang="ru-RU"/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13AE63-BFB5-4B6F-B9A1-8921F837BF58}" type="slidenum">
              <a:rPr lang="ru-RU"/>
              <a:pPr/>
              <a:t>11</a:t>
            </a:fld>
            <a:endParaRPr lang="ru-RU"/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2430-F6B9-4F29-A8EF-81A84BF0B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8605-3FA6-423E-8C24-2312B2483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C508A-9F91-4F04-83E5-3735D1E4A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F6F61-9F82-4D06-A24E-49617A8F6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800D0-B168-4CF1-A279-16619B805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25E55-A935-4ADC-91BC-D6E749A8F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3776E-F0A9-4E81-B1FA-4B146CFBD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72F01-167C-45FB-BE6A-92FC29DE0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86709-3ED2-42D0-A784-53F0C7BC8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FA0D7-8FF5-432F-AE63-0A8A9DAAB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F9EF-8218-4E18-A9AE-3B564E83E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DA3E7-1BDA-4B44-AC7E-057D51E7D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69B1-A84E-4E2B-A433-7D508C23D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3CE5E-DE83-4180-822D-7B4EEB789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034A-3F2A-4430-82AA-9284188E5E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994FD-8DC8-4E62-885A-5EE0DDF7BE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36B57-64FA-4F7E-8D3B-337430089F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D1FCA-7073-4A1F-B0C9-A6EE71F6BD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3EEB5-7B1D-42AF-A4E5-D25D638432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0D672-3EAB-4963-B75C-CA67E67079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7C53B-3D6C-4298-8F84-AFE50395E9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8F19E-D0ED-4B88-B30C-125EE6AD87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2C3D5-6F64-4214-BE55-F27BD96422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7B18A-393B-45F2-8D87-2F0C84D65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B6E04-70BE-4EC9-889E-798292E1FB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43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43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D7D1B-16E4-4CBA-AC18-E81A10BF1B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CBC7F-4043-4F97-B922-1DAEEE258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CDFD-F52B-4EFD-B31A-BEDE6E86D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E9FA6-BDE3-4486-A1BF-12267ACE6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C84DE-10C3-4C6B-90B7-42C6CF63C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3066E-81DA-41C3-B8FE-4B6D454B4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CA95B-25B6-4E23-84F8-517A0598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78727-6618-4E40-B671-0E09CD781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1771-16BD-49DD-B6A4-A70D7533E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BFB2-A798-469F-8BC7-10DF9CEAA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B25BE-33CB-4B9A-A064-1EBCB716C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14B71-61C9-4FB1-BB94-069B1B388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46310-1469-4FFD-9C61-C4455204E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C83FB-14E7-461B-87E2-15FB6172D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9F731-F989-49A4-82EE-E6C9D738C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4EE1-DFDD-41C4-91EC-22C7FB48A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486B7-0D0A-4563-9EB4-214CE9AA5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9565C-F246-487C-B2A0-D585FF5BA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5E387-47CE-4F77-AAAC-603814A2F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00CEE-044A-4CAA-B85E-77CD13FA6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A20D7-3ADD-4363-92A2-B00392E47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BF90-5D9A-4A80-BCAF-5E810D43C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96047-B132-401D-97D4-B788736A1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36E37-6E49-41F6-8F5B-1E35B0F7B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8018-BFEE-4275-B013-C7E9A8898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8C319-9398-4255-8EFD-B2C41082F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8FB62-BADA-4126-8DA1-29CCFFB8E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6E654-BAB6-4E83-9522-EE7CA544C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71B51-7E34-410C-9AE8-BA1E72FB2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F0251-71BA-4563-A90B-674F36B53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EAE25-1208-4B4E-98F2-06B5D110B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5FDE-0295-4640-80F8-1BF174CBB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396A7-F819-4046-80AC-892C2A5AD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B12EA-4EA5-4CB5-8503-B8825E9F3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E02-49E3-46F6-B555-39B48319C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34420-7815-4EDF-B41E-3DF3D8A4D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E1FAD-2456-47E6-9695-582028FF7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E00BC-A081-4367-9DDB-BC6BD1DD4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1B38-FB25-4559-A1D6-17E6D23E0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6D404-2DF1-49A3-A430-AF5C802E00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CB2E-4F9D-480D-9D1F-1919E38B3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C182-456B-4155-9EF6-6687A5361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FA454-15C9-4284-B292-6399E1766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C1C2-86BF-4AF2-A7D2-9D3C59245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39A9-1F73-4F24-BB0A-2A88374E0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D4EAE-5286-4FF6-BB53-D62084FF3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211B1-2E46-4E52-AB94-C5906A902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14A6D-50FB-40A6-BD12-50652DF90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F5772-736C-469C-A955-5A6F0F67B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E9F9-9578-46F2-983A-17681BBF6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9CD45-A0F4-4FCD-A858-C6B282254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85615-B817-4F85-8EE2-2F5CA3B5D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6E9F-025F-46C3-9A70-FDCBB6765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7710B-C0CD-4EFC-9001-B0E06408B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613C-3846-4633-83D0-932298484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AEA7C-D565-45EF-ADCD-1B599D66B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12BDB-A16D-4DA6-977F-B07BA716E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139C3-D206-4DB6-B9D8-8B9400BF8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2C396-43BE-4082-B174-4175E8D5C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C742-FE45-43F0-B266-201CAEBA5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3123A-27ED-4FE9-B263-5F758A2B4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45399-31B2-4A1E-B849-348173ADA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6279-EFA6-4697-9A3F-2D069E612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65962-2BFA-4148-8B1F-38B83741C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6C0DB-4B23-49F2-AC01-97F24B099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86CA-9BDF-4FCF-AAEA-9D80D4A1A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79DC0-53D4-448E-A587-3D5470229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6C7E5-7CA0-46C9-A043-DF98057D7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5F6-BD1D-4081-9877-5513A6382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B7BA1-E6CD-4A06-BA8E-CB21E9F9A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5A123-008E-42C5-967C-1A2A588AB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F964D-7538-4A71-8F05-464BF36B0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9CEC-9CB5-405E-B93E-D2E12C410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DDFF1-C9DB-4E58-B63B-819A23895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BFD60-9D56-488B-9744-19C2C64A7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5173C-F4DB-4100-9EA0-CBA2FAFB1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3EF08-E07A-4D40-845C-D318CA620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B085-ED6D-4F97-A0A5-E51307B82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ED01-59BA-4BAE-A3AE-4D549E6F2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2C12-A641-48DC-97D2-EA1B55A27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4BC79-F39D-4420-A715-F80DD6E6D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ACAFD-B17E-4E83-BD27-7A6AF2F0B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E746B-7CCB-47AE-8445-D6C5B09F8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BE4AD-4B84-4949-A60C-EBE6FF7DC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4DB2F-656E-46A6-80F4-AD4751152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562BE-11CA-420D-9978-DBEE1B2D1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2179-957E-49E9-B97B-8A66A3C44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5DE71-7E30-419A-BD97-2F2CE60A5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4143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AA85B-679B-4AF3-AC02-B98B9CF91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3AFF-6DCE-4825-9310-BAA1DD364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9C801-78D5-4C61-95C5-124067F9C9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CEBAE-40D5-4003-A1C5-1645735B3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FD7E-1ABD-4D5D-ACEA-45A5595DF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2D01D-1BC2-47A9-8FA1-53FB6A889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2D75-C4E3-40EE-B2C1-89EC65F36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0"/>
            <a:ext cx="2055812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19800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7B55B-E6EE-405D-BDE9-7005AADC0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B68878-D6FA-470A-86C3-097C0EC9E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B70E91-4D3C-46AD-8CE6-8F3851D59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06613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A86A0C76-065B-4598-8F4F-5CC47D15E2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ctr" defTabSz="449263" rtl="0" eaLnBrk="0" fontAlgn="base" hangingPunct="0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457200" algn="ctr" defTabSz="449263" rtl="0" fontAlgn="base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914400" algn="ctr" defTabSz="449263" rtl="0" fontAlgn="base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1371600" algn="ctr" defTabSz="449263" rtl="0" fontAlgn="base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1828800" algn="ctr" defTabSz="449263" rtl="0" fontAlgn="base">
        <a:lnSpc>
          <a:spcPct val="13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39725" indent="-339725" algn="l" defTabSz="449263" rtl="0" eaLnBrk="0" fontAlgn="base" hangingPunct="0">
        <a:lnSpc>
          <a:spcPct val="13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13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13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3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101781-E25C-4AC0-82BD-38D0701CB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184EE2-BFE8-4B74-9BF4-E54F3EEDC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4F5A83-AF20-4AFE-B646-AAC669884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D830C1-E401-45F9-B777-614FF666C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F2002B-985C-4E02-9453-1B733C308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959515-A8AC-4876-B2DE-82BD6CDF3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06FDB6-0DCE-4892-80E9-8EBD6A3AE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8012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8012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56375"/>
            <a:ext cx="112395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</a:tabLst>
              <a:defRPr sz="14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ICHEP2008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16275" y="6584950"/>
            <a:ext cx="29337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Galina Pakhlova, ITEP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53FD10-AC14-43B1-BA48-0C5CE585E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660033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66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66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.universe-cluster.de/indico/conferenceDisplay.py?confId=22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47.wmf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6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5.pn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2.png"/><Relationship Id="rId5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1.wmf"/><Relationship Id="rId5" Type="http://schemas.openxmlformats.org/officeDocument/2006/relationships/image" Target="../media/image120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524" y="668910"/>
            <a:ext cx="734528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“Exotic”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bottomonium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states</a:t>
            </a:r>
          </a:p>
          <a:p>
            <a:pPr algn="ctr">
              <a:defRPr/>
            </a:pPr>
            <a:endParaRPr lang="en-US" sz="4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7150" y="2063750"/>
            <a:ext cx="63484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latin typeface="+mj-lt"/>
              </a:rPr>
              <a:t>Alex </a:t>
            </a:r>
            <a:r>
              <a:rPr lang="en-US" sz="4000" b="1" dirty="0" err="1">
                <a:solidFill>
                  <a:srgbClr val="000099"/>
                </a:solidFill>
                <a:latin typeface="+mj-lt"/>
              </a:rPr>
              <a:t>Bondar</a:t>
            </a:r>
            <a:endParaRPr lang="en-US" sz="4000" b="1" dirty="0">
              <a:solidFill>
                <a:srgbClr val="000099"/>
              </a:solidFill>
              <a:latin typeface="+mj-lt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99"/>
                </a:solidFill>
                <a:latin typeface="+mj-lt"/>
              </a:rPr>
              <a:t>BINP, 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Novosibirsk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Belle Collaboration</a:t>
            </a:r>
            <a:endParaRPr lang="en-US" sz="28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615" y="5621361"/>
            <a:ext cx="8597483" cy="83099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+mn-lt"/>
              </a:rPr>
            </a:br>
            <a:r>
              <a:rPr lang="en-US" dirty="0" smtClean="0"/>
              <a:t>(Hadrons from Quarks and Gluons, January 16, 2014, </a:t>
            </a:r>
            <a:r>
              <a:rPr lang="en-US" dirty="0" err="1" smtClean="0"/>
              <a:t>Hirschegg</a:t>
            </a:r>
            <a:r>
              <a:rPr lang="en-US" dirty="0" smtClean="0"/>
              <a:t>, Austria) </a:t>
            </a:r>
            <a:endParaRPr lang="en-US" dirty="0"/>
          </a:p>
        </p:txBody>
      </p:sp>
      <p:sp>
        <p:nvSpPr>
          <p:cNvPr id="14342" name="AutoShape 7" descr="http://www.ichep2012.com.au/Portals/_default/Skins/www.ichep2012.com.au/Images/image2.gif"/>
          <p:cNvSpPr>
            <a:spLocks noChangeAspect="1" noChangeArrowheads="1"/>
          </p:cNvSpPr>
          <p:nvPr/>
        </p:nvSpPr>
        <p:spPr bwMode="auto">
          <a:xfrm>
            <a:off x="161925" y="-571500"/>
            <a:ext cx="1743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AutoShape 9" descr="X&lt;font size=&quot;-1&quot;&gt;th&lt;/font&gt; Quark Confinement&lt;br&gt; and the Hadron Spectrum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AutoShape 11" descr="X&lt;font size=&quot;-1&quot;&gt;th&lt;/font&gt; Quark Confinement&lt;br&gt; and the Hadron Spectrum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3" descr="X&lt;font size=&quot;-1&quot;&gt;th&lt;/font&gt; Quark Confinement&lt;br&gt; and the Hadron Spectrum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523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 descr="tower"/>
          <p:cNvSpPr>
            <a:spLocks noChangeAspect="1" noChangeArrowheads="1"/>
          </p:cNvSpPr>
          <p:nvPr/>
        </p:nvSpPr>
        <p:spPr bwMode="auto">
          <a:xfrm>
            <a:off x="161925" y="-547688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panora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017830"/>
            <a:ext cx="6381871" cy="1752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1327150"/>
            <a:ext cx="2981325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1267" name="Text Box 3"/>
          <p:cNvSpPr txBox="1">
            <a:spLocks noChangeArrowheads="1"/>
          </p:cNvSpPr>
          <p:nvPr/>
        </p:nvSpPr>
        <p:spPr bwMode="auto">
          <a:xfrm>
            <a:off x="1060346" y="3175"/>
            <a:ext cx="7047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Observation of 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(1P,2P) 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(1S) </a:t>
            </a:r>
          </a:p>
        </p:txBody>
      </p:sp>
      <p:pic>
        <p:nvPicPr>
          <p:cNvPr id="193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6138" y="1944688"/>
            <a:ext cx="212883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1271" name="TextBox 17"/>
          <p:cNvSpPr txBox="1">
            <a:spLocks noChangeArrowheads="1"/>
          </p:cNvSpPr>
          <p:nvPr/>
        </p:nvSpPr>
        <p:spPr bwMode="auto">
          <a:xfrm>
            <a:off x="4813300" y="3786188"/>
            <a:ext cx="525463" cy="274637"/>
          </a:xfrm>
          <a:prstGeom prst="rect">
            <a:avLst/>
          </a:prstGeom>
          <a:solidFill>
            <a:srgbClr val="FFFF66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FF6600"/>
                </a:solidFill>
              </a:rPr>
              <a:t>LQCD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1388" y="3786188"/>
            <a:ext cx="722312" cy="274637"/>
          </a:xfrm>
          <a:prstGeom prst="rect">
            <a:avLst/>
          </a:prstGeom>
          <a:solidFill>
            <a:srgbClr val="66FF66">
              <a:alpha val="43000"/>
            </a:srgbClr>
          </a:solidFill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4F6228"/>
                </a:solidFill>
              </a:rPr>
              <a:t>pNRQCD</a:t>
            </a:r>
          </a:p>
        </p:txBody>
      </p:sp>
      <p:sp>
        <p:nvSpPr>
          <p:cNvPr id="1931273" name="Text Box 9"/>
          <p:cNvSpPr txBox="1">
            <a:spLocks noChangeArrowheads="1"/>
          </p:cNvSpPr>
          <p:nvPr/>
        </p:nvSpPr>
        <p:spPr bwMode="auto">
          <a:xfrm>
            <a:off x="3249613" y="4429125"/>
            <a:ext cx="2576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66"/>
                </a:solidFill>
              </a:rPr>
              <a:t>Kniehl et al, PRL92,242001(2004)</a:t>
            </a:r>
            <a:endParaRPr lang="ru-RU" sz="1400">
              <a:solidFill>
                <a:srgbClr val="000066"/>
              </a:solidFill>
            </a:endParaRPr>
          </a:p>
        </p:txBody>
      </p:sp>
      <p:sp>
        <p:nvSpPr>
          <p:cNvPr id="1931274" name="Text Box 10"/>
          <p:cNvSpPr txBox="1">
            <a:spLocks noChangeArrowheads="1"/>
          </p:cNvSpPr>
          <p:nvPr/>
        </p:nvSpPr>
        <p:spPr bwMode="auto">
          <a:xfrm>
            <a:off x="3514725" y="4632325"/>
            <a:ext cx="231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66"/>
                </a:solidFill>
              </a:rPr>
              <a:t>Meinel, PRD82,114502(2010)</a:t>
            </a:r>
            <a:endParaRPr lang="ru-RU" sz="1400">
              <a:solidFill>
                <a:srgbClr val="000066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65238" y="4727575"/>
            <a:ext cx="1431925" cy="396875"/>
            <a:chOff x="158" y="3302"/>
            <a:chExt cx="902" cy="250"/>
          </a:xfrm>
        </p:grpSpPr>
        <p:sp>
          <p:nvSpPr>
            <p:cNvPr id="1931276" name="Text Box 12"/>
            <p:cNvSpPr txBox="1">
              <a:spLocks noChangeArrowheads="1"/>
            </p:cNvSpPr>
            <p:nvPr/>
          </p:nvSpPr>
          <p:spPr bwMode="auto">
            <a:xfrm>
              <a:off x="158" y="3302"/>
              <a:ext cx="9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/>
                <a:t>M</a:t>
              </a:r>
              <a:r>
                <a:rPr lang="en-US" baseline="-25000"/>
                <a:t>miss</a:t>
              </a:r>
              <a:r>
                <a:rPr lang="en-US"/>
                <a:t> (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+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-</a:t>
              </a:r>
              <a:r>
                <a:rPr lang="en-US">
                  <a:sym typeface="Symbol" pitchFamily="18" charset="2"/>
                </a:rPr>
                <a:t>)</a:t>
              </a:r>
              <a:endParaRPr lang="en-US" baseline="30000">
                <a:sym typeface="Symbol" pitchFamily="18" charset="2"/>
              </a:endParaRPr>
            </a:p>
          </p:txBody>
        </p:sp>
        <p:sp>
          <p:nvSpPr>
            <p:cNvPr id="1931277" name="Rectangle 13"/>
            <p:cNvSpPr>
              <a:spLocks noChangeArrowheads="1"/>
            </p:cNvSpPr>
            <p:nvPr/>
          </p:nvSpPr>
          <p:spPr bwMode="auto">
            <a:xfrm>
              <a:off x="297" y="3303"/>
              <a:ext cx="23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baseline="30000">
                  <a:sym typeface="Symbol" pitchFamily="18" charset="2"/>
                </a:rPr>
                <a:t>(n)</a:t>
              </a:r>
            </a:p>
          </p:txBody>
        </p:sp>
      </p:grpSp>
      <p:sp>
        <p:nvSpPr>
          <p:cNvPr id="1931283" name="Line 19"/>
          <p:cNvSpPr>
            <a:spLocks noChangeShapeType="1"/>
          </p:cNvSpPr>
          <p:nvPr/>
        </p:nvSpPr>
        <p:spPr bwMode="auto">
          <a:xfrm>
            <a:off x="3128963" y="3028950"/>
            <a:ext cx="1271587" cy="685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278" name="Text Box 14"/>
          <p:cNvSpPr txBox="1">
            <a:spLocks noChangeArrowheads="1"/>
          </p:cNvSpPr>
          <p:nvPr/>
        </p:nvSpPr>
        <p:spPr bwMode="auto">
          <a:xfrm>
            <a:off x="3368675" y="1041400"/>
            <a:ext cx="2731874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CC0000"/>
                </a:solidFill>
              </a:rPr>
              <a:t>Belle :</a:t>
            </a:r>
            <a:r>
              <a:rPr lang="en-US" dirty="0"/>
              <a:t> 57.9 </a:t>
            </a:r>
            <a:r>
              <a:rPr lang="en-US" dirty="0">
                <a:sym typeface="Symbol" pitchFamily="18" charset="2"/>
              </a:rPr>
              <a:t> 2.3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931279" name="Text Box 15"/>
          <p:cNvSpPr txBox="1">
            <a:spLocks noChangeArrowheads="1"/>
          </p:cNvSpPr>
          <p:nvPr/>
        </p:nvSpPr>
        <p:spPr bwMode="auto">
          <a:xfrm>
            <a:off x="3109913" y="1370013"/>
            <a:ext cx="303158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914400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PDG’12 :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69.3 </a:t>
            </a:r>
            <a:r>
              <a:rPr lang="en-US" dirty="0">
                <a:sym typeface="Symbol" pitchFamily="18" charset="2"/>
              </a:rPr>
              <a:t> 2.8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931291" name="Rectangle 27"/>
          <p:cNvSpPr>
            <a:spLocks noChangeArrowheads="1"/>
          </p:cNvSpPr>
          <p:nvPr/>
        </p:nvSpPr>
        <p:spPr bwMode="auto">
          <a:xfrm>
            <a:off x="4214813" y="657225"/>
            <a:ext cx="1141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1S</a:t>
            </a:r>
            <a:r>
              <a:rPr lang="en-US">
                <a:sym typeface="Symbol" pitchFamily="18" charset="2"/>
              </a:rPr>
              <a:t>)</a:t>
            </a:r>
            <a:endParaRPr lang="ru-RU">
              <a:sym typeface="Symbol" pitchFamily="18" charset="2"/>
            </a:endParaRPr>
          </a:p>
        </p:txBody>
      </p:sp>
      <p:sp>
        <p:nvSpPr>
          <p:cNvPr id="1931319" name="Text Box 55"/>
          <p:cNvSpPr txBox="1">
            <a:spLocks noChangeArrowheads="1"/>
          </p:cNvSpPr>
          <p:nvPr/>
        </p:nvSpPr>
        <p:spPr bwMode="auto">
          <a:xfrm>
            <a:off x="5981610" y="1198563"/>
            <a:ext cx="465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</a:rPr>
              <a:t>3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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9211" y="577850"/>
            <a:ext cx="2870201" cy="708025"/>
            <a:chOff x="-2138" y="1129"/>
            <a:chExt cx="1808" cy="446"/>
          </a:xfrm>
        </p:grpSpPr>
        <p:sp>
          <p:nvSpPr>
            <p:cNvPr id="1931316" name="Text Box 52"/>
            <p:cNvSpPr txBox="1">
              <a:spLocks noChangeArrowheads="1"/>
            </p:cNvSpPr>
            <p:nvPr/>
          </p:nvSpPr>
          <p:spPr bwMode="auto">
            <a:xfrm>
              <a:off x="-2138" y="1129"/>
              <a:ext cx="180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 err="1"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>
                  <a:latin typeface="Calibri" pitchFamily="34" charset="0"/>
                  <a:sym typeface="Symbol" pitchFamily="18" charset="2"/>
                </a:rPr>
                <a:t>-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(5S)</a:t>
              </a:r>
              <a:r>
                <a:rPr lang="en-US" dirty="0" err="1">
                  <a:latin typeface="Calibri" pitchFamily="34" charset="0"/>
                </a:rPr>
                <a:t>h</a:t>
              </a:r>
              <a:r>
                <a:rPr lang="en-US" baseline="-25000" dirty="0" err="1">
                  <a:latin typeface="Calibri" pitchFamily="34" charset="0"/>
                </a:rPr>
                <a:t>b</a:t>
              </a:r>
              <a:r>
                <a:rPr lang="en-US" dirty="0">
                  <a:latin typeface="Calibri" pitchFamily="34" charset="0"/>
                </a:rPr>
                <a:t>(</a:t>
              </a:r>
              <a:r>
                <a:rPr lang="en-US" b="1" dirty="0" err="1">
                  <a:solidFill>
                    <a:srgbClr val="0000CC"/>
                  </a:solidFill>
                  <a:latin typeface="Calibri" pitchFamily="34" charset="0"/>
                </a:rPr>
                <a:t>nP</a:t>
              </a:r>
              <a:r>
                <a:rPr lang="en-US" dirty="0">
                  <a:latin typeface="Calibri" pitchFamily="34" charset="0"/>
                </a:rPr>
                <a:t>) 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–</a:t>
              </a:r>
            </a:p>
            <a:p>
              <a:r>
                <a:rPr lang="en-US" dirty="0" smtClean="0">
                  <a:latin typeface="Calibri" pitchFamily="34" charset="0"/>
                  <a:sym typeface="Symbol" pitchFamily="18" charset="2"/>
                </a:rPr>
                <a:t>                            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</a:t>
              </a:r>
              <a:r>
                <a:rPr lang="en-US" baseline="-25000" dirty="0">
                  <a:latin typeface="Calibri" pitchFamily="34" charset="0"/>
                  <a:sym typeface="Symbol" pitchFamily="18" charset="2"/>
                </a:rPr>
                <a:t>b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(</a:t>
              </a:r>
              <a:r>
                <a:rPr lang="en-US" b="1" dirty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1S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) </a:t>
              </a:r>
              <a:r>
                <a:rPr lang="en-US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1931320" name="Line 56"/>
            <p:cNvSpPr>
              <a:spLocks noChangeShapeType="1"/>
            </p:cNvSpPr>
            <p:nvPr/>
          </p:nvSpPr>
          <p:spPr bwMode="auto">
            <a:xfrm flipV="1">
              <a:off x="-1134" y="136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31268" name="Text Box 4"/>
          <p:cNvSpPr txBox="1">
            <a:spLocks noChangeArrowheads="1"/>
          </p:cNvSpPr>
          <p:nvPr/>
        </p:nvSpPr>
        <p:spPr bwMode="auto">
          <a:xfrm>
            <a:off x="1166813" y="1344613"/>
            <a:ext cx="1347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arxiv:1205.6351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31323" name="Line 59"/>
          <p:cNvSpPr>
            <a:spLocks noChangeShapeType="1"/>
          </p:cNvSpPr>
          <p:nvPr/>
        </p:nvSpPr>
        <p:spPr bwMode="auto">
          <a:xfrm>
            <a:off x="7796213" y="1806575"/>
            <a:ext cx="352425" cy="1277938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324" name="Line 60"/>
          <p:cNvSpPr>
            <a:spLocks noChangeShapeType="1"/>
          </p:cNvSpPr>
          <p:nvPr/>
        </p:nvSpPr>
        <p:spPr bwMode="auto">
          <a:xfrm>
            <a:off x="7753350" y="1811338"/>
            <a:ext cx="390525" cy="2093912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321425" y="1182688"/>
            <a:ext cx="2833688" cy="4403725"/>
            <a:chOff x="3842" y="1298"/>
            <a:chExt cx="1785" cy="2774"/>
          </a:xfrm>
        </p:grpSpPr>
        <p:sp>
          <p:nvSpPr>
            <p:cNvPr id="1931326" name="Rectangle 62"/>
            <p:cNvSpPr>
              <a:spLocks noChangeArrowheads="1"/>
            </p:cNvSpPr>
            <p:nvPr/>
          </p:nvSpPr>
          <p:spPr bwMode="auto">
            <a:xfrm>
              <a:off x="4156" y="1315"/>
              <a:ext cx="1409" cy="2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1327" name="Line 63"/>
            <p:cNvSpPr>
              <a:spLocks noChangeShapeType="1"/>
            </p:cNvSpPr>
            <p:nvPr/>
          </p:nvSpPr>
          <p:spPr bwMode="auto">
            <a:xfrm>
              <a:off x="4155" y="2143"/>
              <a:ext cx="14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28" name="Line 64"/>
            <p:cNvSpPr>
              <a:spLocks noChangeShapeType="1"/>
            </p:cNvSpPr>
            <p:nvPr/>
          </p:nvSpPr>
          <p:spPr bwMode="auto">
            <a:xfrm>
              <a:off x="4254" y="3836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29" name="Line 65"/>
            <p:cNvSpPr>
              <a:spLocks noChangeShapeType="1"/>
            </p:cNvSpPr>
            <p:nvPr/>
          </p:nvSpPr>
          <p:spPr bwMode="auto">
            <a:xfrm>
              <a:off x="4254" y="2971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0" name="Line 66"/>
            <p:cNvSpPr>
              <a:spLocks noChangeShapeType="1"/>
            </p:cNvSpPr>
            <p:nvPr/>
          </p:nvSpPr>
          <p:spPr bwMode="auto">
            <a:xfrm>
              <a:off x="4254" y="2470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1" name="Rectangle 67"/>
            <p:cNvSpPr>
              <a:spLocks noChangeArrowheads="1"/>
            </p:cNvSpPr>
            <p:nvPr/>
          </p:nvSpPr>
          <p:spPr bwMode="auto">
            <a:xfrm>
              <a:off x="4169" y="2273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32" name="Rectangle 68"/>
            <p:cNvSpPr>
              <a:spLocks noChangeArrowheads="1"/>
            </p:cNvSpPr>
            <p:nvPr/>
          </p:nvSpPr>
          <p:spPr bwMode="auto">
            <a:xfrm>
              <a:off x="4170" y="2774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33" name="Rectangle 69"/>
            <p:cNvSpPr>
              <a:spLocks noChangeArrowheads="1"/>
            </p:cNvSpPr>
            <p:nvPr/>
          </p:nvSpPr>
          <p:spPr bwMode="auto">
            <a:xfrm>
              <a:off x="4170" y="3639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34" name="Line 70"/>
            <p:cNvSpPr>
              <a:spLocks noChangeShapeType="1"/>
            </p:cNvSpPr>
            <p:nvPr/>
          </p:nvSpPr>
          <p:spPr bwMode="auto">
            <a:xfrm>
              <a:off x="5293" y="3157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5" name="Line 71"/>
            <p:cNvSpPr>
              <a:spLocks noChangeShapeType="1"/>
            </p:cNvSpPr>
            <p:nvPr/>
          </p:nvSpPr>
          <p:spPr bwMode="auto">
            <a:xfrm>
              <a:off x="5293" y="3087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6" name="Line 72"/>
            <p:cNvSpPr>
              <a:spLocks noChangeShapeType="1"/>
            </p:cNvSpPr>
            <p:nvPr/>
          </p:nvSpPr>
          <p:spPr bwMode="auto">
            <a:xfrm>
              <a:off x="5293" y="2585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7" name="Line 73"/>
            <p:cNvSpPr>
              <a:spLocks noChangeShapeType="1"/>
            </p:cNvSpPr>
            <p:nvPr/>
          </p:nvSpPr>
          <p:spPr bwMode="auto">
            <a:xfrm>
              <a:off x="5293" y="3114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8" name="Line 74"/>
            <p:cNvSpPr>
              <a:spLocks noChangeShapeType="1"/>
            </p:cNvSpPr>
            <p:nvPr/>
          </p:nvSpPr>
          <p:spPr bwMode="auto">
            <a:xfrm>
              <a:off x="5293" y="2618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39" name="Line 75"/>
            <p:cNvSpPr>
              <a:spLocks noChangeShapeType="1"/>
            </p:cNvSpPr>
            <p:nvPr/>
          </p:nvSpPr>
          <p:spPr bwMode="auto">
            <a:xfrm>
              <a:off x="5293" y="2564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40" name="Rectangle 76"/>
            <p:cNvSpPr>
              <a:spLocks noChangeArrowheads="1"/>
            </p:cNvSpPr>
            <p:nvPr/>
          </p:nvSpPr>
          <p:spPr bwMode="auto">
            <a:xfrm>
              <a:off x="5212" y="2365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41" name="Rectangle 77"/>
            <p:cNvSpPr>
              <a:spLocks noChangeArrowheads="1"/>
            </p:cNvSpPr>
            <p:nvPr/>
          </p:nvSpPr>
          <p:spPr bwMode="auto">
            <a:xfrm>
              <a:off x="5212" y="2886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42" name="Text Box 78"/>
            <p:cNvSpPr txBox="1">
              <a:spLocks noChangeArrowheads="1"/>
            </p:cNvSpPr>
            <p:nvPr/>
          </p:nvSpPr>
          <p:spPr bwMode="auto">
            <a:xfrm>
              <a:off x="5117" y="3865"/>
              <a:ext cx="5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(0,1,2)</a:t>
              </a:r>
              <a:r>
                <a:rPr lang="en-US" sz="1800" baseline="30000"/>
                <a:t>++</a:t>
              </a:r>
              <a:endParaRPr lang="ru-RU" sz="1800" baseline="30000"/>
            </a:p>
          </p:txBody>
        </p:sp>
        <p:grpSp>
          <p:nvGrpSpPr>
            <p:cNvPr id="5" name="Group 79"/>
            <p:cNvGrpSpPr>
              <a:grpSpLocks/>
            </p:cNvGrpSpPr>
            <p:nvPr/>
          </p:nvGrpSpPr>
          <p:grpSpPr bwMode="auto">
            <a:xfrm>
              <a:off x="4110" y="3799"/>
              <a:ext cx="524" cy="273"/>
              <a:chOff x="4110" y="3799"/>
              <a:chExt cx="524" cy="273"/>
            </a:xfrm>
          </p:grpSpPr>
          <p:sp>
            <p:nvSpPr>
              <p:cNvPr id="1931344" name="Text Box 80"/>
              <p:cNvSpPr txBox="1">
                <a:spLocks noChangeArrowheads="1"/>
              </p:cNvSpPr>
              <p:nvPr/>
            </p:nvSpPr>
            <p:spPr bwMode="auto">
              <a:xfrm>
                <a:off x="4110" y="3841"/>
                <a:ext cx="5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600" b="1"/>
                  <a:t>J</a:t>
                </a:r>
                <a:r>
                  <a:rPr lang="en-US" sz="1600" b="1" baseline="30000"/>
                  <a:t>PC</a:t>
                </a:r>
                <a:r>
                  <a:rPr lang="en-US" sz="1600"/>
                  <a:t> = 0</a:t>
                </a:r>
                <a:r>
                  <a:rPr lang="en-US" sz="1800"/>
                  <a:t> </a:t>
                </a:r>
                <a:r>
                  <a:rPr lang="en-US" baseline="30000"/>
                  <a:t>+</a:t>
                </a:r>
                <a:endParaRPr lang="ru-RU" baseline="30000"/>
              </a:p>
            </p:txBody>
          </p:sp>
          <p:sp>
            <p:nvSpPr>
              <p:cNvPr id="1931345" name="Rectangle 81"/>
              <p:cNvSpPr>
                <a:spLocks noChangeArrowheads="1"/>
              </p:cNvSpPr>
              <p:nvPr/>
            </p:nvSpPr>
            <p:spPr bwMode="auto">
              <a:xfrm>
                <a:off x="4421" y="3799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931346" name="Line 82"/>
            <p:cNvSpPr>
              <a:spLocks noChangeShapeType="1"/>
            </p:cNvSpPr>
            <p:nvPr/>
          </p:nvSpPr>
          <p:spPr bwMode="auto">
            <a:xfrm>
              <a:off x="4948" y="3099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47" name="Line 83"/>
            <p:cNvSpPr>
              <a:spLocks noChangeShapeType="1"/>
            </p:cNvSpPr>
            <p:nvPr/>
          </p:nvSpPr>
          <p:spPr bwMode="auto">
            <a:xfrm>
              <a:off x="4948" y="2577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48" name="Rectangle 84"/>
            <p:cNvSpPr>
              <a:spLocks noChangeArrowheads="1"/>
            </p:cNvSpPr>
            <p:nvPr/>
          </p:nvSpPr>
          <p:spPr bwMode="auto">
            <a:xfrm>
              <a:off x="4867" y="2382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49" name="Rectangle 85"/>
            <p:cNvSpPr>
              <a:spLocks noChangeArrowheads="1"/>
            </p:cNvSpPr>
            <p:nvPr/>
          </p:nvSpPr>
          <p:spPr bwMode="auto">
            <a:xfrm>
              <a:off x="4868" y="2905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6" name="Group 86"/>
            <p:cNvGrpSpPr>
              <a:grpSpLocks/>
            </p:cNvGrpSpPr>
            <p:nvPr/>
          </p:nvGrpSpPr>
          <p:grpSpPr bwMode="auto">
            <a:xfrm>
              <a:off x="4934" y="3803"/>
              <a:ext cx="250" cy="264"/>
              <a:chOff x="4965" y="3803"/>
              <a:chExt cx="250" cy="264"/>
            </a:xfrm>
          </p:grpSpPr>
          <p:sp>
            <p:nvSpPr>
              <p:cNvPr id="1931351" name="Text Box 87"/>
              <p:cNvSpPr txBox="1">
                <a:spLocks noChangeArrowheads="1"/>
              </p:cNvSpPr>
              <p:nvPr/>
            </p:nvSpPr>
            <p:spPr bwMode="auto">
              <a:xfrm>
                <a:off x="4965" y="3875"/>
                <a:ext cx="2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/>
                  <a:t>1 </a:t>
                </a:r>
                <a:r>
                  <a:rPr lang="en-US" baseline="30000"/>
                  <a:t>+</a:t>
                </a:r>
                <a:endParaRPr lang="ru-RU" sz="2800" baseline="30000"/>
              </a:p>
            </p:txBody>
          </p:sp>
          <p:sp>
            <p:nvSpPr>
              <p:cNvPr id="1931352" name="Rectangle 88"/>
              <p:cNvSpPr>
                <a:spLocks noChangeArrowheads="1"/>
              </p:cNvSpPr>
              <p:nvPr/>
            </p:nvSpPr>
            <p:spPr bwMode="auto">
              <a:xfrm>
                <a:off x="5003" y="3803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931353" name="Line 89"/>
            <p:cNvSpPr>
              <a:spLocks noChangeShapeType="1"/>
            </p:cNvSpPr>
            <p:nvPr/>
          </p:nvSpPr>
          <p:spPr bwMode="auto">
            <a:xfrm>
              <a:off x="4611" y="2923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4" name="Line 90"/>
            <p:cNvSpPr>
              <a:spLocks noChangeShapeType="1"/>
            </p:cNvSpPr>
            <p:nvPr/>
          </p:nvSpPr>
          <p:spPr bwMode="auto">
            <a:xfrm>
              <a:off x="4611" y="3740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5" name="Line 91"/>
            <p:cNvSpPr>
              <a:spLocks noChangeShapeType="1"/>
            </p:cNvSpPr>
            <p:nvPr/>
          </p:nvSpPr>
          <p:spPr bwMode="auto">
            <a:xfrm>
              <a:off x="4611" y="2442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6" name="Line 92"/>
            <p:cNvSpPr>
              <a:spLocks noChangeShapeType="1"/>
            </p:cNvSpPr>
            <p:nvPr/>
          </p:nvSpPr>
          <p:spPr bwMode="auto">
            <a:xfrm>
              <a:off x="4611" y="2109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7" name="Line 93"/>
            <p:cNvSpPr>
              <a:spLocks noChangeShapeType="1"/>
            </p:cNvSpPr>
            <p:nvPr/>
          </p:nvSpPr>
          <p:spPr bwMode="auto">
            <a:xfrm>
              <a:off x="4611" y="1692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8" name="Line 94"/>
            <p:cNvSpPr>
              <a:spLocks noChangeShapeType="1"/>
            </p:cNvSpPr>
            <p:nvPr/>
          </p:nvSpPr>
          <p:spPr bwMode="auto">
            <a:xfrm>
              <a:off x="4611" y="1480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59" name="Rectangle 95"/>
            <p:cNvSpPr>
              <a:spLocks noChangeArrowheads="1"/>
            </p:cNvSpPr>
            <p:nvPr/>
          </p:nvSpPr>
          <p:spPr bwMode="auto">
            <a:xfrm>
              <a:off x="4535" y="2258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60" name="Rectangle 96"/>
            <p:cNvSpPr>
              <a:spLocks noChangeArrowheads="1"/>
            </p:cNvSpPr>
            <p:nvPr/>
          </p:nvSpPr>
          <p:spPr bwMode="auto">
            <a:xfrm>
              <a:off x="4535" y="2742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61" name="Rectangle 97"/>
            <p:cNvSpPr>
              <a:spLocks noChangeArrowheads="1"/>
            </p:cNvSpPr>
            <p:nvPr/>
          </p:nvSpPr>
          <p:spPr bwMode="auto">
            <a:xfrm>
              <a:off x="4535" y="3554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62" name="Rectangle 98"/>
            <p:cNvSpPr>
              <a:spLocks noChangeArrowheads="1"/>
            </p:cNvSpPr>
            <p:nvPr/>
          </p:nvSpPr>
          <p:spPr bwMode="auto">
            <a:xfrm>
              <a:off x="4535" y="1928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(4S)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63" name="Rectangle 99"/>
            <p:cNvSpPr>
              <a:spLocks noChangeArrowheads="1"/>
            </p:cNvSpPr>
            <p:nvPr/>
          </p:nvSpPr>
          <p:spPr bwMode="auto">
            <a:xfrm>
              <a:off x="4447" y="1514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(10860)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931364" name="Rectangle 100"/>
            <p:cNvSpPr>
              <a:spLocks noChangeArrowheads="1"/>
            </p:cNvSpPr>
            <p:nvPr/>
          </p:nvSpPr>
          <p:spPr bwMode="auto">
            <a:xfrm>
              <a:off x="4446" y="1298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(11020)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7" name="Group 101"/>
            <p:cNvGrpSpPr>
              <a:grpSpLocks/>
            </p:cNvGrpSpPr>
            <p:nvPr/>
          </p:nvGrpSpPr>
          <p:grpSpPr bwMode="auto">
            <a:xfrm>
              <a:off x="4658" y="3807"/>
              <a:ext cx="249" cy="258"/>
              <a:chOff x="4591" y="3807"/>
              <a:chExt cx="249" cy="258"/>
            </a:xfrm>
          </p:grpSpPr>
          <p:sp>
            <p:nvSpPr>
              <p:cNvPr id="1931366" name="Text Box 102"/>
              <p:cNvSpPr txBox="1">
                <a:spLocks noChangeArrowheads="1"/>
              </p:cNvSpPr>
              <p:nvPr/>
            </p:nvSpPr>
            <p:spPr bwMode="auto">
              <a:xfrm>
                <a:off x="4591" y="3873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/>
                  <a:t>1</a:t>
                </a:r>
                <a:endParaRPr lang="ru-RU" sz="1800" baseline="30000"/>
              </a:p>
            </p:txBody>
          </p:sp>
          <p:sp>
            <p:nvSpPr>
              <p:cNvPr id="1931367" name="Rectangle 103"/>
              <p:cNvSpPr>
                <a:spLocks noChangeArrowheads="1"/>
              </p:cNvSpPr>
              <p:nvPr/>
            </p:nvSpPr>
            <p:spPr bwMode="auto">
              <a:xfrm>
                <a:off x="4636" y="3807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--</a:t>
                </a:r>
                <a:endParaRPr lang="ru-RU" sz="1800"/>
              </a:p>
            </p:txBody>
          </p:sp>
        </p:grpSp>
        <p:sp>
          <p:nvSpPr>
            <p:cNvPr id="1931368" name="Line 104"/>
            <p:cNvSpPr>
              <a:spLocks noChangeShapeType="1"/>
            </p:cNvSpPr>
            <p:nvPr/>
          </p:nvSpPr>
          <p:spPr bwMode="auto">
            <a:xfrm>
              <a:off x="4160" y="3682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69" name="Line 105"/>
            <p:cNvSpPr>
              <a:spLocks noChangeShapeType="1"/>
            </p:cNvSpPr>
            <p:nvPr/>
          </p:nvSpPr>
          <p:spPr bwMode="auto">
            <a:xfrm>
              <a:off x="4160" y="1503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0" name="Line 106"/>
            <p:cNvSpPr>
              <a:spLocks noChangeShapeType="1"/>
            </p:cNvSpPr>
            <p:nvPr/>
          </p:nvSpPr>
          <p:spPr bwMode="auto">
            <a:xfrm>
              <a:off x="4160" y="1866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1" name="Line 107"/>
            <p:cNvSpPr>
              <a:spLocks noChangeShapeType="1"/>
            </p:cNvSpPr>
            <p:nvPr/>
          </p:nvSpPr>
          <p:spPr bwMode="auto">
            <a:xfrm>
              <a:off x="4160" y="2229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2" name="Line 108"/>
            <p:cNvSpPr>
              <a:spLocks noChangeShapeType="1"/>
            </p:cNvSpPr>
            <p:nvPr/>
          </p:nvSpPr>
          <p:spPr bwMode="auto">
            <a:xfrm>
              <a:off x="4160" y="2592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3" name="Line 109"/>
            <p:cNvSpPr>
              <a:spLocks noChangeShapeType="1"/>
            </p:cNvSpPr>
            <p:nvPr/>
          </p:nvSpPr>
          <p:spPr bwMode="auto">
            <a:xfrm>
              <a:off x="4160" y="2955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4" name="Line 110"/>
            <p:cNvSpPr>
              <a:spLocks noChangeShapeType="1"/>
            </p:cNvSpPr>
            <p:nvPr/>
          </p:nvSpPr>
          <p:spPr bwMode="auto">
            <a:xfrm>
              <a:off x="4160" y="3318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5" name="Line 111"/>
            <p:cNvSpPr>
              <a:spLocks noChangeShapeType="1"/>
            </p:cNvSpPr>
            <p:nvPr/>
          </p:nvSpPr>
          <p:spPr bwMode="auto">
            <a:xfrm>
              <a:off x="4160" y="390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6" name="Line 112"/>
            <p:cNvSpPr>
              <a:spLocks noChangeShapeType="1"/>
            </p:cNvSpPr>
            <p:nvPr/>
          </p:nvSpPr>
          <p:spPr bwMode="auto">
            <a:xfrm>
              <a:off x="4160" y="382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7" name="Line 113"/>
            <p:cNvSpPr>
              <a:spLocks noChangeShapeType="1"/>
            </p:cNvSpPr>
            <p:nvPr/>
          </p:nvSpPr>
          <p:spPr bwMode="auto">
            <a:xfrm>
              <a:off x="4160" y="375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8" name="Line 114"/>
            <p:cNvSpPr>
              <a:spLocks noChangeShapeType="1"/>
            </p:cNvSpPr>
            <p:nvPr/>
          </p:nvSpPr>
          <p:spPr bwMode="auto">
            <a:xfrm>
              <a:off x="4160" y="360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79" name="Line 115"/>
            <p:cNvSpPr>
              <a:spLocks noChangeShapeType="1"/>
            </p:cNvSpPr>
            <p:nvPr/>
          </p:nvSpPr>
          <p:spPr bwMode="auto">
            <a:xfrm>
              <a:off x="4160" y="353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0" name="Line 116"/>
            <p:cNvSpPr>
              <a:spLocks noChangeShapeType="1"/>
            </p:cNvSpPr>
            <p:nvPr/>
          </p:nvSpPr>
          <p:spPr bwMode="auto">
            <a:xfrm>
              <a:off x="4160" y="346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1" name="Line 117"/>
            <p:cNvSpPr>
              <a:spLocks noChangeShapeType="1"/>
            </p:cNvSpPr>
            <p:nvPr/>
          </p:nvSpPr>
          <p:spPr bwMode="auto">
            <a:xfrm>
              <a:off x="4160" y="339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2" name="Line 118"/>
            <p:cNvSpPr>
              <a:spLocks noChangeShapeType="1"/>
            </p:cNvSpPr>
            <p:nvPr/>
          </p:nvSpPr>
          <p:spPr bwMode="auto">
            <a:xfrm>
              <a:off x="4160" y="324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3" name="Line 119"/>
            <p:cNvSpPr>
              <a:spLocks noChangeShapeType="1"/>
            </p:cNvSpPr>
            <p:nvPr/>
          </p:nvSpPr>
          <p:spPr bwMode="auto">
            <a:xfrm>
              <a:off x="4160" y="317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4" name="Line 120"/>
            <p:cNvSpPr>
              <a:spLocks noChangeShapeType="1"/>
            </p:cNvSpPr>
            <p:nvPr/>
          </p:nvSpPr>
          <p:spPr bwMode="auto">
            <a:xfrm>
              <a:off x="4160" y="310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5" name="Line 121"/>
            <p:cNvSpPr>
              <a:spLocks noChangeShapeType="1"/>
            </p:cNvSpPr>
            <p:nvPr/>
          </p:nvSpPr>
          <p:spPr bwMode="auto">
            <a:xfrm>
              <a:off x="4160" y="302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6" name="Line 122"/>
            <p:cNvSpPr>
              <a:spLocks noChangeShapeType="1"/>
            </p:cNvSpPr>
            <p:nvPr/>
          </p:nvSpPr>
          <p:spPr bwMode="auto">
            <a:xfrm>
              <a:off x="4160" y="288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7" name="Line 123"/>
            <p:cNvSpPr>
              <a:spLocks noChangeShapeType="1"/>
            </p:cNvSpPr>
            <p:nvPr/>
          </p:nvSpPr>
          <p:spPr bwMode="auto">
            <a:xfrm>
              <a:off x="4160" y="281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8" name="Line 124"/>
            <p:cNvSpPr>
              <a:spLocks noChangeShapeType="1"/>
            </p:cNvSpPr>
            <p:nvPr/>
          </p:nvSpPr>
          <p:spPr bwMode="auto">
            <a:xfrm>
              <a:off x="4160" y="273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89" name="Line 125"/>
            <p:cNvSpPr>
              <a:spLocks noChangeShapeType="1"/>
            </p:cNvSpPr>
            <p:nvPr/>
          </p:nvSpPr>
          <p:spPr bwMode="auto">
            <a:xfrm>
              <a:off x="4160" y="266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0" name="Line 126"/>
            <p:cNvSpPr>
              <a:spLocks noChangeShapeType="1"/>
            </p:cNvSpPr>
            <p:nvPr/>
          </p:nvSpPr>
          <p:spPr bwMode="auto">
            <a:xfrm>
              <a:off x="4160" y="251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1" name="Line 127"/>
            <p:cNvSpPr>
              <a:spLocks noChangeShapeType="1"/>
            </p:cNvSpPr>
            <p:nvPr/>
          </p:nvSpPr>
          <p:spPr bwMode="auto">
            <a:xfrm>
              <a:off x="4160" y="244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2" name="Line 128"/>
            <p:cNvSpPr>
              <a:spLocks noChangeShapeType="1"/>
            </p:cNvSpPr>
            <p:nvPr/>
          </p:nvSpPr>
          <p:spPr bwMode="auto">
            <a:xfrm>
              <a:off x="4160" y="237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3" name="Line 129"/>
            <p:cNvSpPr>
              <a:spLocks noChangeShapeType="1"/>
            </p:cNvSpPr>
            <p:nvPr/>
          </p:nvSpPr>
          <p:spPr bwMode="auto">
            <a:xfrm>
              <a:off x="4160" y="230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4" name="Line 130"/>
            <p:cNvSpPr>
              <a:spLocks noChangeShapeType="1"/>
            </p:cNvSpPr>
            <p:nvPr/>
          </p:nvSpPr>
          <p:spPr bwMode="auto">
            <a:xfrm>
              <a:off x="4160" y="215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5" name="Line 131"/>
            <p:cNvSpPr>
              <a:spLocks noChangeShapeType="1"/>
            </p:cNvSpPr>
            <p:nvPr/>
          </p:nvSpPr>
          <p:spPr bwMode="auto">
            <a:xfrm>
              <a:off x="4160" y="208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6" name="Line 132"/>
            <p:cNvSpPr>
              <a:spLocks noChangeShapeType="1"/>
            </p:cNvSpPr>
            <p:nvPr/>
          </p:nvSpPr>
          <p:spPr bwMode="auto">
            <a:xfrm>
              <a:off x="4160" y="201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7" name="Line 133"/>
            <p:cNvSpPr>
              <a:spLocks noChangeShapeType="1"/>
            </p:cNvSpPr>
            <p:nvPr/>
          </p:nvSpPr>
          <p:spPr bwMode="auto">
            <a:xfrm>
              <a:off x="4160" y="193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8" name="Line 134"/>
            <p:cNvSpPr>
              <a:spLocks noChangeShapeType="1"/>
            </p:cNvSpPr>
            <p:nvPr/>
          </p:nvSpPr>
          <p:spPr bwMode="auto">
            <a:xfrm>
              <a:off x="4160" y="179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399" name="Line 135"/>
            <p:cNvSpPr>
              <a:spLocks noChangeShapeType="1"/>
            </p:cNvSpPr>
            <p:nvPr/>
          </p:nvSpPr>
          <p:spPr bwMode="auto">
            <a:xfrm>
              <a:off x="4160" y="172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00" name="Line 136"/>
            <p:cNvSpPr>
              <a:spLocks noChangeShapeType="1"/>
            </p:cNvSpPr>
            <p:nvPr/>
          </p:nvSpPr>
          <p:spPr bwMode="auto">
            <a:xfrm>
              <a:off x="4160" y="164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01" name="Line 137"/>
            <p:cNvSpPr>
              <a:spLocks noChangeShapeType="1"/>
            </p:cNvSpPr>
            <p:nvPr/>
          </p:nvSpPr>
          <p:spPr bwMode="auto">
            <a:xfrm>
              <a:off x="4160" y="157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02" name="Text Box 138"/>
            <p:cNvSpPr txBox="1">
              <a:spLocks noChangeArrowheads="1"/>
            </p:cNvSpPr>
            <p:nvPr/>
          </p:nvSpPr>
          <p:spPr bwMode="auto">
            <a:xfrm>
              <a:off x="3941" y="3614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9.50</a:t>
              </a:r>
              <a:endParaRPr lang="ru-RU" sz="1000" b="1"/>
            </a:p>
          </p:txBody>
        </p:sp>
        <p:sp>
          <p:nvSpPr>
            <p:cNvPr id="1931403" name="Text Box 139"/>
            <p:cNvSpPr txBox="1">
              <a:spLocks noChangeArrowheads="1"/>
            </p:cNvSpPr>
            <p:nvPr/>
          </p:nvSpPr>
          <p:spPr bwMode="auto">
            <a:xfrm>
              <a:off x="3941" y="3253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9.75</a:t>
              </a:r>
              <a:endParaRPr lang="ru-RU" sz="1000" b="1"/>
            </a:p>
          </p:txBody>
        </p:sp>
        <p:sp>
          <p:nvSpPr>
            <p:cNvPr id="1931404" name="Text Box 140"/>
            <p:cNvSpPr txBox="1">
              <a:spLocks noChangeArrowheads="1"/>
            </p:cNvSpPr>
            <p:nvPr/>
          </p:nvSpPr>
          <p:spPr bwMode="auto">
            <a:xfrm>
              <a:off x="3906" y="2891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10.00</a:t>
              </a:r>
              <a:endParaRPr lang="ru-RU" sz="1000" b="1"/>
            </a:p>
          </p:txBody>
        </p:sp>
        <p:sp>
          <p:nvSpPr>
            <p:cNvPr id="1931405" name="Text Box 141"/>
            <p:cNvSpPr txBox="1">
              <a:spLocks noChangeArrowheads="1"/>
            </p:cNvSpPr>
            <p:nvPr/>
          </p:nvSpPr>
          <p:spPr bwMode="auto">
            <a:xfrm>
              <a:off x="3906" y="2533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10.25</a:t>
              </a:r>
              <a:endParaRPr lang="ru-RU" sz="1000" b="1"/>
            </a:p>
          </p:txBody>
        </p:sp>
        <p:sp>
          <p:nvSpPr>
            <p:cNvPr id="1931406" name="Text Box 142"/>
            <p:cNvSpPr txBox="1">
              <a:spLocks noChangeArrowheads="1"/>
            </p:cNvSpPr>
            <p:nvPr/>
          </p:nvSpPr>
          <p:spPr bwMode="auto">
            <a:xfrm>
              <a:off x="3906" y="2172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10.50</a:t>
              </a:r>
              <a:endParaRPr lang="ru-RU" sz="1000" b="1"/>
            </a:p>
          </p:txBody>
        </p:sp>
        <p:sp>
          <p:nvSpPr>
            <p:cNvPr id="1931407" name="Text Box 143"/>
            <p:cNvSpPr txBox="1">
              <a:spLocks noChangeArrowheads="1"/>
            </p:cNvSpPr>
            <p:nvPr/>
          </p:nvSpPr>
          <p:spPr bwMode="auto">
            <a:xfrm>
              <a:off x="3906" y="1810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10.75</a:t>
              </a:r>
              <a:endParaRPr lang="ru-RU" sz="1000" b="1"/>
            </a:p>
          </p:txBody>
        </p:sp>
        <p:sp>
          <p:nvSpPr>
            <p:cNvPr id="1931408" name="Text Box 144"/>
            <p:cNvSpPr txBox="1">
              <a:spLocks noChangeArrowheads="1"/>
            </p:cNvSpPr>
            <p:nvPr/>
          </p:nvSpPr>
          <p:spPr bwMode="auto">
            <a:xfrm>
              <a:off x="3897" y="1441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11.00</a:t>
              </a:r>
              <a:endParaRPr lang="ru-RU" sz="1000" b="1"/>
            </a:p>
          </p:txBody>
        </p:sp>
        <p:sp>
          <p:nvSpPr>
            <p:cNvPr id="1931409" name="Text Box 145"/>
            <p:cNvSpPr txBox="1">
              <a:spLocks noChangeArrowheads="1"/>
            </p:cNvSpPr>
            <p:nvPr/>
          </p:nvSpPr>
          <p:spPr bwMode="auto">
            <a:xfrm rot="-5400000">
              <a:off x="3856" y="2909"/>
              <a:ext cx="11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endParaRPr lang="ru-RU" sz="1400" b="1" baseline="30000"/>
            </a:p>
          </p:txBody>
        </p:sp>
        <p:sp>
          <p:nvSpPr>
            <p:cNvPr id="1931410" name="Line 146"/>
            <p:cNvSpPr>
              <a:spLocks noChangeShapeType="1"/>
            </p:cNvSpPr>
            <p:nvPr/>
          </p:nvSpPr>
          <p:spPr bwMode="auto">
            <a:xfrm>
              <a:off x="4160" y="143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11" name="Line 147"/>
            <p:cNvSpPr>
              <a:spLocks noChangeShapeType="1"/>
            </p:cNvSpPr>
            <p:nvPr/>
          </p:nvSpPr>
          <p:spPr bwMode="auto">
            <a:xfrm>
              <a:off x="4160" y="135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12" name="Line 148"/>
            <p:cNvSpPr>
              <a:spLocks noChangeShapeType="1"/>
            </p:cNvSpPr>
            <p:nvPr/>
          </p:nvSpPr>
          <p:spPr bwMode="auto">
            <a:xfrm>
              <a:off x="4260" y="3833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1413" name="Text Box 149"/>
            <p:cNvSpPr txBox="1">
              <a:spLocks noChangeArrowheads="1"/>
            </p:cNvSpPr>
            <p:nvPr/>
          </p:nvSpPr>
          <p:spPr bwMode="auto">
            <a:xfrm>
              <a:off x="5268" y="2006"/>
              <a:ext cx="3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200"/>
                <a:t>2M(B)</a:t>
              </a:r>
              <a:endParaRPr lang="ru-RU" sz="1200" baseline="-25000"/>
            </a:p>
          </p:txBody>
        </p:sp>
        <p:sp>
          <p:nvSpPr>
            <p:cNvPr id="1931414" name="Rectangle 150"/>
            <p:cNvSpPr>
              <a:spLocks noChangeArrowheads="1"/>
            </p:cNvSpPr>
            <p:nvPr/>
          </p:nvSpPr>
          <p:spPr bwMode="auto">
            <a:xfrm>
              <a:off x="5291" y="2163"/>
              <a:ext cx="239" cy="47"/>
            </a:xfrm>
            <a:prstGeom prst="rect">
              <a:avLst/>
            </a:prstGeom>
            <a:noFill/>
            <a:ln w="127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1415" name="Text Box 151"/>
            <p:cNvSpPr txBox="1">
              <a:spLocks noChangeArrowheads="1"/>
            </p:cNvSpPr>
            <p:nvPr/>
          </p:nvSpPr>
          <p:spPr bwMode="auto">
            <a:xfrm>
              <a:off x="4851" y="1727"/>
              <a:ext cx="3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ru-RU">
                  <a:solidFill>
                    <a:srgbClr val="3333FF"/>
                  </a:solidFill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3333FF"/>
                  </a:solidFill>
                  <a:sym typeface="Symbol" pitchFamily="18" charset="2"/>
                </a:rPr>
                <a:t>+</a:t>
              </a:r>
              <a:r>
                <a:rPr lang="ru-RU">
                  <a:solidFill>
                    <a:srgbClr val="3333FF"/>
                  </a:solidFill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3333FF"/>
                  </a:solidFill>
                  <a:sym typeface="Symbol" pitchFamily="18" charset="2"/>
                </a:rPr>
                <a:t>-</a:t>
              </a:r>
              <a:endParaRPr lang="ru-RU" baseline="30000">
                <a:solidFill>
                  <a:srgbClr val="3333FF"/>
                </a:solidFill>
                <a:sym typeface="Symbol" pitchFamily="18" charset="2"/>
              </a:endParaRPr>
            </a:p>
          </p:txBody>
        </p:sp>
      </p:grpSp>
      <p:sp>
        <p:nvSpPr>
          <p:cNvPr id="1931416" name="Line 152"/>
          <p:cNvSpPr>
            <a:spLocks noChangeShapeType="1"/>
          </p:cNvSpPr>
          <p:nvPr/>
        </p:nvSpPr>
        <p:spPr bwMode="auto">
          <a:xfrm flipH="1">
            <a:off x="7318375" y="3228975"/>
            <a:ext cx="931863" cy="560388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17" name="Line 153"/>
          <p:cNvSpPr>
            <a:spLocks noChangeShapeType="1"/>
          </p:cNvSpPr>
          <p:nvPr/>
        </p:nvSpPr>
        <p:spPr bwMode="auto">
          <a:xfrm flipH="1">
            <a:off x="7491413" y="3198813"/>
            <a:ext cx="788987" cy="1738312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18" name="Line 154"/>
          <p:cNvSpPr>
            <a:spLocks noChangeShapeType="1"/>
          </p:cNvSpPr>
          <p:nvPr/>
        </p:nvSpPr>
        <p:spPr bwMode="auto">
          <a:xfrm flipH="1">
            <a:off x="7400925" y="4046538"/>
            <a:ext cx="865188" cy="1127125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19" name="Text Box 155"/>
          <p:cNvSpPr txBox="1">
            <a:spLocks noChangeArrowheads="1"/>
          </p:cNvSpPr>
          <p:nvPr/>
        </p:nvSpPr>
        <p:spPr bwMode="auto">
          <a:xfrm>
            <a:off x="7859713" y="4359275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1931420" name="Line 156"/>
          <p:cNvSpPr>
            <a:spLocks noChangeShapeType="1"/>
          </p:cNvSpPr>
          <p:nvPr/>
        </p:nvSpPr>
        <p:spPr bwMode="auto">
          <a:xfrm flipH="1">
            <a:off x="7258050" y="3775075"/>
            <a:ext cx="450850" cy="1212850"/>
          </a:xfrm>
          <a:prstGeom prst="line">
            <a:avLst/>
          </a:prstGeom>
          <a:noFill/>
          <a:ln w="57150">
            <a:solidFill>
              <a:srgbClr val="0066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21" name="Line 157"/>
          <p:cNvSpPr>
            <a:spLocks noChangeShapeType="1"/>
          </p:cNvSpPr>
          <p:nvPr/>
        </p:nvSpPr>
        <p:spPr bwMode="auto">
          <a:xfrm flipH="1">
            <a:off x="7158038" y="3017838"/>
            <a:ext cx="465137" cy="2027237"/>
          </a:xfrm>
          <a:prstGeom prst="line">
            <a:avLst/>
          </a:prstGeom>
          <a:noFill/>
          <a:ln w="57150">
            <a:solidFill>
              <a:srgbClr val="0066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22" name="Text Box 158"/>
          <p:cNvSpPr txBox="1">
            <a:spLocks noChangeArrowheads="1"/>
          </p:cNvSpPr>
          <p:nvPr/>
        </p:nvSpPr>
        <p:spPr bwMode="auto">
          <a:xfrm>
            <a:off x="7045325" y="4044950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b="1">
                <a:solidFill>
                  <a:srgbClr val="006600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1931424" name="Text Box 160"/>
          <p:cNvSpPr txBox="1">
            <a:spLocks noChangeArrowheads="1"/>
          </p:cNvSpPr>
          <p:nvPr/>
        </p:nvSpPr>
        <p:spPr bwMode="auto">
          <a:xfrm>
            <a:off x="5386388" y="2044700"/>
            <a:ext cx="103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BaBar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(3S)</a:t>
            </a:r>
          </a:p>
        </p:txBody>
      </p:sp>
      <p:sp>
        <p:nvSpPr>
          <p:cNvPr id="1931425" name="Text Box 161"/>
          <p:cNvSpPr txBox="1">
            <a:spLocks noChangeArrowheads="1"/>
          </p:cNvSpPr>
          <p:nvPr/>
        </p:nvSpPr>
        <p:spPr bwMode="auto">
          <a:xfrm>
            <a:off x="5386388" y="2587625"/>
            <a:ext cx="103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BaBar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(2S)</a:t>
            </a:r>
          </a:p>
        </p:txBody>
      </p:sp>
      <p:sp>
        <p:nvSpPr>
          <p:cNvPr id="1931426" name="Text Box 162"/>
          <p:cNvSpPr txBox="1">
            <a:spLocks noChangeArrowheads="1"/>
          </p:cNvSpPr>
          <p:nvPr/>
        </p:nvSpPr>
        <p:spPr bwMode="auto">
          <a:xfrm>
            <a:off x="5386388" y="313055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CLEO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(3S)</a:t>
            </a:r>
          </a:p>
        </p:txBody>
      </p:sp>
      <p:sp>
        <p:nvSpPr>
          <p:cNvPr id="1931290" name="AutoShape 26"/>
          <p:cNvSpPr>
            <a:spLocks/>
          </p:cNvSpPr>
          <p:nvPr/>
        </p:nvSpPr>
        <p:spPr bwMode="auto">
          <a:xfrm>
            <a:off x="3000375" y="1328738"/>
            <a:ext cx="152400" cy="3414712"/>
          </a:xfrm>
          <a:prstGeom prst="rightBrace">
            <a:avLst>
              <a:gd name="adj1" fmla="val 186719"/>
              <a:gd name="adj2" fmla="val 50000"/>
            </a:avLst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0" name="Rectangle 166"/>
          <p:cNvSpPr>
            <a:spLocks noChangeArrowheads="1"/>
          </p:cNvSpPr>
          <p:nvPr/>
        </p:nvSpPr>
        <p:spPr bwMode="auto">
          <a:xfrm>
            <a:off x="1643063" y="17113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(1S)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31431" name="Rectangle 167"/>
          <p:cNvSpPr>
            <a:spLocks noChangeArrowheads="1"/>
          </p:cNvSpPr>
          <p:nvPr/>
        </p:nvSpPr>
        <p:spPr bwMode="auto">
          <a:xfrm>
            <a:off x="1611313" y="31972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(1S)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31432" name="Line 168"/>
          <p:cNvSpPr>
            <a:spLocks noChangeShapeType="1"/>
          </p:cNvSpPr>
          <p:nvPr/>
        </p:nvSpPr>
        <p:spPr bwMode="auto">
          <a:xfrm>
            <a:off x="1243013" y="1900238"/>
            <a:ext cx="34290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35" name="Line 171"/>
          <p:cNvSpPr>
            <a:spLocks noChangeShapeType="1"/>
          </p:cNvSpPr>
          <p:nvPr/>
        </p:nvSpPr>
        <p:spPr bwMode="auto">
          <a:xfrm>
            <a:off x="1243013" y="3328988"/>
            <a:ext cx="3429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36" name="Rectangle 172"/>
          <p:cNvSpPr>
            <a:spLocks noChangeArrowheads="1"/>
          </p:cNvSpPr>
          <p:nvPr/>
        </p:nvSpPr>
        <p:spPr bwMode="auto">
          <a:xfrm>
            <a:off x="614363" y="3128963"/>
            <a:ext cx="3143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3" name="Text Box 169"/>
          <p:cNvSpPr txBox="1">
            <a:spLocks noChangeArrowheads="1"/>
          </p:cNvSpPr>
          <p:nvPr/>
        </p:nvSpPr>
        <p:spPr bwMode="auto">
          <a:xfrm>
            <a:off x="495300" y="3105150"/>
            <a:ext cx="757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</a:t>
            </a:r>
            <a:r>
              <a:rPr lang="en-US" sz="1800" baseline="-25000"/>
              <a:t>b</a:t>
            </a:r>
            <a:r>
              <a:rPr lang="en-US" sz="1800"/>
              <a:t>(2P)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1931437" name="Rectangle 173"/>
          <p:cNvSpPr>
            <a:spLocks noChangeArrowheads="1"/>
          </p:cNvSpPr>
          <p:nvPr/>
        </p:nvSpPr>
        <p:spPr bwMode="auto">
          <a:xfrm>
            <a:off x="614363" y="1414463"/>
            <a:ext cx="3143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8" name="Text Box 174"/>
          <p:cNvSpPr txBox="1">
            <a:spLocks noChangeArrowheads="1"/>
          </p:cNvSpPr>
          <p:nvPr/>
        </p:nvSpPr>
        <p:spPr bwMode="auto">
          <a:xfrm>
            <a:off x="495300" y="1676400"/>
            <a:ext cx="757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</a:t>
            </a:r>
            <a:r>
              <a:rPr lang="en-US" sz="1800" baseline="-25000"/>
              <a:t>b</a:t>
            </a:r>
            <a:r>
              <a:rPr lang="en-US" sz="1800"/>
              <a:t>(1P)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1931440" name="Oval 176"/>
          <p:cNvSpPr>
            <a:spLocks noChangeArrowheads="1"/>
          </p:cNvSpPr>
          <p:nvPr/>
        </p:nvSpPr>
        <p:spPr bwMode="auto">
          <a:xfrm rot="-1845504">
            <a:off x="2352675" y="469900"/>
            <a:ext cx="477838" cy="873125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41" name="Rectangle 177"/>
          <p:cNvSpPr>
            <a:spLocks noChangeArrowheads="1"/>
          </p:cNvSpPr>
          <p:nvPr/>
        </p:nvSpPr>
        <p:spPr bwMode="auto">
          <a:xfrm>
            <a:off x="2912356" y="552450"/>
            <a:ext cx="1254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C0000"/>
                </a:solidFill>
              </a:rPr>
              <a:t>reconstruct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1931442" name="Line 178"/>
          <p:cNvSpPr>
            <a:spLocks noChangeShapeType="1"/>
          </p:cNvSpPr>
          <p:nvPr/>
        </p:nvSpPr>
        <p:spPr bwMode="auto">
          <a:xfrm>
            <a:off x="7740650" y="5059363"/>
            <a:ext cx="476250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43" name="Text Box 179"/>
          <p:cNvSpPr txBox="1">
            <a:spLocks noChangeArrowheads="1"/>
          </p:cNvSpPr>
          <p:nvPr/>
        </p:nvSpPr>
        <p:spPr bwMode="auto">
          <a:xfrm>
            <a:off x="8162925" y="4948238"/>
            <a:ext cx="955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sz="1600">
                <a:solidFill>
                  <a:srgbClr val="CC0000"/>
                </a:solidFill>
                <a:sym typeface="Symbol" pitchFamily="18" charset="2"/>
              </a:rPr>
              <a:t>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M</a:t>
            </a:r>
            <a:r>
              <a:rPr lang="en-US" sz="1600" baseline="-25000">
                <a:solidFill>
                  <a:srgbClr val="CC0000"/>
                </a:solidFill>
                <a:sym typeface="Symbol" pitchFamily="18" charset="2"/>
              </a:rPr>
              <a:t>HF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(1</a:t>
            </a:r>
            <a:r>
              <a:rPr lang="en-US" sz="1600" b="1">
                <a:solidFill>
                  <a:srgbClr val="CC0000"/>
                </a:solidFill>
                <a:sym typeface="Symbol" pitchFamily="18" charset="2"/>
              </a:rPr>
              <a:t>S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)</a:t>
            </a:r>
            <a:endParaRPr lang="ru-RU" sz="1600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31444" name="Line 180"/>
          <p:cNvSpPr>
            <a:spLocks noChangeShapeType="1"/>
          </p:cNvSpPr>
          <p:nvPr/>
        </p:nvSpPr>
        <p:spPr bwMode="auto">
          <a:xfrm>
            <a:off x="8137525" y="5053013"/>
            <a:ext cx="0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45" name="Line 181"/>
          <p:cNvSpPr>
            <a:spLocks noChangeShapeType="1"/>
          </p:cNvSpPr>
          <p:nvPr/>
        </p:nvSpPr>
        <p:spPr bwMode="auto">
          <a:xfrm>
            <a:off x="7151688" y="5218113"/>
            <a:ext cx="1065212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82" name="Rectangle 218"/>
          <p:cNvSpPr>
            <a:spLocks noChangeArrowheads="1"/>
          </p:cNvSpPr>
          <p:nvPr/>
        </p:nvSpPr>
        <p:spPr bwMode="auto">
          <a:xfrm>
            <a:off x="279400" y="5486400"/>
            <a:ext cx="4519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Belle result decreases tension with theory</a:t>
            </a:r>
          </a:p>
        </p:txBody>
      </p:sp>
      <p:grpSp>
        <p:nvGrpSpPr>
          <p:cNvPr id="8" name="Group 219"/>
          <p:cNvGrpSpPr>
            <a:grpSpLocks/>
          </p:cNvGrpSpPr>
          <p:nvPr/>
        </p:nvGrpSpPr>
        <p:grpSpPr bwMode="auto">
          <a:xfrm>
            <a:off x="765175" y="6042025"/>
            <a:ext cx="4344988" cy="396875"/>
            <a:chOff x="482" y="3806"/>
            <a:chExt cx="2737" cy="250"/>
          </a:xfrm>
        </p:grpSpPr>
        <p:sp>
          <p:nvSpPr>
            <p:cNvPr id="1931484" name="Text Box 220"/>
            <p:cNvSpPr txBox="1">
              <a:spLocks noChangeArrowheads="1"/>
            </p:cNvSpPr>
            <p:nvPr/>
          </p:nvSpPr>
          <p:spPr bwMode="auto">
            <a:xfrm>
              <a:off x="482" y="3806"/>
              <a:ext cx="27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/>
                <a:t>First measurement  </a:t>
              </a:r>
              <a:r>
                <a:rPr lang="en-US">
                  <a:sym typeface="Symbol" pitchFamily="18" charset="2"/>
                </a:rPr>
                <a:t> = 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10.8 </a:t>
              </a:r>
              <a:r>
                <a:rPr lang="en-US" baseline="30000">
                  <a:solidFill>
                    <a:srgbClr val="000066"/>
                  </a:solidFill>
                  <a:sym typeface="Symbol" pitchFamily="18" charset="2"/>
                </a:rPr>
                <a:t>+4.0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 baseline="30000">
                  <a:solidFill>
                    <a:srgbClr val="000066"/>
                  </a:solidFill>
                  <a:sym typeface="Symbol" pitchFamily="18" charset="2"/>
                </a:rPr>
                <a:t>+4.5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MeV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931485" name="Rectangle 221"/>
            <p:cNvSpPr>
              <a:spLocks noChangeArrowheads="1"/>
            </p:cNvSpPr>
            <p:nvPr/>
          </p:nvSpPr>
          <p:spPr bwMode="auto">
            <a:xfrm>
              <a:off x="2527" y="3863"/>
              <a:ext cx="3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–3.7</a:t>
              </a:r>
              <a:endParaRPr lang="ru-RU" baseline="-25000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  <p:sp>
          <p:nvSpPr>
            <p:cNvPr id="1931486" name="Rectangle 222"/>
            <p:cNvSpPr>
              <a:spLocks noChangeArrowheads="1"/>
            </p:cNvSpPr>
            <p:nvPr/>
          </p:nvSpPr>
          <p:spPr bwMode="auto">
            <a:xfrm>
              <a:off x="2778" y="3863"/>
              <a:ext cx="3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–2.0</a:t>
              </a:r>
              <a:endParaRPr lang="ru-RU" baseline="-25000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</p:grpSp>
      <p:sp>
        <p:nvSpPr>
          <p:cNvPr id="1931487" name="Text Box 223"/>
          <p:cNvSpPr txBox="1">
            <a:spLocks noChangeArrowheads="1"/>
          </p:cNvSpPr>
          <p:nvPr/>
        </p:nvSpPr>
        <p:spPr bwMode="auto">
          <a:xfrm>
            <a:off x="3951288" y="6389688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</a:rPr>
              <a:t>as expected</a:t>
            </a:r>
            <a:endParaRPr lang="ru-RU">
              <a:solidFill>
                <a:srgbClr val="0000CC"/>
              </a:solidFill>
            </a:endParaRPr>
          </a:p>
        </p:txBody>
      </p:sp>
      <p:pic>
        <p:nvPicPr>
          <p:cNvPr id="147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10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48" name="Text Box 99"/>
          <p:cNvSpPr txBox="1">
            <a:spLocks noChangeArrowheads="1"/>
          </p:cNvSpPr>
          <p:nvPr/>
        </p:nvSpPr>
        <p:spPr bwMode="auto">
          <a:xfrm>
            <a:off x="340442" y="5152967"/>
            <a:ext cx="4510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 smtClean="0">
                <a:solidFill>
                  <a:srgbClr val="000066"/>
                </a:solidFill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</a:rPr>
              <a:t>Mizuk</a:t>
            </a:r>
            <a:r>
              <a:rPr lang="en-US" sz="1800" dirty="0" smtClean="0">
                <a:solidFill>
                  <a:srgbClr val="000066"/>
                </a:solidFill>
              </a:rPr>
              <a:t> et al. Belle PRL 109 (2012) 232002</a:t>
            </a:r>
            <a:endParaRPr lang="ru-RU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11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93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1327150"/>
            <a:ext cx="2981325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1267" name="Text Box 3"/>
          <p:cNvSpPr txBox="1">
            <a:spLocks noChangeArrowheads="1"/>
          </p:cNvSpPr>
          <p:nvPr/>
        </p:nvSpPr>
        <p:spPr bwMode="auto">
          <a:xfrm>
            <a:off x="1060346" y="3175"/>
            <a:ext cx="7047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Observation of 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(1P,2P) 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(1S) </a:t>
            </a:r>
          </a:p>
        </p:txBody>
      </p:sp>
      <p:pic>
        <p:nvPicPr>
          <p:cNvPr id="193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6138" y="1944688"/>
            <a:ext cx="212883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1271" name="TextBox 17"/>
          <p:cNvSpPr txBox="1">
            <a:spLocks noChangeArrowheads="1"/>
          </p:cNvSpPr>
          <p:nvPr/>
        </p:nvSpPr>
        <p:spPr bwMode="auto">
          <a:xfrm>
            <a:off x="4813300" y="3786188"/>
            <a:ext cx="525463" cy="274637"/>
          </a:xfrm>
          <a:prstGeom prst="rect">
            <a:avLst/>
          </a:prstGeom>
          <a:solidFill>
            <a:srgbClr val="FFFF66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FF6600"/>
                </a:solidFill>
              </a:rPr>
              <a:t>LQCD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1388" y="3786188"/>
            <a:ext cx="722312" cy="274637"/>
          </a:xfrm>
          <a:prstGeom prst="rect">
            <a:avLst/>
          </a:prstGeom>
          <a:solidFill>
            <a:srgbClr val="66FF66">
              <a:alpha val="43000"/>
            </a:srgbClr>
          </a:solidFill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4F6228"/>
                </a:solidFill>
              </a:rPr>
              <a:t>pNRQCD</a:t>
            </a:r>
          </a:p>
        </p:txBody>
      </p:sp>
      <p:sp>
        <p:nvSpPr>
          <p:cNvPr id="1931273" name="Text Box 9"/>
          <p:cNvSpPr txBox="1">
            <a:spLocks noChangeArrowheads="1"/>
          </p:cNvSpPr>
          <p:nvPr/>
        </p:nvSpPr>
        <p:spPr bwMode="auto">
          <a:xfrm>
            <a:off x="3249613" y="4429125"/>
            <a:ext cx="2576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66"/>
                </a:solidFill>
              </a:rPr>
              <a:t>Kniehl et al, PRL92,242001(2004)</a:t>
            </a:r>
            <a:endParaRPr lang="ru-RU" sz="1400">
              <a:solidFill>
                <a:srgbClr val="000066"/>
              </a:solidFill>
            </a:endParaRPr>
          </a:p>
        </p:txBody>
      </p:sp>
      <p:sp>
        <p:nvSpPr>
          <p:cNvPr id="1931274" name="Text Box 10"/>
          <p:cNvSpPr txBox="1">
            <a:spLocks noChangeArrowheads="1"/>
          </p:cNvSpPr>
          <p:nvPr/>
        </p:nvSpPr>
        <p:spPr bwMode="auto">
          <a:xfrm>
            <a:off x="3514725" y="4632325"/>
            <a:ext cx="231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66"/>
                </a:solidFill>
              </a:rPr>
              <a:t>Meinel, PRD82,114502(2010)</a:t>
            </a:r>
            <a:endParaRPr lang="ru-RU" sz="1400">
              <a:solidFill>
                <a:srgbClr val="000066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65238" y="4727575"/>
            <a:ext cx="1431925" cy="396875"/>
            <a:chOff x="158" y="3302"/>
            <a:chExt cx="902" cy="250"/>
          </a:xfrm>
        </p:grpSpPr>
        <p:sp>
          <p:nvSpPr>
            <p:cNvPr id="1931276" name="Text Box 12"/>
            <p:cNvSpPr txBox="1">
              <a:spLocks noChangeArrowheads="1"/>
            </p:cNvSpPr>
            <p:nvPr/>
          </p:nvSpPr>
          <p:spPr bwMode="auto">
            <a:xfrm>
              <a:off x="158" y="3302"/>
              <a:ext cx="9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/>
                <a:t>M</a:t>
              </a:r>
              <a:r>
                <a:rPr lang="en-US" baseline="-25000"/>
                <a:t>miss</a:t>
              </a:r>
              <a:r>
                <a:rPr lang="en-US"/>
                <a:t> (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+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-</a:t>
              </a:r>
              <a:r>
                <a:rPr lang="en-US">
                  <a:sym typeface="Symbol" pitchFamily="18" charset="2"/>
                </a:rPr>
                <a:t>)</a:t>
              </a:r>
              <a:endParaRPr lang="en-US" baseline="30000">
                <a:sym typeface="Symbol" pitchFamily="18" charset="2"/>
              </a:endParaRPr>
            </a:p>
          </p:txBody>
        </p:sp>
        <p:sp>
          <p:nvSpPr>
            <p:cNvPr id="1931277" name="Rectangle 13"/>
            <p:cNvSpPr>
              <a:spLocks noChangeArrowheads="1"/>
            </p:cNvSpPr>
            <p:nvPr/>
          </p:nvSpPr>
          <p:spPr bwMode="auto">
            <a:xfrm>
              <a:off x="297" y="3303"/>
              <a:ext cx="23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baseline="30000">
                  <a:sym typeface="Symbol" pitchFamily="18" charset="2"/>
                </a:rPr>
                <a:t>(n)</a:t>
              </a:r>
            </a:p>
          </p:txBody>
        </p:sp>
      </p:grpSp>
      <p:sp>
        <p:nvSpPr>
          <p:cNvPr id="1931283" name="Line 19"/>
          <p:cNvSpPr>
            <a:spLocks noChangeShapeType="1"/>
          </p:cNvSpPr>
          <p:nvPr/>
        </p:nvSpPr>
        <p:spPr bwMode="auto">
          <a:xfrm>
            <a:off x="3128963" y="3028950"/>
            <a:ext cx="1271587" cy="685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278" name="Text Box 14"/>
          <p:cNvSpPr txBox="1">
            <a:spLocks noChangeArrowheads="1"/>
          </p:cNvSpPr>
          <p:nvPr/>
        </p:nvSpPr>
        <p:spPr bwMode="auto">
          <a:xfrm>
            <a:off x="3368675" y="1041400"/>
            <a:ext cx="2731874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CC0000"/>
                </a:solidFill>
              </a:rPr>
              <a:t>Belle :</a:t>
            </a:r>
            <a:r>
              <a:rPr lang="en-US" dirty="0"/>
              <a:t> 57.9 </a:t>
            </a:r>
            <a:r>
              <a:rPr lang="en-US" dirty="0">
                <a:sym typeface="Symbol" pitchFamily="18" charset="2"/>
              </a:rPr>
              <a:t> 2.3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931279" name="Text Box 15"/>
          <p:cNvSpPr txBox="1">
            <a:spLocks noChangeArrowheads="1"/>
          </p:cNvSpPr>
          <p:nvPr/>
        </p:nvSpPr>
        <p:spPr bwMode="auto">
          <a:xfrm>
            <a:off x="3109913" y="1370013"/>
            <a:ext cx="303158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914400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PDG’12 :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69.3 </a:t>
            </a:r>
            <a:r>
              <a:rPr lang="en-US" dirty="0">
                <a:sym typeface="Symbol" pitchFamily="18" charset="2"/>
              </a:rPr>
              <a:t> 2.8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931291" name="Rectangle 27"/>
          <p:cNvSpPr>
            <a:spLocks noChangeArrowheads="1"/>
          </p:cNvSpPr>
          <p:nvPr/>
        </p:nvSpPr>
        <p:spPr bwMode="auto">
          <a:xfrm>
            <a:off x="4214813" y="657225"/>
            <a:ext cx="1141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1S</a:t>
            </a:r>
            <a:r>
              <a:rPr lang="en-US">
                <a:sym typeface="Symbol" pitchFamily="18" charset="2"/>
              </a:rPr>
              <a:t>)</a:t>
            </a:r>
            <a:endParaRPr lang="ru-RU">
              <a:sym typeface="Symbol" pitchFamily="18" charset="2"/>
            </a:endParaRPr>
          </a:p>
        </p:txBody>
      </p:sp>
      <p:sp>
        <p:nvSpPr>
          <p:cNvPr id="1931319" name="Text Box 55"/>
          <p:cNvSpPr txBox="1">
            <a:spLocks noChangeArrowheads="1"/>
          </p:cNvSpPr>
          <p:nvPr/>
        </p:nvSpPr>
        <p:spPr bwMode="auto">
          <a:xfrm>
            <a:off x="5981610" y="1198563"/>
            <a:ext cx="465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</a:rPr>
              <a:t>3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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9211" y="577850"/>
            <a:ext cx="2870201" cy="708025"/>
            <a:chOff x="-2138" y="1129"/>
            <a:chExt cx="1808" cy="446"/>
          </a:xfrm>
        </p:grpSpPr>
        <p:sp>
          <p:nvSpPr>
            <p:cNvPr id="1931316" name="Text Box 52"/>
            <p:cNvSpPr txBox="1">
              <a:spLocks noChangeArrowheads="1"/>
            </p:cNvSpPr>
            <p:nvPr/>
          </p:nvSpPr>
          <p:spPr bwMode="auto">
            <a:xfrm>
              <a:off x="-2138" y="1129"/>
              <a:ext cx="180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 err="1"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>
                  <a:latin typeface="Calibri" pitchFamily="34" charset="0"/>
                  <a:sym typeface="Symbol" pitchFamily="18" charset="2"/>
                </a:rPr>
                <a:t>-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(5S)</a:t>
              </a:r>
              <a:r>
                <a:rPr lang="en-US" dirty="0" err="1">
                  <a:latin typeface="Calibri" pitchFamily="34" charset="0"/>
                </a:rPr>
                <a:t>h</a:t>
              </a:r>
              <a:r>
                <a:rPr lang="en-US" baseline="-25000" dirty="0" err="1">
                  <a:latin typeface="Calibri" pitchFamily="34" charset="0"/>
                </a:rPr>
                <a:t>b</a:t>
              </a:r>
              <a:r>
                <a:rPr lang="en-US" dirty="0">
                  <a:latin typeface="Calibri" pitchFamily="34" charset="0"/>
                </a:rPr>
                <a:t>(</a:t>
              </a:r>
              <a:r>
                <a:rPr lang="en-US" b="1" dirty="0" err="1">
                  <a:solidFill>
                    <a:srgbClr val="0000CC"/>
                  </a:solidFill>
                  <a:latin typeface="Calibri" pitchFamily="34" charset="0"/>
                </a:rPr>
                <a:t>nP</a:t>
              </a:r>
              <a:r>
                <a:rPr lang="en-US" dirty="0">
                  <a:latin typeface="Calibri" pitchFamily="34" charset="0"/>
                </a:rPr>
                <a:t>) 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–</a:t>
              </a:r>
            </a:p>
            <a:p>
              <a:r>
                <a:rPr lang="en-US" dirty="0" smtClean="0">
                  <a:latin typeface="Calibri" pitchFamily="34" charset="0"/>
                  <a:sym typeface="Symbol" pitchFamily="18" charset="2"/>
                </a:rPr>
                <a:t>                            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</a:t>
              </a:r>
              <a:r>
                <a:rPr lang="en-US" baseline="-25000" dirty="0">
                  <a:latin typeface="Calibri" pitchFamily="34" charset="0"/>
                  <a:sym typeface="Symbol" pitchFamily="18" charset="2"/>
                </a:rPr>
                <a:t>b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(</a:t>
              </a:r>
              <a:r>
                <a:rPr lang="en-US" b="1" dirty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1S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) </a:t>
              </a:r>
              <a:r>
                <a:rPr lang="en-US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1931320" name="Line 56"/>
            <p:cNvSpPr>
              <a:spLocks noChangeShapeType="1"/>
            </p:cNvSpPr>
            <p:nvPr/>
          </p:nvSpPr>
          <p:spPr bwMode="auto">
            <a:xfrm flipV="1">
              <a:off x="-1134" y="136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31268" name="Text Box 4"/>
          <p:cNvSpPr txBox="1">
            <a:spLocks noChangeArrowheads="1"/>
          </p:cNvSpPr>
          <p:nvPr/>
        </p:nvSpPr>
        <p:spPr bwMode="auto">
          <a:xfrm>
            <a:off x="1166813" y="1344613"/>
            <a:ext cx="1347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arxiv:1205.6351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31424" name="Text Box 160"/>
          <p:cNvSpPr txBox="1">
            <a:spLocks noChangeArrowheads="1"/>
          </p:cNvSpPr>
          <p:nvPr/>
        </p:nvSpPr>
        <p:spPr bwMode="auto">
          <a:xfrm>
            <a:off x="5386388" y="2044700"/>
            <a:ext cx="103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BaBar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(3S)</a:t>
            </a:r>
          </a:p>
        </p:txBody>
      </p:sp>
      <p:sp>
        <p:nvSpPr>
          <p:cNvPr id="1931425" name="Text Box 161"/>
          <p:cNvSpPr txBox="1">
            <a:spLocks noChangeArrowheads="1"/>
          </p:cNvSpPr>
          <p:nvPr/>
        </p:nvSpPr>
        <p:spPr bwMode="auto">
          <a:xfrm>
            <a:off x="5386388" y="2587625"/>
            <a:ext cx="103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BaBar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(2S)</a:t>
            </a:r>
          </a:p>
        </p:txBody>
      </p:sp>
      <p:sp>
        <p:nvSpPr>
          <p:cNvPr id="1931426" name="Text Box 162"/>
          <p:cNvSpPr txBox="1">
            <a:spLocks noChangeArrowheads="1"/>
          </p:cNvSpPr>
          <p:nvPr/>
        </p:nvSpPr>
        <p:spPr bwMode="auto">
          <a:xfrm>
            <a:off x="5386388" y="313055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6600"/>
                </a:solidFill>
              </a:rPr>
              <a:t>CLEO </a:t>
            </a:r>
            <a:r>
              <a:rPr lang="en-US" sz="1400">
                <a:solidFill>
                  <a:srgbClr val="006600"/>
                </a:solidFill>
                <a:sym typeface="Symbol" pitchFamily="18" charset="2"/>
              </a:rPr>
              <a:t>(3S)</a:t>
            </a:r>
          </a:p>
        </p:txBody>
      </p:sp>
      <p:sp>
        <p:nvSpPr>
          <p:cNvPr id="1931290" name="AutoShape 26"/>
          <p:cNvSpPr>
            <a:spLocks/>
          </p:cNvSpPr>
          <p:nvPr/>
        </p:nvSpPr>
        <p:spPr bwMode="auto">
          <a:xfrm>
            <a:off x="3000375" y="1328738"/>
            <a:ext cx="152400" cy="3414712"/>
          </a:xfrm>
          <a:prstGeom prst="rightBrace">
            <a:avLst>
              <a:gd name="adj1" fmla="val 186719"/>
              <a:gd name="adj2" fmla="val 50000"/>
            </a:avLst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0" name="Rectangle 166"/>
          <p:cNvSpPr>
            <a:spLocks noChangeArrowheads="1"/>
          </p:cNvSpPr>
          <p:nvPr/>
        </p:nvSpPr>
        <p:spPr bwMode="auto">
          <a:xfrm>
            <a:off x="1643063" y="17113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(1S)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31431" name="Rectangle 167"/>
          <p:cNvSpPr>
            <a:spLocks noChangeArrowheads="1"/>
          </p:cNvSpPr>
          <p:nvPr/>
        </p:nvSpPr>
        <p:spPr bwMode="auto">
          <a:xfrm>
            <a:off x="1611313" y="31972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(1S)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31432" name="Line 168"/>
          <p:cNvSpPr>
            <a:spLocks noChangeShapeType="1"/>
          </p:cNvSpPr>
          <p:nvPr/>
        </p:nvSpPr>
        <p:spPr bwMode="auto">
          <a:xfrm>
            <a:off x="1243013" y="1900238"/>
            <a:ext cx="34290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35" name="Line 171"/>
          <p:cNvSpPr>
            <a:spLocks noChangeShapeType="1"/>
          </p:cNvSpPr>
          <p:nvPr/>
        </p:nvSpPr>
        <p:spPr bwMode="auto">
          <a:xfrm>
            <a:off x="1243013" y="3328988"/>
            <a:ext cx="3429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1436" name="Rectangle 172"/>
          <p:cNvSpPr>
            <a:spLocks noChangeArrowheads="1"/>
          </p:cNvSpPr>
          <p:nvPr/>
        </p:nvSpPr>
        <p:spPr bwMode="auto">
          <a:xfrm>
            <a:off x="614363" y="3128963"/>
            <a:ext cx="3143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3" name="Text Box 169"/>
          <p:cNvSpPr txBox="1">
            <a:spLocks noChangeArrowheads="1"/>
          </p:cNvSpPr>
          <p:nvPr/>
        </p:nvSpPr>
        <p:spPr bwMode="auto">
          <a:xfrm>
            <a:off x="495300" y="3105150"/>
            <a:ext cx="757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</a:t>
            </a:r>
            <a:r>
              <a:rPr lang="en-US" sz="1800" baseline="-25000"/>
              <a:t>b</a:t>
            </a:r>
            <a:r>
              <a:rPr lang="en-US" sz="1800"/>
              <a:t>(2P)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1931437" name="Rectangle 173"/>
          <p:cNvSpPr>
            <a:spLocks noChangeArrowheads="1"/>
          </p:cNvSpPr>
          <p:nvPr/>
        </p:nvSpPr>
        <p:spPr bwMode="auto">
          <a:xfrm>
            <a:off x="614363" y="1414463"/>
            <a:ext cx="3143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38" name="Text Box 174"/>
          <p:cNvSpPr txBox="1">
            <a:spLocks noChangeArrowheads="1"/>
          </p:cNvSpPr>
          <p:nvPr/>
        </p:nvSpPr>
        <p:spPr bwMode="auto">
          <a:xfrm>
            <a:off x="495300" y="1676400"/>
            <a:ext cx="757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</a:t>
            </a:r>
            <a:r>
              <a:rPr lang="en-US" sz="1800" baseline="-25000"/>
              <a:t>b</a:t>
            </a:r>
            <a:r>
              <a:rPr lang="en-US" sz="1800"/>
              <a:t>(1P)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1931440" name="Oval 176"/>
          <p:cNvSpPr>
            <a:spLocks noChangeArrowheads="1"/>
          </p:cNvSpPr>
          <p:nvPr/>
        </p:nvSpPr>
        <p:spPr bwMode="auto">
          <a:xfrm rot="-1845504">
            <a:off x="2352675" y="469900"/>
            <a:ext cx="477838" cy="873125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1441" name="Rectangle 177"/>
          <p:cNvSpPr>
            <a:spLocks noChangeArrowheads="1"/>
          </p:cNvSpPr>
          <p:nvPr/>
        </p:nvSpPr>
        <p:spPr bwMode="auto">
          <a:xfrm>
            <a:off x="2912356" y="552450"/>
            <a:ext cx="1254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C0000"/>
                </a:solidFill>
              </a:rPr>
              <a:t>reconstruct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1931482" name="Rectangle 218"/>
          <p:cNvSpPr>
            <a:spLocks noChangeArrowheads="1"/>
          </p:cNvSpPr>
          <p:nvPr/>
        </p:nvSpPr>
        <p:spPr bwMode="auto">
          <a:xfrm>
            <a:off x="279400" y="5486400"/>
            <a:ext cx="4519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Belle result decreases tension with theory</a:t>
            </a:r>
          </a:p>
        </p:txBody>
      </p: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765175" y="6042025"/>
            <a:ext cx="4344988" cy="396875"/>
            <a:chOff x="482" y="3806"/>
            <a:chExt cx="2737" cy="250"/>
          </a:xfrm>
        </p:grpSpPr>
        <p:sp>
          <p:nvSpPr>
            <p:cNvPr id="1931484" name="Text Box 220"/>
            <p:cNvSpPr txBox="1">
              <a:spLocks noChangeArrowheads="1"/>
            </p:cNvSpPr>
            <p:nvPr/>
          </p:nvSpPr>
          <p:spPr bwMode="auto">
            <a:xfrm>
              <a:off x="482" y="3806"/>
              <a:ext cx="27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/>
                <a:t>First measurement  </a:t>
              </a:r>
              <a:r>
                <a:rPr lang="en-US">
                  <a:sym typeface="Symbol" pitchFamily="18" charset="2"/>
                </a:rPr>
                <a:t> = 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10.8 </a:t>
              </a:r>
              <a:r>
                <a:rPr lang="en-US" baseline="30000">
                  <a:solidFill>
                    <a:srgbClr val="000066"/>
                  </a:solidFill>
                  <a:sym typeface="Symbol" pitchFamily="18" charset="2"/>
                </a:rPr>
                <a:t>+4.0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 baseline="30000">
                  <a:solidFill>
                    <a:srgbClr val="000066"/>
                  </a:solidFill>
                  <a:sym typeface="Symbol" pitchFamily="18" charset="2"/>
                </a:rPr>
                <a:t>+4.5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MeV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931485" name="Rectangle 221"/>
            <p:cNvSpPr>
              <a:spLocks noChangeArrowheads="1"/>
            </p:cNvSpPr>
            <p:nvPr/>
          </p:nvSpPr>
          <p:spPr bwMode="auto">
            <a:xfrm>
              <a:off x="2527" y="3863"/>
              <a:ext cx="3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–3.7</a:t>
              </a:r>
              <a:endParaRPr lang="ru-RU" baseline="-25000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  <p:sp>
          <p:nvSpPr>
            <p:cNvPr id="1931486" name="Rectangle 222"/>
            <p:cNvSpPr>
              <a:spLocks noChangeArrowheads="1"/>
            </p:cNvSpPr>
            <p:nvPr/>
          </p:nvSpPr>
          <p:spPr bwMode="auto">
            <a:xfrm>
              <a:off x="2778" y="3863"/>
              <a:ext cx="3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baseline="-25000" dirty="0">
                  <a:solidFill>
                    <a:srgbClr val="000066"/>
                  </a:solidFill>
                  <a:sym typeface="Symbol" pitchFamily="18" charset="2"/>
                </a:rPr>
                <a:t>–2.0</a:t>
              </a:r>
              <a:endParaRPr lang="ru-RU" baseline="-25000" dirty="0">
                <a:solidFill>
                  <a:srgbClr val="000066"/>
                </a:solidFill>
                <a:sym typeface="Symbol" pitchFamily="18" charset="2"/>
              </a:endParaRPr>
            </a:p>
          </p:txBody>
        </p:sp>
      </p:grpSp>
      <p:sp>
        <p:nvSpPr>
          <p:cNvPr id="1931487" name="Text Box 223"/>
          <p:cNvSpPr txBox="1">
            <a:spLocks noChangeArrowheads="1"/>
          </p:cNvSpPr>
          <p:nvPr/>
        </p:nvSpPr>
        <p:spPr bwMode="auto">
          <a:xfrm>
            <a:off x="3951288" y="6389688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0000CC"/>
                </a:solidFill>
              </a:rPr>
              <a:t>as expected</a:t>
            </a:r>
            <a:endParaRPr lang="ru-RU">
              <a:solidFill>
                <a:srgbClr val="0000CC"/>
              </a:solidFill>
            </a:endParaRPr>
          </a:p>
        </p:txBody>
      </p:sp>
      <p:pic>
        <p:nvPicPr>
          <p:cNvPr id="172" name="Picture 1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975" y="712788"/>
            <a:ext cx="31019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3" name="Text Box 142"/>
          <p:cNvSpPr txBox="1">
            <a:spLocks noChangeArrowheads="1"/>
          </p:cNvSpPr>
          <p:nvPr/>
        </p:nvSpPr>
        <p:spPr bwMode="auto">
          <a:xfrm>
            <a:off x="7815263" y="1327150"/>
            <a:ext cx="439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</a:rPr>
              <a:t>ISR</a:t>
            </a:r>
            <a:endParaRPr lang="ru-RU" sz="1600">
              <a:solidFill>
                <a:srgbClr val="0000FF"/>
              </a:solidFill>
            </a:endParaRPr>
          </a:p>
        </p:txBody>
      </p:sp>
      <p:sp>
        <p:nvSpPr>
          <p:cNvPr id="174" name="Line 143"/>
          <p:cNvSpPr>
            <a:spLocks noChangeShapeType="1"/>
          </p:cNvSpPr>
          <p:nvPr/>
        </p:nvSpPr>
        <p:spPr bwMode="auto">
          <a:xfrm>
            <a:off x="7989888" y="1608138"/>
            <a:ext cx="0" cy="1889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" name="Text Box 144"/>
          <p:cNvSpPr txBox="1">
            <a:spLocks noChangeArrowheads="1"/>
          </p:cNvSpPr>
          <p:nvPr/>
        </p:nvSpPr>
        <p:spPr bwMode="auto">
          <a:xfrm>
            <a:off x="8185150" y="1416050"/>
            <a:ext cx="700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(1S)</a:t>
            </a:r>
          </a:p>
        </p:txBody>
      </p:sp>
      <p:sp>
        <p:nvSpPr>
          <p:cNvPr id="176" name="Line 145"/>
          <p:cNvSpPr>
            <a:spLocks noChangeShapeType="1"/>
          </p:cNvSpPr>
          <p:nvPr/>
        </p:nvSpPr>
        <p:spPr bwMode="auto">
          <a:xfrm flipH="1">
            <a:off x="8343900" y="1736725"/>
            <a:ext cx="30163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" name="Text Box 146"/>
          <p:cNvSpPr txBox="1">
            <a:spLocks noChangeArrowheads="1"/>
          </p:cNvSpPr>
          <p:nvPr/>
        </p:nvSpPr>
        <p:spPr bwMode="auto">
          <a:xfrm>
            <a:off x="7045325" y="2119313"/>
            <a:ext cx="700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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(1P)</a:t>
            </a:r>
          </a:p>
        </p:txBody>
      </p:sp>
      <p:sp>
        <p:nvSpPr>
          <p:cNvPr id="178" name="Line 147"/>
          <p:cNvSpPr>
            <a:spLocks noChangeShapeType="1"/>
          </p:cNvSpPr>
          <p:nvPr/>
        </p:nvSpPr>
        <p:spPr bwMode="auto">
          <a:xfrm flipV="1">
            <a:off x="7437438" y="1963738"/>
            <a:ext cx="38100" cy="203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9" name="Text Box 148"/>
          <p:cNvSpPr txBox="1">
            <a:spLocks noChangeArrowheads="1"/>
          </p:cNvSpPr>
          <p:nvPr/>
        </p:nvSpPr>
        <p:spPr bwMode="auto">
          <a:xfrm>
            <a:off x="6854825" y="515938"/>
            <a:ext cx="1855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solidFill>
                  <a:srgbClr val="0000FF"/>
                </a:solidFill>
              </a:rPr>
              <a:t>PRL101, 071801 (2008)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80" name="Text Box 149"/>
          <p:cNvSpPr txBox="1">
            <a:spLocks noChangeArrowheads="1"/>
          </p:cNvSpPr>
          <p:nvPr/>
        </p:nvSpPr>
        <p:spPr bwMode="auto">
          <a:xfrm>
            <a:off x="6518275" y="777875"/>
            <a:ext cx="240665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/>
              <a:t>BaBar </a:t>
            </a:r>
            <a:r>
              <a:rPr lang="en-US">
                <a:sym typeface="Symbol" pitchFamily="18" charset="2"/>
              </a:rPr>
              <a:t>(3S)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(1S)</a:t>
            </a:r>
          </a:p>
        </p:txBody>
      </p:sp>
      <p:pic>
        <p:nvPicPr>
          <p:cNvPr id="181" name="Picture 1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3763" y="2892425"/>
            <a:ext cx="31607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" name="Text Box 151"/>
          <p:cNvSpPr txBox="1">
            <a:spLocks noChangeArrowheads="1"/>
          </p:cNvSpPr>
          <p:nvPr/>
        </p:nvSpPr>
        <p:spPr bwMode="auto">
          <a:xfrm>
            <a:off x="7648575" y="3406775"/>
            <a:ext cx="439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</a:rPr>
              <a:t>ISR</a:t>
            </a:r>
            <a:endParaRPr lang="ru-RU" sz="1600">
              <a:solidFill>
                <a:srgbClr val="0000FF"/>
              </a:solidFill>
            </a:endParaRPr>
          </a:p>
        </p:txBody>
      </p:sp>
      <p:sp>
        <p:nvSpPr>
          <p:cNvPr id="183" name="Line 152"/>
          <p:cNvSpPr>
            <a:spLocks noChangeShapeType="1"/>
          </p:cNvSpPr>
          <p:nvPr/>
        </p:nvSpPr>
        <p:spPr bwMode="auto">
          <a:xfrm>
            <a:off x="7823200" y="3687763"/>
            <a:ext cx="0" cy="1889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" name="Text Box 153"/>
          <p:cNvSpPr txBox="1">
            <a:spLocks noChangeArrowheads="1"/>
          </p:cNvSpPr>
          <p:nvPr/>
        </p:nvSpPr>
        <p:spPr bwMode="auto">
          <a:xfrm>
            <a:off x="8018463" y="3495675"/>
            <a:ext cx="700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(1S)</a:t>
            </a:r>
          </a:p>
        </p:txBody>
      </p:sp>
      <p:sp>
        <p:nvSpPr>
          <p:cNvPr id="185" name="Line 154"/>
          <p:cNvSpPr>
            <a:spLocks noChangeShapeType="1"/>
          </p:cNvSpPr>
          <p:nvPr/>
        </p:nvSpPr>
        <p:spPr bwMode="auto">
          <a:xfrm flipH="1">
            <a:off x="8177213" y="3816350"/>
            <a:ext cx="30162" cy="1666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6" name="Text Box 155"/>
          <p:cNvSpPr txBox="1">
            <a:spLocks noChangeArrowheads="1"/>
          </p:cNvSpPr>
          <p:nvPr/>
        </p:nvSpPr>
        <p:spPr bwMode="auto">
          <a:xfrm>
            <a:off x="6465888" y="2962275"/>
            <a:ext cx="240665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/>
              <a:t>BaBar </a:t>
            </a:r>
            <a:r>
              <a:rPr lang="en-US">
                <a:sym typeface="Symbol" pitchFamily="18" charset="2"/>
              </a:rPr>
              <a:t>(2S)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(1S)</a:t>
            </a:r>
          </a:p>
        </p:txBody>
      </p:sp>
      <p:sp>
        <p:nvSpPr>
          <p:cNvPr id="187" name="Text Box 156"/>
          <p:cNvSpPr txBox="1">
            <a:spLocks noChangeArrowheads="1"/>
          </p:cNvSpPr>
          <p:nvPr/>
        </p:nvSpPr>
        <p:spPr bwMode="auto">
          <a:xfrm>
            <a:off x="6657975" y="2708275"/>
            <a:ext cx="1855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solidFill>
                  <a:srgbClr val="0000FF"/>
                </a:solidFill>
              </a:rPr>
              <a:t>PRL103, 161801 (2009)</a:t>
            </a:r>
            <a:endParaRPr lang="ru-RU" sz="1400">
              <a:solidFill>
                <a:srgbClr val="0000FF"/>
              </a:solidFill>
            </a:endParaRPr>
          </a:p>
        </p:txBody>
      </p:sp>
      <p:pic>
        <p:nvPicPr>
          <p:cNvPr id="18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6663" y="4932363"/>
            <a:ext cx="265747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Text Box 158"/>
          <p:cNvSpPr txBox="1">
            <a:spLocks noChangeArrowheads="1"/>
          </p:cNvSpPr>
          <p:nvPr/>
        </p:nvSpPr>
        <p:spPr bwMode="auto">
          <a:xfrm>
            <a:off x="6973888" y="6243638"/>
            <a:ext cx="133350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/>
              <a:t>CLEO </a:t>
            </a:r>
            <a:r>
              <a:rPr lang="en-US">
                <a:sym typeface="Symbol" pitchFamily="18" charset="2"/>
              </a:rPr>
              <a:t>(3S)</a:t>
            </a:r>
          </a:p>
        </p:txBody>
      </p:sp>
      <p:sp>
        <p:nvSpPr>
          <p:cNvPr id="190" name="Rectangle 159"/>
          <p:cNvSpPr>
            <a:spLocks noChangeArrowheads="1"/>
          </p:cNvSpPr>
          <p:nvPr/>
        </p:nvSpPr>
        <p:spPr bwMode="auto">
          <a:xfrm>
            <a:off x="6561138" y="4957763"/>
            <a:ext cx="2417762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Text Box 160"/>
          <p:cNvSpPr txBox="1">
            <a:spLocks noChangeArrowheads="1"/>
          </p:cNvSpPr>
          <p:nvPr/>
        </p:nvSpPr>
        <p:spPr bwMode="auto">
          <a:xfrm>
            <a:off x="6757988" y="4810125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solidFill>
                  <a:srgbClr val="0000FF"/>
                </a:solidFill>
              </a:rPr>
              <a:t>PRD81, 031104 (2010)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2" name="Line 161"/>
          <p:cNvSpPr>
            <a:spLocks noChangeShapeType="1"/>
          </p:cNvSpPr>
          <p:nvPr/>
        </p:nvSpPr>
        <p:spPr bwMode="auto">
          <a:xfrm flipV="1">
            <a:off x="5400675" y="1828800"/>
            <a:ext cx="642938" cy="2714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" name="Line 162"/>
          <p:cNvSpPr>
            <a:spLocks noChangeShapeType="1"/>
          </p:cNvSpPr>
          <p:nvPr/>
        </p:nvSpPr>
        <p:spPr bwMode="auto">
          <a:xfrm>
            <a:off x="5214938" y="2771775"/>
            <a:ext cx="800100" cy="12858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" name="Line 163"/>
          <p:cNvSpPr>
            <a:spLocks noChangeShapeType="1"/>
          </p:cNvSpPr>
          <p:nvPr/>
        </p:nvSpPr>
        <p:spPr bwMode="auto">
          <a:xfrm>
            <a:off x="5172075" y="3414713"/>
            <a:ext cx="1485900" cy="15716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8" name="Picture 14" descr="Belle-logo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99"/>
          <p:cNvSpPr txBox="1">
            <a:spLocks noChangeArrowheads="1"/>
          </p:cNvSpPr>
          <p:nvPr/>
        </p:nvSpPr>
        <p:spPr bwMode="auto">
          <a:xfrm>
            <a:off x="340442" y="5152967"/>
            <a:ext cx="4510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 smtClean="0">
                <a:solidFill>
                  <a:srgbClr val="000066"/>
                </a:solidFill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</a:rPr>
              <a:t>Mizuk</a:t>
            </a:r>
            <a:r>
              <a:rPr lang="en-US" sz="1800" dirty="0" smtClean="0">
                <a:solidFill>
                  <a:srgbClr val="000066"/>
                </a:solidFill>
              </a:rPr>
              <a:t> et al. Belle PRL 109 (2012) 232002</a:t>
            </a:r>
            <a:endParaRPr lang="ru-RU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832" name="Text Box 16"/>
          <p:cNvSpPr txBox="1">
            <a:spLocks noChangeArrowheads="1"/>
          </p:cNvSpPr>
          <p:nvPr/>
        </p:nvSpPr>
        <p:spPr bwMode="auto">
          <a:xfrm>
            <a:off x="4676775" y="884238"/>
            <a:ext cx="2727325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2S</a:t>
            </a:r>
            <a:r>
              <a:rPr lang="en-US">
                <a:sym typeface="Symbol" pitchFamily="18" charset="2"/>
              </a:rPr>
              <a:t>) = 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24.3 </a:t>
            </a:r>
            <a:r>
              <a:rPr lang="en-US" baseline="30000">
                <a:solidFill>
                  <a:srgbClr val="000066"/>
                </a:solidFill>
                <a:sym typeface="Symbol" pitchFamily="18" charset="2"/>
              </a:rPr>
              <a:t>+4.0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MeV</a:t>
            </a:r>
          </a:p>
        </p:txBody>
      </p:sp>
      <p:sp>
        <p:nvSpPr>
          <p:cNvPr id="1826882" name="Rectangle 66"/>
          <p:cNvSpPr>
            <a:spLocks noChangeArrowheads="1"/>
          </p:cNvSpPr>
          <p:nvPr/>
        </p:nvSpPr>
        <p:spPr bwMode="auto">
          <a:xfrm>
            <a:off x="6580760" y="973138"/>
            <a:ext cx="476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–4.5</a:t>
            </a:r>
            <a:endParaRPr lang="ru-RU" baseline="-25000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1826865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8" y="1265238"/>
            <a:ext cx="405606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6819" name="Text Box 3"/>
          <p:cNvSpPr txBox="1">
            <a:spLocks noChangeArrowheads="1"/>
          </p:cNvSpPr>
          <p:nvPr/>
        </p:nvSpPr>
        <p:spPr bwMode="auto">
          <a:xfrm>
            <a:off x="2131961" y="3175"/>
            <a:ext cx="49023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First evidence for 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(2S)</a:t>
            </a:r>
          </a:p>
        </p:txBody>
      </p:sp>
      <p:sp>
        <p:nvSpPr>
          <p:cNvPr id="1826820" name="Text Box 4"/>
          <p:cNvSpPr txBox="1">
            <a:spLocks noChangeArrowheads="1"/>
          </p:cNvSpPr>
          <p:nvPr/>
        </p:nvSpPr>
        <p:spPr bwMode="auto">
          <a:xfrm>
            <a:off x="1555750" y="1300163"/>
            <a:ext cx="186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arxiv:1205.6351  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</a:t>
            </a:r>
            <a:r>
              <a:rPr lang="en-US" sz="1400">
                <a:solidFill>
                  <a:srgbClr val="0000FF"/>
                </a:solidFill>
              </a:rPr>
              <a:t>PRL</a:t>
            </a:r>
            <a:endParaRPr lang="ru-RU" sz="1400">
              <a:solidFill>
                <a:srgbClr val="0000FF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846263" y="3919538"/>
            <a:ext cx="1431925" cy="396875"/>
            <a:chOff x="158" y="3302"/>
            <a:chExt cx="902" cy="250"/>
          </a:xfrm>
        </p:grpSpPr>
        <p:sp>
          <p:nvSpPr>
            <p:cNvPr id="1826830" name="Text Box 14"/>
            <p:cNvSpPr txBox="1">
              <a:spLocks noChangeArrowheads="1"/>
            </p:cNvSpPr>
            <p:nvPr/>
          </p:nvSpPr>
          <p:spPr bwMode="auto">
            <a:xfrm>
              <a:off x="158" y="3302"/>
              <a:ext cx="9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/>
                <a:t>M</a:t>
              </a:r>
              <a:r>
                <a:rPr lang="en-US" baseline="-25000"/>
                <a:t>miss</a:t>
              </a:r>
              <a:r>
                <a:rPr lang="en-US"/>
                <a:t> (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+</a:t>
              </a:r>
              <a:r>
                <a:rPr lang="en-US">
                  <a:sym typeface="Symbol" pitchFamily="18" charset="2"/>
                </a:rPr>
                <a:t></a:t>
              </a:r>
              <a:r>
                <a:rPr lang="en-US" baseline="30000">
                  <a:sym typeface="Symbol" pitchFamily="18" charset="2"/>
                </a:rPr>
                <a:t>-</a:t>
              </a:r>
              <a:r>
                <a:rPr lang="en-US">
                  <a:sym typeface="Symbol" pitchFamily="18" charset="2"/>
                </a:rPr>
                <a:t>)</a:t>
              </a:r>
              <a:endParaRPr lang="en-US" baseline="30000">
                <a:sym typeface="Symbol" pitchFamily="18" charset="2"/>
              </a:endParaRPr>
            </a:p>
          </p:txBody>
        </p:sp>
        <p:sp>
          <p:nvSpPr>
            <p:cNvPr id="1826831" name="Rectangle 15"/>
            <p:cNvSpPr>
              <a:spLocks noChangeArrowheads="1"/>
            </p:cNvSpPr>
            <p:nvPr/>
          </p:nvSpPr>
          <p:spPr bwMode="auto">
            <a:xfrm>
              <a:off x="297" y="3303"/>
              <a:ext cx="23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baseline="30000">
                  <a:sym typeface="Symbol" pitchFamily="18" charset="2"/>
                </a:rPr>
                <a:t>(2)</a:t>
              </a:r>
            </a:p>
          </p:txBody>
        </p:sp>
      </p:grpSp>
      <p:sp>
        <p:nvSpPr>
          <p:cNvPr id="1826835" name="Text Box 19"/>
          <p:cNvSpPr txBox="1">
            <a:spLocks noChangeArrowheads="1"/>
          </p:cNvSpPr>
          <p:nvPr/>
        </p:nvSpPr>
        <p:spPr bwMode="auto">
          <a:xfrm rot="21600000">
            <a:off x="6161088" y="1201738"/>
            <a:ext cx="214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CC0000"/>
                </a:solidFill>
              </a:rPr>
              <a:t>First measurement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1826860" name="Text Box 44"/>
          <p:cNvSpPr txBox="1">
            <a:spLocks noChangeArrowheads="1"/>
          </p:cNvSpPr>
          <p:nvPr/>
        </p:nvSpPr>
        <p:spPr bwMode="auto">
          <a:xfrm>
            <a:off x="6180138" y="3373438"/>
            <a:ext cx="2827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In agreement with theory</a:t>
            </a:r>
            <a:endParaRPr lang="en-US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826861" name="Text Box 45"/>
          <p:cNvSpPr txBox="1">
            <a:spLocks noChangeArrowheads="1"/>
          </p:cNvSpPr>
          <p:nvPr/>
        </p:nvSpPr>
        <p:spPr bwMode="auto">
          <a:xfrm>
            <a:off x="3751263" y="4056063"/>
            <a:ext cx="4349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  <a:sym typeface="Symbol" pitchFamily="18" charset="2"/>
              </a:rPr>
              <a:t>(2S) = 4  8 MeV,  &lt; 24MeV @ 90% C.L.</a:t>
            </a:r>
          </a:p>
        </p:txBody>
      </p:sp>
      <p:pic>
        <p:nvPicPr>
          <p:cNvPr id="1826866" name="Picture 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088" y="2133600"/>
            <a:ext cx="312896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6825" name="TextBox 17"/>
          <p:cNvSpPr txBox="1">
            <a:spLocks noChangeArrowheads="1"/>
          </p:cNvSpPr>
          <p:nvPr/>
        </p:nvSpPr>
        <p:spPr bwMode="auto">
          <a:xfrm>
            <a:off x="6570663" y="1852613"/>
            <a:ext cx="527050" cy="276225"/>
          </a:xfrm>
          <a:prstGeom prst="rect">
            <a:avLst/>
          </a:prstGeom>
          <a:solidFill>
            <a:srgbClr val="FFFF66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FF6600"/>
                </a:solidFill>
              </a:rPr>
              <a:t>LQCD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0188" y="1854200"/>
            <a:ext cx="722312" cy="274638"/>
          </a:xfrm>
          <a:prstGeom prst="rect">
            <a:avLst/>
          </a:prstGeom>
          <a:solidFill>
            <a:srgbClr val="66FF66">
              <a:alpha val="43000"/>
            </a:srgbClr>
          </a:solidFill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200">
                <a:solidFill>
                  <a:srgbClr val="4F6228"/>
                </a:solidFill>
              </a:rPr>
              <a:t>pNRQCD</a:t>
            </a:r>
          </a:p>
        </p:txBody>
      </p:sp>
      <p:sp>
        <p:nvSpPr>
          <p:cNvPr id="1826875" name="Rectangle 59"/>
          <p:cNvSpPr>
            <a:spLocks noChangeArrowheads="1"/>
          </p:cNvSpPr>
          <p:nvPr/>
        </p:nvSpPr>
        <p:spPr bwMode="auto">
          <a:xfrm>
            <a:off x="4484289" y="5184775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–3.3</a:t>
            </a:r>
            <a:endParaRPr lang="ru-RU" baseline="-25000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1826876" name="Rectangle 60"/>
          <p:cNvSpPr>
            <a:spLocks noChangeArrowheads="1"/>
          </p:cNvSpPr>
          <p:nvPr/>
        </p:nvSpPr>
        <p:spPr bwMode="auto">
          <a:xfrm>
            <a:off x="4497937" y="5497513"/>
            <a:ext cx="476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–3.3</a:t>
            </a:r>
            <a:endParaRPr lang="ru-RU" baseline="-25000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1826877" name="Text Box 61"/>
          <p:cNvSpPr txBox="1">
            <a:spLocks noChangeArrowheads="1"/>
          </p:cNvSpPr>
          <p:nvPr/>
        </p:nvSpPr>
        <p:spPr bwMode="auto">
          <a:xfrm>
            <a:off x="579227" y="5071771"/>
            <a:ext cx="47420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BF[</a:t>
            </a:r>
            <a:r>
              <a:rPr lang="en-US" dirty="0" err="1">
                <a:solidFill>
                  <a:srgbClr val="000066"/>
                </a:solidFill>
                <a:sym typeface="Symbol" pitchFamily="18" charset="2"/>
              </a:rPr>
              <a:t>h</a:t>
            </a:r>
            <a:r>
              <a:rPr lang="en-US" baseline="-25000" dirty="0" err="1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(1P)  </a:t>
            </a:r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(1S) ] = </a:t>
            </a:r>
            <a:r>
              <a:rPr lang="en-US" dirty="0" smtClean="0">
                <a:solidFill>
                  <a:srgbClr val="000066"/>
                </a:solidFill>
                <a:sym typeface="Symbol" pitchFamily="18" charset="2"/>
              </a:rPr>
              <a:t>  49.2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5.7</a:t>
            </a:r>
            <a:r>
              <a:rPr lang="en-US" baseline="30000" dirty="0">
                <a:solidFill>
                  <a:srgbClr val="000066"/>
                </a:solidFill>
                <a:sym typeface="Symbol" pitchFamily="18" charset="2"/>
              </a:rPr>
              <a:t>+5.6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 %</a:t>
            </a:r>
          </a:p>
          <a:p>
            <a:pPr algn="l" defTabSz="914400"/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BF[</a:t>
            </a:r>
            <a:r>
              <a:rPr lang="en-US" dirty="0" err="1">
                <a:solidFill>
                  <a:srgbClr val="000066"/>
                </a:solidFill>
                <a:sym typeface="Symbol" pitchFamily="18" charset="2"/>
              </a:rPr>
              <a:t>h</a:t>
            </a:r>
            <a:r>
              <a:rPr lang="en-US" baseline="-25000" dirty="0" err="1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(2P)  </a:t>
            </a:r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(1S) ] = </a:t>
            </a:r>
            <a:r>
              <a:rPr lang="en-US" dirty="0" smtClean="0">
                <a:solidFill>
                  <a:srgbClr val="000066"/>
                </a:solidFill>
                <a:sym typeface="Symbol" pitchFamily="18" charset="2"/>
              </a:rPr>
              <a:t>  22.3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3.8</a:t>
            </a:r>
            <a:r>
              <a:rPr lang="en-US" baseline="30000" dirty="0">
                <a:solidFill>
                  <a:srgbClr val="000066"/>
                </a:solidFill>
                <a:sym typeface="Symbol" pitchFamily="18" charset="2"/>
              </a:rPr>
              <a:t>+3.1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 %</a:t>
            </a:r>
          </a:p>
          <a:p>
            <a:pPr algn="l" defTabSz="914400"/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BF[</a:t>
            </a:r>
            <a:r>
              <a:rPr lang="en-US" dirty="0" err="1">
                <a:solidFill>
                  <a:srgbClr val="000066"/>
                </a:solidFill>
                <a:sym typeface="Symbol" pitchFamily="18" charset="2"/>
              </a:rPr>
              <a:t>h</a:t>
            </a:r>
            <a:r>
              <a:rPr lang="en-US" baseline="-25000" dirty="0" err="1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(2P)  </a:t>
            </a:r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(2S) ] = 47.510.5</a:t>
            </a:r>
            <a:r>
              <a:rPr lang="en-US" baseline="30000" dirty="0">
                <a:solidFill>
                  <a:srgbClr val="000066"/>
                </a:solidFill>
                <a:sym typeface="Symbol" pitchFamily="18" charset="2"/>
              </a:rPr>
              <a:t>+6.8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 %</a:t>
            </a:r>
            <a:endParaRPr lang="ru-RU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1826824" name="Text Box 8"/>
          <p:cNvSpPr txBox="1">
            <a:spLocks noChangeArrowheads="1"/>
          </p:cNvSpPr>
          <p:nvPr/>
        </p:nvSpPr>
        <p:spPr bwMode="auto">
          <a:xfrm>
            <a:off x="6956425" y="213360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>
                <a:solidFill>
                  <a:srgbClr val="FF0000"/>
                </a:solidFill>
              </a:rPr>
              <a:t>Belle</a:t>
            </a:r>
            <a:endParaRPr lang="en-US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826885" name="Rectangle 69"/>
          <p:cNvSpPr>
            <a:spLocks noChangeArrowheads="1"/>
          </p:cNvSpPr>
          <p:nvPr/>
        </p:nvSpPr>
        <p:spPr bwMode="auto">
          <a:xfrm>
            <a:off x="4503693" y="5797550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baseline="-25000" dirty="0">
                <a:solidFill>
                  <a:srgbClr val="000066"/>
                </a:solidFill>
                <a:sym typeface="Symbol" pitchFamily="18" charset="2"/>
              </a:rPr>
              <a:t>–7.7</a:t>
            </a:r>
            <a:endParaRPr lang="ru-RU" baseline="-25000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1826886" name="Text Box 70"/>
          <p:cNvSpPr txBox="1">
            <a:spLocks noChangeArrowheads="1"/>
          </p:cNvSpPr>
          <p:nvPr/>
        </p:nvSpPr>
        <p:spPr bwMode="auto">
          <a:xfrm>
            <a:off x="4779963" y="4298950"/>
            <a:ext cx="168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expect </a:t>
            </a:r>
            <a:r>
              <a:rPr lang="en-US">
                <a:sym typeface="Symbol" pitchFamily="18" charset="2"/>
              </a:rPr>
              <a:t></a:t>
            </a:r>
            <a:r>
              <a:rPr lang="en-US"/>
              <a:t>4MeV</a:t>
            </a:r>
            <a:endParaRPr lang="ru-RU"/>
          </a:p>
        </p:txBody>
      </p:sp>
      <p:sp>
        <p:nvSpPr>
          <p:cNvPr id="1826887" name="Text Box 71"/>
          <p:cNvSpPr txBox="1">
            <a:spLocks noChangeArrowheads="1"/>
          </p:cNvSpPr>
          <p:nvPr/>
        </p:nvSpPr>
        <p:spPr bwMode="auto">
          <a:xfrm>
            <a:off x="5439964" y="5128882"/>
            <a:ext cx="622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41%</a:t>
            </a:r>
          </a:p>
          <a:p>
            <a:pPr algn="l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13%</a:t>
            </a:r>
          </a:p>
          <a:p>
            <a:pPr algn="l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19%</a:t>
            </a:r>
            <a:endParaRPr lang="ru-RU" dirty="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1826888" name="Text Box 72"/>
          <p:cNvSpPr txBox="1">
            <a:spLocks noChangeArrowheads="1"/>
          </p:cNvSpPr>
          <p:nvPr/>
        </p:nvSpPr>
        <p:spPr bwMode="auto">
          <a:xfrm>
            <a:off x="5122863" y="4859338"/>
            <a:ext cx="150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</a:rPr>
              <a:t>Expectations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1826889" name="Text Box 73"/>
          <p:cNvSpPr txBox="1">
            <a:spLocks noChangeArrowheads="1"/>
          </p:cNvSpPr>
          <p:nvPr/>
        </p:nvSpPr>
        <p:spPr bwMode="auto">
          <a:xfrm>
            <a:off x="6183930" y="5252556"/>
            <a:ext cx="2890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400" dirty="0">
                <a:solidFill>
                  <a:srgbClr val="0000FF"/>
                </a:solidFill>
              </a:rPr>
              <a:t>Godfrey </a:t>
            </a:r>
            <a:r>
              <a:rPr lang="en-US" sz="1400" dirty="0" err="1">
                <a:solidFill>
                  <a:srgbClr val="0000FF"/>
                </a:solidFill>
              </a:rPr>
              <a:t>Rosner</a:t>
            </a:r>
            <a:r>
              <a:rPr lang="en-US" sz="1400" dirty="0">
                <a:solidFill>
                  <a:srgbClr val="0000FF"/>
                </a:solidFill>
              </a:rPr>
              <a:t> PRD66,014012(2002)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826891" name="Text Box 75"/>
          <p:cNvSpPr txBox="1">
            <a:spLocks noChangeArrowheads="1"/>
          </p:cNvSpPr>
          <p:nvPr/>
        </p:nvSpPr>
        <p:spPr bwMode="auto">
          <a:xfrm>
            <a:off x="1943100" y="2317750"/>
            <a:ext cx="773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>
                <a:solidFill>
                  <a:srgbClr val="FF0000"/>
                </a:solidFill>
              </a:rPr>
              <a:t>4.2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</a:t>
            </a:r>
            <a:br>
              <a:rPr lang="en-US" sz="1600">
                <a:solidFill>
                  <a:srgbClr val="FF0000"/>
                </a:solidFill>
                <a:sym typeface="Symbol" pitchFamily="18" charset="2"/>
              </a:rPr>
            </a:b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w/ syst</a:t>
            </a:r>
          </a:p>
        </p:txBody>
      </p:sp>
      <p:sp>
        <p:nvSpPr>
          <p:cNvPr id="1826892" name="Rectangle 76"/>
          <p:cNvSpPr>
            <a:spLocks noChangeArrowheads="1"/>
          </p:cNvSpPr>
          <p:nvPr/>
        </p:nvSpPr>
        <p:spPr bwMode="auto">
          <a:xfrm>
            <a:off x="160338" y="6229350"/>
            <a:ext cx="4808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  <a:sym typeface="Symbol" pitchFamily="18" charset="2"/>
              </a:rPr>
              <a:t>c.f. BESIII  BF[h</a:t>
            </a:r>
            <a:r>
              <a:rPr lang="en-US" baseline="-25000">
                <a:solidFill>
                  <a:srgbClr val="000066"/>
                </a:solidFill>
                <a:sym typeface="Symbol" pitchFamily="18" charset="2"/>
              </a:rPr>
              <a:t>c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(1P)  </a:t>
            </a:r>
            <a:r>
              <a:rPr lang="en-US" baseline="-25000">
                <a:solidFill>
                  <a:srgbClr val="000066"/>
                </a:solidFill>
                <a:sym typeface="Symbol" pitchFamily="18" charset="2"/>
              </a:rPr>
              <a:t>c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(1S) ] = 54.38.5 %</a:t>
            </a:r>
            <a:endParaRPr lang="ru-RU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1826893" name="Rectangle 77"/>
          <p:cNvSpPr>
            <a:spLocks noChangeArrowheads="1"/>
          </p:cNvSpPr>
          <p:nvPr/>
        </p:nvSpPr>
        <p:spPr bwMode="auto">
          <a:xfrm>
            <a:off x="5576444" y="6232525"/>
            <a:ext cx="62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39%</a:t>
            </a:r>
            <a:endParaRPr lang="ru-RU" dirty="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1826894" name="Text Box 78"/>
          <p:cNvSpPr txBox="1">
            <a:spLocks noChangeArrowheads="1"/>
          </p:cNvSpPr>
          <p:nvPr/>
        </p:nvSpPr>
        <p:spPr bwMode="auto">
          <a:xfrm>
            <a:off x="350838" y="4859338"/>
            <a:ext cx="218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</a:rPr>
              <a:t>Branching fractions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1826895" name="Line 79"/>
          <p:cNvSpPr>
            <a:spLocks noChangeShapeType="1"/>
          </p:cNvSpPr>
          <p:nvPr/>
        </p:nvSpPr>
        <p:spPr bwMode="auto">
          <a:xfrm>
            <a:off x="0" y="4814888"/>
            <a:ext cx="91440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26896" name="Rectangle 80"/>
          <p:cNvSpPr>
            <a:spLocks noChangeArrowheads="1"/>
          </p:cNvSpPr>
          <p:nvPr/>
        </p:nvSpPr>
        <p:spPr bwMode="auto">
          <a:xfrm>
            <a:off x="2497138" y="19399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(2S)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grpSp>
        <p:nvGrpSpPr>
          <p:cNvPr id="3" name="Group 84"/>
          <p:cNvGrpSpPr>
            <a:grpSpLocks/>
          </p:cNvGrpSpPr>
          <p:nvPr/>
        </p:nvGrpSpPr>
        <p:grpSpPr bwMode="auto">
          <a:xfrm>
            <a:off x="387349" y="565150"/>
            <a:ext cx="2806701" cy="708025"/>
            <a:chOff x="-2133" y="1129"/>
            <a:chExt cx="1768" cy="446"/>
          </a:xfrm>
        </p:grpSpPr>
        <p:sp>
          <p:nvSpPr>
            <p:cNvPr id="1826901" name="Text Box 85"/>
            <p:cNvSpPr txBox="1">
              <a:spLocks noChangeArrowheads="1"/>
            </p:cNvSpPr>
            <p:nvPr/>
          </p:nvSpPr>
          <p:spPr bwMode="auto">
            <a:xfrm>
              <a:off x="-2133" y="1129"/>
              <a:ext cx="176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 err="1"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US" dirty="0" err="1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aseline="30000" dirty="0">
                  <a:latin typeface="Calibri" pitchFamily="34" charset="0"/>
                  <a:sym typeface="Symbol" pitchFamily="18" charset="2"/>
                </a:rPr>
                <a:t>-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(5S)</a:t>
              </a:r>
              <a:r>
                <a:rPr lang="en-US" dirty="0" err="1">
                  <a:latin typeface="Calibri" pitchFamily="34" charset="0"/>
                </a:rPr>
                <a:t>h</a:t>
              </a:r>
              <a:r>
                <a:rPr lang="en-US" baseline="-25000" dirty="0" err="1">
                  <a:latin typeface="Calibri" pitchFamily="34" charset="0"/>
                </a:rPr>
                <a:t>b</a:t>
              </a:r>
              <a:r>
                <a:rPr lang="en-US" dirty="0">
                  <a:latin typeface="Calibri" pitchFamily="34" charset="0"/>
                </a:rPr>
                <a:t>(</a:t>
              </a:r>
              <a:r>
                <a:rPr lang="en-US" b="1" dirty="0">
                  <a:solidFill>
                    <a:srgbClr val="0000CC"/>
                  </a:solidFill>
                  <a:latin typeface="Calibri" pitchFamily="34" charset="0"/>
                </a:rPr>
                <a:t>2P</a:t>
              </a:r>
              <a:r>
                <a:rPr lang="en-US" dirty="0">
                  <a:latin typeface="Calibri" pitchFamily="34" charset="0"/>
                </a:rPr>
                <a:t>) 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ru-RU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US" b="1" baseline="30000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–</a:t>
              </a:r>
            </a:p>
            <a:p>
              <a:r>
                <a:rPr lang="en-US" dirty="0" smtClean="0">
                  <a:latin typeface="Calibri" pitchFamily="34" charset="0"/>
                  <a:sym typeface="Symbol" pitchFamily="18" charset="2"/>
                </a:rPr>
                <a:t>                       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</a:t>
              </a:r>
              <a:r>
                <a:rPr lang="en-US" baseline="-25000" dirty="0">
                  <a:latin typeface="Calibri" pitchFamily="34" charset="0"/>
                  <a:sym typeface="Symbol" pitchFamily="18" charset="2"/>
                </a:rPr>
                <a:t>b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(</a:t>
              </a:r>
              <a:r>
                <a:rPr lang="en-US" b="1" dirty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2S</a:t>
              </a:r>
              <a:r>
                <a:rPr lang="en-US" dirty="0">
                  <a:latin typeface="Calibri" pitchFamily="34" charset="0"/>
                  <a:sym typeface="Symbol" pitchFamily="18" charset="2"/>
                </a:rPr>
                <a:t>) </a:t>
              </a:r>
              <a:r>
                <a:rPr lang="en-US" b="1" dirty="0">
                  <a:solidFill>
                    <a:srgbClr val="CC0000"/>
                  </a:solidFill>
                  <a:latin typeface="Calibri" pitchFamily="34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1826902" name="Line 86"/>
            <p:cNvSpPr>
              <a:spLocks noChangeShapeType="1"/>
            </p:cNvSpPr>
            <p:nvPr/>
          </p:nvSpPr>
          <p:spPr bwMode="auto">
            <a:xfrm flipV="1">
              <a:off x="-1134" y="136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6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12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8" name="Text Box 99"/>
          <p:cNvSpPr txBox="1">
            <a:spLocks noChangeArrowheads="1"/>
          </p:cNvSpPr>
          <p:nvPr/>
        </p:nvSpPr>
        <p:spPr bwMode="auto">
          <a:xfrm>
            <a:off x="3914925" y="557213"/>
            <a:ext cx="4510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 smtClean="0">
                <a:solidFill>
                  <a:srgbClr val="000066"/>
                </a:solidFill>
              </a:rPr>
              <a:t> </a:t>
            </a:r>
            <a:r>
              <a:rPr lang="en-US" sz="1800" dirty="0" err="1" smtClean="0">
                <a:solidFill>
                  <a:srgbClr val="000066"/>
                </a:solidFill>
              </a:rPr>
              <a:t>Mizuk</a:t>
            </a:r>
            <a:r>
              <a:rPr lang="en-US" sz="1800" dirty="0" smtClean="0">
                <a:solidFill>
                  <a:srgbClr val="000066"/>
                </a:solidFill>
              </a:rPr>
              <a:t> et al. Belle PRL 109 (2012) 232002</a:t>
            </a:r>
            <a:endParaRPr lang="ru-RU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3"/>
          <p:cNvSpPr>
            <a:spLocks noChangeArrowheads="1"/>
          </p:cNvSpPr>
          <p:nvPr/>
        </p:nvSpPr>
        <p:spPr bwMode="auto">
          <a:xfrm>
            <a:off x="3638550" y="5010150"/>
            <a:ext cx="5334000" cy="609600"/>
          </a:xfrm>
          <a:prstGeom prst="rect">
            <a:avLst/>
          </a:prstGeom>
          <a:solidFill>
            <a:srgbClr val="FFFFD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3" name="Text Box 119"/>
          <p:cNvSpPr txBox="1">
            <a:spLocks noChangeArrowheads="1"/>
          </p:cNvSpPr>
          <p:nvPr/>
        </p:nvSpPr>
        <p:spPr bwMode="auto">
          <a:xfrm>
            <a:off x="862013" y="3175"/>
            <a:ext cx="808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Anomalies in (5S)(bb)</a:t>
            </a:r>
            <a:r>
              <a:rPr lang="en-US" sz="3600" b="1" baseline="30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</a:t>
            </a:r>
            <a:r>
              <a:rPr lang="en-US" sz="3600" b="1" baseline="30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– 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 transitions</a:t>
            </a:r>
            <a:endParaRPr lang="en-US" sz="3600" b="1" baseline="30000" dirty="0">
              <a:solidFill>
                <a:srgbClr val="00206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364" name="Rectangle 121"/>
          <p:cNvSpPr>
            <a:spLocks noChangeArrowheads="1"/>
          </p:cNvSpPr>
          <p:nvPr/>
        </p:nvSpPr>
        <p:spPr bwMode="auto">
          <a:xfrm>
            <a:off x="5324475" y="-395288"/>
            <a:ext cx="390525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_</a:t>
            </a:r>
            <a:endParaRPr lang="ru-RU" sz="3200" b="1" dirty="0">
              <a:solidFill>
                <a:srgbClr val="00206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365" name="Text Box 134"/>
          <p:cNvSpPr txBox="1">
            <a:spLocks noChangeArrowheads="1"/>
          </p:cNvSpPr>
          <p:nvPr/>
        </p:nvSpPr>
        <p:spPr bwMode="auto">
          <a:xfrm>
            <a:off x="3654425" y="1138238"/>
            <a:ext cx="52974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800">
                <a:latin typeface="Calibri" pitchFamily="34" charset="0"/>
                <a:sym typeface="Symbol" pitchFamily="18" charset="2"/>
              </a:rPr>
              <a:t></a:t>
            </a:r>
            <a:r>
              <a:rPr lang="en-US" sz="1800">
                <a:latin typeface="Calibri" pitchFamily="34" charset="0"/>
                <a:sym typeface="Symbol" pitchFamily="18" charset="2"/>
              </a:rPr>
              <a:t>[(</a:t>
            </a:r>
            <a:r>
              <a:rPr lang="en-US" sz="1800" b="1">
                <a:solidFill>
                  <a:srgbClr val="CC0000"/>
                </a:solidFill>
                <a:latin typeface="Calibri" pitchFamily="34" charset="0"/>
                <a:sym typeface="Symbol" pitchFamily="18" charset="2"/>
              </a:rPr>
              <a:t>5S</a:t>
            </a:r>
            <a:r>
              <a:rPr lang="en-US" sz="1800">
                <a:latin typeface="Calibri" pitchFamily="34" charset="0"/>
                <a:sym typeface="Symbol" pitchFamily="18" charset="2"/>
              </a:rPr>
              <a:t>) (1,2,3S) </a:t>
            </a:r>
            <a:r>
              <a:rPr lang="en-US" sz="1800" baseline="30000">
                <a:latin typeface="Calibri" pitchFamily="34" charset="0"/>
                <a:sym typeface="Symbol" pitchFamily="18" charset="2"/>
              </a:rPr>
              <a:t>+</a:t>
            </a:r>
            <a:r>
              <a:rPr lang="en-US" sz="1800">
                <a:latin typeface="Calibri" pitchFamily="34" charset="0"/>
                <a:sym typeface="Symbol" pitchFamily="18" charset="2"/>
              </a:rPr>
              <a:t></a:t>
            </a:r>
            <a:r>
              <a:rPr lang="en-US" sz="1800" baseline="30000">
                <a:latin typeface="Calibri" pitchFamily="34" charset="0"/>
                <a:sym typeface="Symbol" pitchFamily="18" charset="2"/>
              </a:rPr>
              <a:t>–</a:t>
            </a:r>
            <a:r>
              <a:rPr lang="en-US" sz="1800">
                <a:latin typeface="Calibri" pitchFamily="34" charset="0"/>
                <a:sym typeface="Symbol" pitchFamily="18" charset="2"/>
              </a:rPr>
              <a:t>]</a:t>
            </a:r>
            <a:r>
              <a:rPr lang="en-US" sz="1800">
                <a:solidFill>
                  <a:srgbClr val="CC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sz="1800">
                <a:latin typeface="Calibri" pitchFamily="34" charset="0"/>
                <a:sym typeface="Symbol" pitchFamily="18" charset="2"/>
              </a:rPr>
              <a:t>&gt;&gt; [(</a:t>
            </a:r>
            <a:r>
              <a:rPr lang="en-US" sz="1800" b="1">
                <a:solidFill>
                  <a:srgbClr val="CC0000"/>
                </a:solidFill>
                <a:latin typeface="Calibri" pitchFamily="34" charset="0"/>
                <a:sym typeface="Symbol" pitchFamily="18" charset="2"/>
              </a:rPr>
              <a:t>4,3,2S</a:t>
            </a:r>
            <a:r>
              <a:rPr lang="en-US" sz="1800">
                <a:latin typeface="Calibri" pitchFamily="34" charset="0"/>
                <a:sym typeface="Symbol" pitchFamily="18" charset="2"/>
              </a:rPr>
              <a:t>) (1S) </a:t>
            </a:r>
            <a:r>
              <a:rPr lang="en-US" sz="1800" baseline="30000">
                <a:latin typeface="Calibri" pitchFamily="34" charset="0"/>
                <a:sym typeface="Symbol" pitchFamily="18" charset="2"/>
              </a:rPr>
              <a:t>+</a:t>
            </a:r>
            <a:r>
              <a:rPr lang="en-US" sz="1800">
                <a:latin typeface="Calibri" pitchFamily="34" charset="0"/>
                <a:sym typeface="Symbol" pitchFamily="18" charset="2"/>
              </a:rPr>
              <a:t></a:t>
            </a:r>
            <a:r>
              <a:rPr lang="en-US" sz="1800" baseline="30000">
                <a:latin typeface="Calibri" pitchFamily="34" charset="0"/>
                <a:sym typeface="Symbol" pitchFamily="18" charset="2"/>
              </a:rPr>
              <a:t>–</a:t>
            </a:r>
            <a:r>
              <a:rPr lang="en-US" sz="1800">
                <a:latin typeface="Calibri" pitchFamily="34" charset="0"/>
                <a:sym typeface="Symbol" pitchFamily="18" charset="2"/>
              </a:rPr>
              <a:t>]</a:t>
            </a:r>
          </a:p>
        </p:txBody>
      </p:sp>
      <p:sp>
        <p:nvSpPr>
          <p:cNvPr id="15366" name="Text Box 136"/>
          <p:cNvSpPr txBox="1">
            <a:spLocks noChangeArrowheads="1"/>
          </p:cNvSpPr>
          <p:nvPr/>
        </p:nvSpPr>
        <p:spPr bwMode="auto">
          <a:xfrm>
            <a:off x="3765550" y="1641475"/>
            <a:ext cx="4614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>
                <a:solidFill>
                  <a:srgbClr val="CC0000"/>
                </a:solidFill>
                <a:sym typeface="Symbol" pitchFamily="18" charset="2"/>
              </a:rPr>
              <a:t></a:t>
            </a:r>
            <a:r>
              <a:rPr lang="en-US">
                <a:sym typeface="Symbol" pitchFamily="18" charset="2"/>
              </a:rPr>
              <a:t> </a:t>
            </a:r>
            <a:r>
              <a:rPr lang="en-US">
                <a:solidFill>
                  <a:srgbClr val="0000CC"/>
                </a:solidFill>
              </a:rPr>
              <a:t>Rescattering of on-shell B</a:t>
            </a:r>
            <a:r>
              <a:rPr lang="en-US" baseline="30000">
                <a:solidFill>
                  <a:srgbClr val="0000CC"/>
                </a:solidFill>
              </a:rPr>
              <a:t>(</a:t>
            </a:r>
            <a:r>
              <a:rPr lang="en-US">
                <a:solidFill>
                  <a:srgbClr val="0000CC"/>
                </a:solidFill>
              </a:rPr>
              <a:t>*</a:t>
            </a:r>
            <a:r>
              <a:rPr lang="en-US" baseline="30000">
                <a:solidFill>
                  <a:srgbClr val="0000CC"/>
                </a:solidFill>
              </a:rPr>
              <a:t>)</a:t>
            </a:r>
            <a:r>
              <a:rPr lang="en-US">
                <a:solidFill>
                  <a:srgbClr val="0000CC"/>
                </a:solidFill>
              </a:rPr>
              <a:t>B</a:t>
            </a:r>
            <a:r>
              <a:rPr lang="en-US" baseline="30000">
                <a:solidFill>
                  <a:srgbClr val="0000CC"/>
                </a:solidFill>
              </a:rPr>
              <a:t>(</a:t>
            </a:r>
            <a:r>
              <a:rPr lang="en-US">
                <a:solidFill>
                  <a:srgbClr val="0000CC"/>
                </a:solidFill>
              </a:rPr>
              <a:t>*</a:t>
            </a:r>
            <a:r>
              <a:rPr lang="en-US" baseline="30000">
                <a:solidFill>
                  <a:srgbClr val="0000CC"/>
                </a:solidFill>
              </a:rPr>
              <a:t>)</a:t>
            </a:r>
            <a:r>
              <a:rPr lang="en-US">
                <a:solidFill>
                  <a:srgbClr val="0000CC"/>
                </a:solidFill>
              </a:rPr>
              <a:t> ?</a:t>
            </a:r>
            <a:endParaRPr lang="ru-RU">
              <a:solidFill>
                <a:srgbClr val="0000CC"/>
              </a:solidFill>
            </a:endParaRPr>
          </a:p>
          <a:p>
            <a:pPr defTabSz="914400"/>
            <a:endParaRPr lang="ru-RU">
              <a:solidFill>
                <a:srgbClr val="0000CC"/>
              </a:solidFill>
            </a:endParaRPr>
          </a:p>
        </p:txBody>
      </p:sp>
      <p:sp>
        <p:nvSpPr>
          <p:cNvPr id="15367" name="Rectangle 137"/>
          <p:cNvSpPr>
            <a:spLocks noChangeArrowheads="1"/>
          </p:cNvSpPr>
          <p:nvPr/>
        </p:nvSpPr>
        <p:spPr bwMode="auto">
          <a:xfrm>
            <a:off x="7229475" y="13731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CC"/>
                </a:solidFill>
              </a:rPr>
              <a:t>_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15368" name="Text Box 140"/>
          <p:cNvSpPr txBox="1">
            <a:spLocks noChangeArrowheads="1"/>
          </p:cNvSpPr>
          <p:nvPr/>
        </p:nvSpPr>
        <p:spPr bwMode="auto">
          <a:xfrm>
            <a:off x="3676650" y="5118100"/>
            <a:ext cx="5305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</a:t>
            </a:r>
            <a:r>
              <a:rPr lang="en-US" b="1">
                <a:sym typeface="Symbol" pitchFamily="18" charset="2"/>
              </a:rPr>
              <a:t>(5S) </a:t>
            </a:r>
            <a:r>
              <a:rPr lang="ru-RU" b="1">
                <a:sym typeface="Symbol" pitchFamily="18" charset="2"/>
              </a:rPr>
              <a:t>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 h</a:t>
            </a:r>
            <a:r>
              <a:rPr lang="en-US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b="1">
                <a:sym typeface="Symbol" pitchFamily="18" charset="2"/>
              </a:rPr>
              <a:t>(1,2P) </a:t>
            </a:r>
            <a:r>
              <a:rPr lang="ru-RU" b="1">
                <a:sym typeface="Symbol" pitchFamily="18" charset="2"/>
              </a:rPr>
              <a:t></a:t>
            </a:r>
            <a:r>
              <a:rPr lang="en-US" b="1" baseline="30000">
                <a:sym typeface="Symbol" pitchFamily="18" charset="2"/>
              </a:rPr>
              <a:t>+</a:t>
            </a:r>
            <a:r>
              <a:rPr lang="ru-RU" b="1">
                <a:sym typeface="Symbol" pitchFamily="18" charset="2"/>
              </a:rPr>
              <a:t></a:t>
            </a:r>
            <a:r>
              <a:rPr lang="en-US" b="1" baseline="30000">
                <a:sym typeface="Symbol" pitchFamily="18" charset="2"/>
              </a:rPr>
              <a:t>–</a:t>
            </a:r>
            <a:r>
              <a:rPr lang="en-US" b="1">
                <a:sym typeface="Symbol" pitchFamily="18" charset="2"/>
              </a:rPr>
              <a:t>  are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not suppressed</a:t>
            </a:r>
            <a:r>
              <a:rPr lang="en-US" b="1">
                <a:sym typeface="Symbol" pitchFamily="18" charset="2"/>
              </a:rPr>
              <a:t> </a:t>
            </a:r>
            <a:endParaRPr lang="ru-RU" b="1">
              <a:sym typeface="Symbol" pitchFamily="18" charset="2"/>
            </a:endParaRPr>
          </a:p>
        </p:txBody>
      </p:sp>
      <p:sp>
        <p:nvSpPr>
          <p:cNvPr id="15369" name="Text Box 34"/>
          <p:cNvSpPr txBox="1">
            <a:spLocks noChangeArrowheads="1"/>
          </p:cNvSpPr>
          <p:nvPr/>
        </p:nvSpPr>
        <p:spPr bwMode="auto">
          <a:xfrm>
            <a:off x="3727450" y="812800"/>
            <a:ext cx="2630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ea typeface="SimSun" pitchFamily="2" charset="-122"/>
              </a:rPr>
              <a:t>Belle: PRL100, 112001 (2008)</a:t>
            </a:r>
            <a:endParaRPr lang="ru-RU" sz="1400" b="1">
              <a:solidFill>
                <a:srgbClr val="0000CC"/>
              </a:solidFill>
            </a:endParaRPr>
          </a:p>
        </p:txBody>
      </p:sp>
      <p:sp>
        <p:nvSpPr>
          <p:cNvPr id="15370" name="Text Box 146"/>
          <p:cNvSpPr txBox="1">
            <a:spLocks noChangeArrowheads="1"/>
          </p:cNvSpPr>
          <p:nvPr/>
        </p:nvSpPr>
        <p:spPr bwMode="auto">
          <a:xfrm>
            <a:off x="6194425" y="874713"/>
            <a:ext cx="60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sym typeface="Symbol" pitchFamily="18" charset="2"/>
              </a:rPr>
              <a:t>100</a:t>
            </a:r>
          </a:p>
        </p:txBody>
      </p:sp>
      <p:grpSp>
        <p:nvGrpSpPr>
          <p:cNvPr id="15371" name="Group 132"/>
          <p:cNvGrpSpPr>
            <a:grpSpLocks/>
          </p:cNvGrpSpPr>
          <p:nvPr/>
        </p:nvGrpSpPr>
        <p:grpSpPr bwMode="auto">
          <a:xfrm>
            <a:off x="4117975" y="3846513"/>
            <a:ext cx="4430713" cy="787400"/>
            <a:chOff x="4098925" y="4999038"/>
            <a:chExt cx="4430713" cy="787400"/>
          </a:xfrm>
        </p:grpSpPr>
        <p:pic>
          <p:nvPicPr>
            <p:cNvPr id="15477" name="Picture 14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8925" y="5124450"/>
              <a:ext cx="407988" cy="5794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5478" name="Picture 1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5525" y="5116513"/>
              <a:ext cx="420688" cy="596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479" name="Rectangle 144"/>
            <p:cNvSpPr>
              <a:spLocks noChangeArrowheads="1"/>
            </p:cNvSpPr>
            <p:nvPr/>
          </p:nvSpPr>
          <p:spPr bwMode="auto">
            <a:xfrm rot="-2700000">
              <a:off x="4259263" y="5235575"/>
              <a:ext cx="8826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>
                  <a:sym typeface="Symbol" pitchFamily="18" charset="2"/>
                </a:rPr>
                <a:t>spin-flip</a:t>
              </a:r>
              <a:endParaRPr lang="ru-RU" sz="1600">
                <a:sym typeface="Symbol" pitchFamily="18" charset="2"/>
              </a:endParaRPr>
            </a:p>
          </p:txBody>
        </p:sp>
        <p:sp>
          <p:nvSpPr>
            <p:cNvPr id="15480" name="Text Box 145"/>
            <p:cNvSpPr txBox="1">
              <a:spLocks noChangeArrowheads="1"/>
            </p:cNvSpPr>
            <p:nvPr/>
          </p:nvSpPr>
          <p:spPr bwMode="auto">
            <a:xfrm>
              <a:off x="5295900" y="4999038"/>
              <a:ext cx="3233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>
                  <a:solidFill>
                    <a:srgbClr val="333399"/>
                  </a:solidFill>
                </a:rPr>
                <a:t>expect suppression </a:t>
              </a:r>
              <a:r>
                <a:rPr lang="en-US">
                  <a:solidFill>
                    <a:srgbClr val="333399"/>
                  </a:solidFill>
                  <a:sym typeface="Symbol" pitchFamily="18" charset="2"/>
                </a:rPr>
                <a:t></a:t>
              </a:r>
              <a:r>
                <a:rPr lang="en-US" baseline="-25000">
                  <a:solidFill>
                    <a:srgbClr val="333399"/>
                  </a:solidFill>
                  <a:sym typeface="Symbol" pitchFamily="18" charset="2"/>
                </a:rPr>
                <a:t>QCD</a:t>
              </a:r>
              <a:r>
                <a:rPr lang="en-US">
                  <a:solidFill>
                    <a:srgbClr val="333399"/>
                  </a:solidFill>
                  <a:sym typeface="Symbol" pitchFamily="18" charset="2"/>
                </a:rPr>
                <a:t>/m</a:t>
              </a:r>
              <a:r>
                <a:rPr lang="en-US" baseline="-25000">
                  <a:solidFill>
                    <a:srgbClr val="333399"/>
                  </a:solidFill>
                  <a:sym typeface="Symbol" pitchFamily="18" charset="2"/>
                </a:rPr>
                <a:t>b</a:t>
              </a:r>
            </a:p>
          </p:txBody>
        </p:sp>
        <p:sp>
          <p:nvSpPr>
            <p:cNvPr id="15481" name="Rectangle 147"/>
            <p:cNvSpPr>
              <a:spLocks noChangeArrowheads="1"/>
            </p:cNvSpPr>
            <p:nvPr/>
          </p:nvSpPr>
          <p:spPr bwMode="auto">
            <a:xfrm>
              <a:off x="5343525" y="5386388"/>
              <a:ext cx="26209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3399"/>
                  </a:solidFill>
                </a:rPr>
                <a:t>Heavy Quark Symmetry</a:t>
              </a:r>
              <a:endParaRPr lang="ru-RU">
                <a:solidFill>
                  <a:srgbClr val="333399"/>
                </a:solidFill>
              </a:endParaRPr>
            </a:p>
          </p:txBody>
        </p:sp>
        <p:sp>
          <p:nvSpPr>
            <p:cNvPr id="15482" name="Line 148"/>
            <p:cNvSpPr>
              <a:spLocks noChangeShapeType="1"/>
            </p:cNvSpPr>
            <p:nvPr/>
          </p:nvSpPr>
          <p:spPr bwMode="auto">
            <a:xfrm flipV="1">
              <a:off x="5557838" y="5414963"/>
              <a:ext cx="2200275" cy="371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2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3" name="Group 134"/>
          <p:cNvGrpSpPr>
            <a:grpSpLocks/>
          </p:cNvGrpSpPr>
          <p:nvPr/>
        </p:nvGrpSpPr>
        <p:grpSpPr bwMode="auto">
          <a:xfrm>
            <a:off x="4514850" y="2149475"/>
            <a:ext cx="2516188" cy="1274763"/>
            <a:chOff x="4057650" y="2073275"/>
            <a:chExt cx="2516188" cy="1274763"/>
          </a:xfrm>
        </p:grpSpPr>
        <p:pic>
          <p:nvPicPr>
            <p:cNvPr id="15475" name="Picture 1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57650" y="2073275"/>
              <a:ext cx="2516188" cy="1274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76" name="Rectangle 131"/>
            <p:cNvSpPr>
              <a:spLocks noChangeArrowheads="1"/>
            </p:cNvSpPr>
            <p:nvPr/>
          </p:nvSpPr>
          <p:spPr bwMode="auto">
            <a:xfrm>
              <a:off x="4876800" y="3019425"/>
              <a:ext cx="333375" cy="4571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74" name="Group 132"/>
          <p:cNvGrpSpPr>
            <a:grpSpLocks/>
          </p:cNvGrpSpPr>
          <p:nvPr/>
        </p:nvGrpSpPr>
        <p:grpSpPr bwMode="auto">
          <a:xfrm>
            <a:off x="79375" y="766763"/>
            <a:ext cx="3316288" cy="5464176"/>
            <a:chOff x="184150" y="766763"/>
            <a:chExt cx="3316288" cy="5464240"/>
          </a:xfrm>
        </p:grpSpPr>
        <p:sp>
          <p:nvSpPr>
            <p:cNvPr id="15377" name="Rectangle 4"/>
            <p:cNvSpPr>
              <a:spLocks noChangeArrowheads="1"/>
            </p:cNvSpPr>
            <p:nvPr/>
          </p:nvSpPr>
          <p:spPr bwMode="auto">
            <a:xfrm>
              <a:off x="917575" y="776288"/>
              <a:ext cx="2582863" cy="5116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Rectangle 5"/>
            <p:cNvSpPr>
              <a:spLocks noChangeArrowheads="1"/>
            </p:cNvSpPr>
            <p:nvPr/>
          </p:nvSpPr>
          <p:spPr bwMode="auto">
            <a:xfrm>
              <a:off x="2513013" y="2384425"/>
              <a:ext cx="292100" cy="212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Line 6"/>
            <p:cNvSpPr>
              <a:spLocks noChangeShapeType="1"/>
            </p:cNvSpPr>
            <p:nvPr/>
          </p:nvSpPr>
          <p:spPr bwMode="auto">
            <a:xfrm>
              <a:off x="1978025" y="3806825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Line 7"/>
            <p:cNvSpPr>
              <a:spLocks noChangeShapeType="1"/>
            </p:cNvSpPr>
            <p:nvPr/>
          </p:nvSpPr>
          <p:spPr bwMode="auto">
            <a:xfrm>
              <a:off x="1978025" y="5348288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Line 8"/>
            <p:cNvSpPr>
              <a:spLocks noChangeShapeType="1"/>
            </p:cNvSpPr>
            <p:nvPr/>
          </p:nvSpPr>
          <p:spPr bwMode="auto">
            <a:xfrm>
              <a:off x="1978025" y="2900363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9"/>
            <p:cNvSpPr>
              <a:spLocks noChangeShapeType="1"/>
            </p:cNvSpPr>
            <p:nvPr/>
          </p:nvSpPr>
          <p:spPr bwMode="auto">
            <a:xfrm>
              <a:off x="1978025" y="2273300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10"/>
            <p:cNvSpPr>
              <a:spLocks noChangeShapeType="1"/>
            </p:cNvSpPr>
            <p:nvPr/>
          </p:nvSpPr>
          <p:spPr bwMode="auto">
            <a:xfrm>
              <a:off x="1978025" y="1485900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11"/>
            <p:cNvSpPr>
              <a:spLocks noChangeShapeType="1"/>
            </p:cNvSpPr>
            <p:nvPr/>
          </p:nvSpPr>
          <p:spPr bwMode="auto">
            <a:xfrm>
              <a:off x="1978025" y="1087438"/>
              <a:ext cx="550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Line 12"/>
            <p:cNvSpPr>
              <a:spLocks noChangeShapeType="1"/>
            </p:cNvSpPr>
            <p:nvPr/>
          </p:nvSpPr>
          <p:spPr bwMode="auto">
            <a:xfrm>
              <a:off x="1189038" y="5529263"/>
              <a:ext cx="550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Line 13"/>
            <p:cNvSpPr>
              <a:spLocks noChangeShapeType="1"/>
            </p:cNvSpPr>
            <p:nvPr/>
          </p:nvSpPr>
          <p:spPr bwMode="auto">
            <a:xfrm>
              <a:off x="1189038" y="3897313"/>
              <a:ext cx="55086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Line 15"/>
            <p:cNvSpPr>
              <a:spLocks noChangeShapeType="1"/>
            </p:cNvSpPr>
            <p:nvPr/>
          </p:nvSpPr>
          <p:spPr bwMode="auto">
            <a:xfrm>
              <a:off x="2806700" y="4140200"/>
              <a:ext cx="550863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Line 20"/>
            <p:cNvSpPr>
              <a:spLocks noChangeShapeType="1"/>
            </p:cNvSpPr>
            <p:nvPr/>
          </p:nvSpPr>
          <p:spPr bwMode="auto">
            <a:xfrm>
              <a:off x="2806700" y="3155950"/>
              <a:ext cx="550863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Line 28"/>
            <p:cNvSpPr>
              <a:spLocks noChangeShapeType="1"/>
            </p:cNvSpPr>
            <p:nvPr/>
          </p:nvSpPr>
          <p:spPr bwMode="auto">
            <a:xfrm>
              <a:off x="914400" y="2336800"/>
              <a:ext cx="2574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Rectangle 29"/>
            <p:cNvSpPr>
              <a:spLocks noChangeArrowheads="1"/>
            </p:cNvSpPr>
            <p:nvPr/>
          </p:nvSpPr>
          <p:spPr bwMode="auto">
            <a:xfrm>
              <a:off x="1898650" y="2566988"/>
              <a:ext cx="6461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2681288" y="2801938"/>
              <a:ext cx="7159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8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2" name="Rectangle 32"/>
            <p:cNvSpPr>
              <a:spLocks noChangeArrowheads="1"/>
            </p:cNvSpPr>
            <p:nvPr/>
          </p:nvSpPr>
          <p:spPr bwMode="auto">
            <a:xfrm>
              <a:off x="2682875" y="3790950"/>
              <a:ext cx="7159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8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3" name="Rectangle 33"/>
            <p:cNvSpPr>
              <a:spLocks noChangeArrowheads="1"/>
            </p:cNvSpPr>
            <p:nvPr/>
          </p:nvSpPr>
          <p:spPr bwMode="auto">
            <a:xfrm>
              <a:off x="1898650" y="3490913"/>
              <a:ext cx="6461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4" name="Rectangle 34"/>
            <p:cNvSpPr>
              <a:spLocks noChangeArrowheads="1"/>
            </p:cNvSpPr>
            <p:nvPr/>
          </p:nvSpPr>
          <p:spPr bwMode="auto">
            <a:xfrm>
              <a:off x="1898650" y="5030788"/>
              <a:ext cx="6461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5" name="Rectangle 35"/>
            <p:cNvSpPr>
              <a:spLocks noChangeArrowheads="1"/>
            </p:cNvSpPr>
            <p:nvPr/>
          </p:nvSpPr>
          <p:spPr bwMode="auto">
            <a:xfrm>
              <a:off x="1060450" y="3551238"/>
              <a:ext cx="7223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8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6" name="Rectangle 36"/>
            <p:cNvSpPr>
              <a:spLocks noChangeArrowheads="1"/>
            </p:cNvSpPr>
            <p:nvPr/>
          </p:nvSpPr>
          <p:spPr bwMode="auto">
            <a:xfrm>
              <a:off x="1058863" y="5181600"/>
              <a:ext cx="72231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8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7" name="Rectangle 37"/>
            <p:cNvSpPr>
              <a:spLocks noChangeArrowheads="1"/>
            </p:cNvSpPr>
            <p:nvPr/>
          </p:nvSpPr>
          <p:spPr bwMode="auto">
            <a:xfrm>
              <a:off x="1898650" y="1971675"/>
              <a:ext cx="646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(4S)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8" name="Rectangle 38"/>
            <p:cNvSpPr>
              <a:spLocks noChangeArrowheads="1"/>
            </p:cNvSpPr>
            <p:nvPr/>
          </p:nvSpPr>
          <p:spPr bwMode="auto">
            <a:xfrm>
              <a:off x="1739900" y="1169988"/>
              <a:ext cx="9652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(10860)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399" name="Rectangle 39"/>
            <p:cNvSpPr>
              <a:spLocks noChangeArrowheads="1"/>
            </p:cNvSpPr>
            <p:nvPr/>
          </p:nvSpPr>
          <p:spPr bwMode="auto">
            <a:xfrm>
              <a:off x="1747838" y="766763"/>
              <a:ext cx="9652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8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(11020)</a:t>
              </a:r>
              <a:endParaRPr lang="ru-RU" sz="16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5400" name="Text Box 45"/>
            <p:cNvSpPr txBox="1">
              <a:spLocks noChangeArrowheads="1"/>
            </p:cNvSpPr>
            <p:nvPr/>
          </p:nvSpPr>
          <p:spPr bwMode="auto">
            <a:xfrm>
              <a:off x="434988" y="5830888"/>
              <a:ext cx="2629246" cy="40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b="1" dirty="0" smtClean="0">
                  <a:latin typeface="Courier"/>
                </a:rPr>
                <a:t>       J</a:t>
              </a:r>
              <a:r>
                <a:rPr lang="en-US" b="1" baseline="30000" dirty="0" smtClean="0">
                  <a:latin typeface="Courier"/>
                </a:rPr>
                <a:t>PC</a:t>
              </a:r>
              <a:r>
                <a:rPr lang="en-US" b="1" dirty="0" smtClean="0">
                  <a:latin typeface="Courier"/>
                </a:rPr>
                <a:t> </a:t>
              </a:r>
              <a:r>
                <a:rPr lang="en-US" b="1" dirty="0">
                  <a:latin typeface="Courier"/>
                </a:rPr>
                <a:t>= 0</a:t>
              </a:r>
              <a:r>
                <a:rPr lang="en-US" b="1" baseline="30000" dirty="0">
                  <a:latin typeface="Courier"/>
                </a:rPr>
                <a:t>-+</a:t>
              </a:r>
              <a:r>
                <a:rPr lang="en-US" b="1" dirty="0">
                  <a:latin typeface="Courier"/>
                </a:rPr>
                <a:t> </a:t>
              </a:r>
              <a:r>
                <a:rPr lang="en-US" b="1" dirty="0" smtClean="0">
                  <a:latin typeface="Courier"/>
                </a:rPr>
                <a:t>  </a:t>
              </a:r>
              <a:r>
                <a:rPr lang="en-US" b="1" dirty="0">
                  <a:latin typeface="Courier"/>
                </a:rPr>
                <a:t>1</a:t>
              </a:r>
              <a:r>
                <a:rPr lang="en-US" b="1" baseline="30000" dirty="0">
                  <a:latin typeface="Courier"/>
                </a:rPr>
                <a:t>--</a:t>
              </a:r>
              <a:r>
                <a:rPr lang="en-US" b="1" dirty="0">
                  <a:latin typeface="Courier"/>
                </a:rPr>
                <a:t> </a:t>
              </a:r>
              <a:r>
                <a:rPr lang="en-US" b="1" dirty="0" smtClean="0">
                  <a:latin typeface="Courier"/>
                </a:rPr>
                <a:t>  </a:t>
              </a:r>
              <a:r>
                <a:rPr lang="en-US" b="1" dirty="0">
                  <a:latin typeface="Courier"/>
                </a:rPr>
                <a:t>1</a:t>
              </a:r>
              <a:r>
                <a:rPr lang="en-US" b="1" baseline="30000" dirty="0">
                  <a:latin typeface="Courier"/>
                </a:rPr>
                <a:t>-+</a:t>
              </a:r>
              <a:endParaRPr lang="ru-RU" b="1" baseline="30000" dirty="0"/>
            </a:p>
          </p:txBody>
        </p:sp>
        <p:sp>
          <p:nvSpPr>
            <p:cNvPr id="15401" name="Line 54"/>
            <p:cNvSpPr>
              <a:spLocks noChangeShapeType="1"/>
            </p:cNvSpPr>
            <p:nvPr/>
          </p:nvSpPr>
          <p:spPr bwMode="auto">
            <a:xfrm>
              <a:off x="915988" y="5238750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Line 55"/>
            <p:cNvSpPr>
              <a:spLocks noChangeShapeType="1"/>
            </p:cNvSpPr>
            <p:nvPr/>
          </p:nvSpPr>
          <p:spPr bwMode="auto">
            <a:xfrm>
              <a:off x="915988" y="1130300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Line 56"/>
            <p:cNvSpPr>
              <a:spLocks noChangeShapeType="1"/>
            </p:cNvSpPr>
            <p:nvPr/>
          </p:nvSpPr>
          <p:spPr bwMode="auto">
            <a:xfrm>
              <a:off x="915988" y="1814513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Line 57"/>
            <p:cNvSpPr>
              <a:spLocks noChangeShapeType="1"/>
            </p:cNvSpPr>
            <p:nvPr/>
          </p:nvSpPr>
          <p:spPr bwMode="auto">
            <a:xfrm>
              <a:off x="915988" y="2498725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Line 58"/>
            <p:cNvSpPr>
              <a:spLocks noChangeShapeType="1"/>
            </p:cNvSpPr>
            <p:nvPr/>
          </p:nvSpPr>
          <p:spPr bwMode="auto">
            <a:xfrm>
              <a:off x="915988" y="3184525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Line 59"/>
            <p:cNvSpPr>
              <a:spLocks noChangeShapeType="1"/>
            </p:cNvSpPr>
            <p:nvPr/>
          </p:nvSpPr>
          <p:spPr bwMode="auto">
            <a:xfrm>
              <a:off x="915988" y="3868738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60"/>
            <p:cNvSpPr>
              <a:spLocks noChangeShapeType="1"/>
            </p:cNvSpPr>
            <p:nvPr/>
          </p:nvSpPr>
          <p:spPr bwMode="auto">
            <a:xfrm>
              <a:off x="915988" y="4552950"/>
              <a:ext cx="12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Line 61"/>
            <p:cNvSpPr>
              <a:spLocks noChangeShapeType="1"/>
            </p:cNvSpPr>
            <p:nvPr/>
          </p:nvSpPr>
          <p:spPr bwMode="auto">
            <a:xfrm>
              <a:off x="915988" y="564991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62"/>
            <p:cNvSpPr>
              <a:spLocks noChangeShapeType="1"/>
            </p:cNvSpPr>
            <p:nvPr/>
          </p:nvSpPr>
          <p:spPr bwMode="auto">
            <a:xfrm>
              <a:off x="915988" y="551180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Line 63"/>
            <p:cNvSpPr>
              <a:spLocks noChangeShapeType="1"/>
            </p:cNvSpPr>
            <p:nvPr/>
          </p:nvSpPr>
          <p:spPr bwMode="auto">
            <a:xfrm>
              <a:off x="915988" y="53752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Line 64"/>
            <p:cNvSpPr>
              <a:spLocks noChangeShapeType="1"/>
            </p:cNvSpPr>
            <p:nvPr/>
          </p:nvSpPr>
          <p:spPr bwMode="auto">
            <a:xfrm>
              <a:off x="915988" y="510063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Line 65"/>
            <p:cNvSpPr>
              <a:spLocks noChangeShapeType="1"/>
            </p:cNvSpPr>
            <p:nvPr/>
          </p:nvSpPr>
          <p:spPr bwMode="auto">
            <a:xfrm>
              <a:off x="915988" y="496411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Line 66"/>
            <p:cNvSpPr>
              <a:spLocks noChangeShapeType="1"/>
            </p:cNvSpPr>
            <p:nvPr/>
          </p:nvSpPr>
          <p:spPr bwMode="auto">
            <a:xfrm>
              <a:off x="915988" y="482758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Line 67"/>
            <p:cNvSpPr>
              <a:spLocks noChangeShapeType="1"/>
            </p:cNvSpPr>
            <p:nvPr/>
          </p:nvSpPr>
          <p:spPr bwMode="auto">
            <a:xfrm>
              <a:off x="915988" y="469106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Line 68"/>
            <p:cNvSpPr>
              <a:spLocks noChangeShapeType="1"/>
            </p:cNvSpPr>
            <p:nvPr/>
          </p:nvSpPr>
          <p:spPr bwMode="auto">
            <a:xfrm>
              <a:off x="915988" y="441642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Line 69"/>
            <p:cNvSpPr>
              <a:spLocks noChangeShapeType="1"/>
            </p:cNvSpPr>
            <p:nvPr/>
          </p:nvSpPr>
          <p:spPr bwMode="auto">
            <a:xfrm>
              <a:off x="915988" y="427990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70"/>
            <p:cNvSpPr>
              <a:spLocks noChangeShapeType="1"/>
            </p:cNvSpPr>
            <p:nvPr/>
          </p:nvSpPr>
          <p:spPr bwMode="auto">
            <a:xfrm>
              <a:off x="915988" y="41433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71"/>
            <p:cNvSpPr>
              <a:spLocks noChangeShapeType="1"/>
            </p:cNvSpPr>
            <p:nvPr/>
          </p:nvSpPr>
          <p:spPr bwMode="auto">
            <a:xfrm>
              <a:off x="915988" y="400526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Line 72"/>
            <p:cNvSpPr>
              <a:spLocks noChangeShapeType="1"/>
            </p:cNvSpPr>
            <p:nvPr/>
          </p:nvSpPr>
          <p:spPr bwMode="auto">
            <a:xfrm>
              <a:off x="915988" y="373221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Line 73"/>
            <p:cNvSpPr>
              <a:spLocks noChangeShapeType="1"/>
            </p:cNvSpPr>
            <p:nvPr/>
          </p:nvSpPr>
          <p:spPr bwMode="auto">
            <a:xfrm>
              <a:off x="915988" y="359410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Line 74"/>
            <p:cNvSpPr>
              <a:spLocks noChangeShapeType="1"/>
            </p:cNvSpPr>
            <p:nvPr/>
          </p:nvSpPr>
          <p:spPr bwMode="auto">
            <a:xfrm>
              <a:off x="915988" y="34575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Line 75"/>
            <p:cNvSpPr>
              <a:spLocks noChangeShapeType="1"/>
            </p:cNvSpPr>
            <p:nvPr/>
          </p:nvSpPr>
          <p:spPr bwMode="auto">
            <a:xfrm>
              <a:off x="915988" y="332105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Line 76"/>
            <p:cNvSpPr>
              <a:spLocks noChangeShapeType="1"/>
            </p:cNvSpPr>
            <p:nvPr/>
          </p:nvSpPr>
          <p:spPr bwMode="auto">
            <a:xfrm>
              <a:off x="915988" y="304641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Line 77"/>
            <p:cNvSpPr>
              <a:spLocks noChangeShapeType="1"/>
            </p:cNvSpPr>
            <p:nvPr/>
          </p:nvSpPr>
          <p:spPr bwMode="auto">
            <a:xfrm>
              <a:off x="915988" y="290988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Line 78"/>
            <p:cNvSpPr>
              <a:spLocks noChangeShapeType="1"/>
            </p:cNvSpPr>
            <p:nvPr/>
          </p:nvSpPr>
          <p:spPr bwMode="auto">
            <a:xfrm>
              <a:off x="915988" y="277336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Line 79"/>
            <p:cNvSpPr>
              <a:spLocks noChangeShapeType="1"/>
            </p:cNvSpPr>
            <p:nvPr/>
          </p:nvSpPr>
          <p:spPr bwMode="auto">
            <a:xfrm>
              <a:off x="915988" y="263683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Line 80"/>
            <p:cNvSpPr>
              <a:spLocks noChangeShapeType="1"/>
            </p:cNvSpPr>
            <p:nvPr/>
          </p:nvSpPr>
          <p:spPr bwMode="auto">
            <a:xfrm>
              <a:off x="915988" y="236220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Line 81"/>
            <p:cNvSpPr>
              <a:spLocks noChangeShapeType="1"/>
            </p:cNvSpPr>
            <p:nvPr/>
          </p:nvSpPr>
          <p:spPr bwMode="auto">
            <a:xfrm>
              <a:off x="915988" y="22256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Line 82"/>
            <p:cNvSpPr>
              <a:spLocks noChangeShapeType="1"/>
            </p:cNvSpPr>
            <p:nvPr/>
          </p:nvSpPr>
          <p:spPr bwMode="auto">
            <a:xfrm>
              <a:off x="915988" y="2087563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Line 83"/>
            <p:cNvSpPr>
              <a:spLocks noChangeShapeType="1"/>
            </p:cNvSpPr>
            <p:nvPr/>
          </p:nvSpPr>
          <p:spPr bwMode="auto">
            <a:xfrm>
              <a:off x="915988" y="195103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Line 84"/>
            <p:cNvSpPr>
              <a:spLocks noChangeShapeType="1"/>
            </p:cNvSpPr>
            <p:nvPr/>
          </p:nvSpPr>
          <p:spPr bwMode="auto">
            <a:xfrm>
              <a:off x="915988" y="1677988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Line 85"/>
            <p:cNvSpPr>
              <a:spLocks noChangeShapeType="1"/>
            </p:cNvSpPr>
            <p:nvPr/>
          </p:nvSpPr>
          <p:spPr bwMode="auto">
            <a:xfrm>
              <a:off x="915988" y="15398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86"/>
            <p:cNvSpPr>
              <a:spLocks noChangeShapeType="1"/>
            </p:cNvSpPr>
            <p:nvPr/>
          </p:nvSpPr>
          <p:spPr bwMode="auto">
            <a:xfrm>
              <a:off x="915988" y="140335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87"/>
            <p:cNvSpPr>
              <a:spLocks noChangeShapeType="1"/>
            </p:cNvSpPr>
            <p:nvPr/>
          </p:nvSpPr>
          <p:spPr bwMode="auto">
            <a:xfrm>
              <a:off x="915988" y="126682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Text Box 89"/>
            <p:cNvSpPr txBox="1">
              <a:spLocks noChangeArrowheads="1"/>
            </p:cNvSpPr>
            <p:nvPr/>
          </p:nvSpPr>
          <p:spPr bwMode="auto">
            <a:xfrm>
              <a:off x="493713" y="5086350"/>
              <a:ext cx="4587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9.50</a:t>
              </a:r>
              <a:endParaRPr lang="ru-RU" sz="1200" b="1"/>
            </a:p>
          </p:txBody>
        </p:sp>
        <p:sp>
          <p:nvSpPr>
            <p:cNvPr id="15436" name="Text Box 90"/>
            <p:cNvSpPr txBox="1">
              <a:spLocks noChangeArrowheads="1"/>
            </p:cNvSpPr>
            <p:nvPr/>
          </p:nvSpPr>
          <p:spPr bwMode="auto">
            <a:xfrm>
              <a:off x="493713" y="4406900"/>
              <a:ext cx="4587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9.75</a:t>
              </a:r>
              <a:endParaRPr lang="ru-RU" sz="1200" b="1"/>
            </a:p>
          </p:txBody>
        </p:sp>
        <p:sp>
          <p:nvSpPr>
            <p:cNvPr id="15437" name="Text Box 91"/>
            <p:cNvSpPr txBox="1">
              <a:spLocks noChangeArrowheads="1"/>
            </p:cNvSpPr>
            <p:nvPr/>
          </p:nvSpPr>
          <p:spPr bwMode="auto">
            <a:xfrm>
              <a:off x="415925" y="3727450"/>
              <a:ext cx="5365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10.00</a:t>
              </a:r>
              <a:endParaRPr lang="ru-RU" sz="1200" b="1"/>
            </a:p>
          </p:txBody>
        </p:sp>
        <p:sp>
          <p:nvSpPr>
            <p:cNvPr id="15438" name="Text Box 92"/>
            <p:cNvSpPr txBox="1">
              <a:spLocks noChangeArrowheads="1"/>
            </p:cNvSpPr>
            <p:nvPr/>
          </p:nvSpPr>
          <p:spPr bwMode="auto">
            <a:xfrm>
              <a:off x="415925" y="3048000"/>
              <a:ext cx="5365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10.25</a:t>
              </a:r>
              <a:endParaRPr lang="ru-RU" sz="1200" b="1"/>
            </a:p>
          </p:txBody>
        </p:sp>
        <p:sp>
          <p:nvSpPr>
            <p:cNvPr id="15439" name="Text Box 93"/>
            <p:cNvSpPr txBox="1">
              <a:spLocks noChangeArrowheads="1"/>
            </p:cNvSpPr>
            <p:nvPr/>
          </p:nvSpPr>
          <p:spPr bwMode="auto">
            <a:xfrm>
              <a:off x="415925" y="2368550"/>
              <a:ext cx="5365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10.50</a:t>
              </a:r>
              <a:endParaRPr lang="ru-RU" sz="1200" b="1"/>
            </a:p>
          </p:txBody>
        </p:sp>
        <p:sp>
          <p:nvSpPr>
            <p:cNvPr id="15440" name="Text Box 94"/>
            <p:cNvSpPr txBox="1">
              <a:spLocks noChangeArrowheads="1"/>
            </p:cNvSpPr>
            <p:nvPr/>
          </p:nvSpPr>
          <p:spPr bwMode="auto">
            <a:xfrm>
              <a:off x="415925" y="1690688"/>
              <a:ext cx="536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10.75</a:t>
              </a:r>
              <a:endParaRPr lang="ru-RU" sz="1200" b="1"/>
            </a:p>
          </p:txBody>
        </p:sp>
        <p:sp>
          <p:nvSpPr>
            <p:cNvPr id="15441" name="Text Box 95"/>
            <p:cNvSpPr txBox="1">
              <a:spLocks noChangeArrowheads="1"/>
            </p:cNvSpPr>
            <p:nvPr/>
          </p:nvSpPr>
          <p:spPr bwMode="auto">
            <a:xfrm>
              <a:off x="393700" y="993775"/>
              <a:ext cx="5365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200" b="1"/>
                <a:t>11.00</a:t>
              </a:r>
              <a:endParaRPr lang="ru-RU" sz="1200" b="1"/>
            </a:p>
          </p:txBody>
        </p:sp>
        <p:sp>
          <p:nvSpPr>
            <p:cNvPr id="15442" name="Text Box 96"/>
            <p:cNvSpPr txBox="1">
              <a:spLocks noChangeArrowheads="1"/>
            </p:cNvSpPr>
            <p:nvPr/>
          </p:nvSpPr>
          <p:spPr bwMode="auto">
            <a:xfrm rot="-5400000">
              <a:off x="-307182" y="2736057"/>
              <a:ext cx="1319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/>
                <a:t>Mass, GeV/c</a:t>
              </a:r>
              <a:r>
                <a:rPr lang="en-US" sz="1600" b="1" baseline="30000"/>
                <a:t>2</a:t>
              </a:r>
              <a:endParaRPr lang="ru-RU" sz="1600" b="1" baseline="30000"/>
            </a:p>
          </p:txBody>
        </p:sp>
        <p:sp>
          <p:nvSpPr>
            <p:cNvPr id="15443" name="Line 97"/>
            <p:cNvSpPr>
              <a:spLocks noChangeShapeType="1"/>
            </p:cNvSpPr>
            <p:nvPr/>
          </p:nvSpPr>
          <p:spPr bwMode="auto">
            <a:xfrm>
              <a:off x="915988" y="993775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Line 98"/>
            <p:cNvSpPr>
              <a:spLocks noChangeShapeType="1"/>
            </p:cNvSpPr>
            <p:nvPr/>
          </p:nvSpPr>
          <p:spPr bwMode="auto">
            <a:xfrm>
              <a:off x="915988" y="85725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5" name="Text Box 99"/>
            <p:cNvSpPr txBox="1">
              <a:spLocks noChangeArrowheads="1"/>
            </p:cNvSpPr>
            <p:nvPr/>
          </p:nvSpPr>
          <p:spPr bwMode="auto">
            <a:xfrm>
              <a:off x="971550" y="2062163"/>
              <a:ext cx="631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2M(B)</a:t>
              </a:r>
              <a:endParaRPr lang="ru-RU" sz="1400" baseline="-25000"/>
            </a:p>
          </p:txBody>
        </p:sp>
        <p:sp>
          <p:nvSpPr>
            <p:cNvPr id="15446" name="Line 107"/>
            <p:cNvSpPr>
              <a:spLocks noChangeShapeType="1"/>
            </p:cNvSpPr>
            <p:nvPr/>
          </p:nvSpPr>
          <p:spPr bwMode="auto">
            <a:xfrm>
              <a:off x="2157413" y="1500188"/>
              <a:ext cx="0" cy="3629025"/>
            </a:xfrm>
            <a:prstGeom prst="line">
              <a:avLst/>
            </a:prstGeom>
            <a:noFill/>
            <a:ln w="38100">
              <a:solidFill>
                <a:srgbClr val="0000FF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Line 108"/>
            <p:cNvSpPr>
              <a:spLocks noChangeShapeType="1"/>
            </p:cNvSpPr>
            <p:nvPr/>
          </p:nvSpPr>
          <p:spPr bwMode="auto">
            <a:xfrm>
              <a:off x="2043113" y="1485900"/>
              <a:ext cx="0" cy="2085975"/>
            </a:xfrm>
            <a:prstGeom prst="line">
              <a:avLst/>
            </a:prstGeom>
            <a:noFill/>
            <a:ln w="38100">
              <a:solidFill>
                <a:srgbClr val="0000FF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Line 109"/>
            <p:cNvSpPr>
              <a:spLocks noChangeShapeType="1"/>
            </p:cNvSpPr>
            <p:nvPr/>
          </p:nvSpPr>
          <p:spPr bwMode="auto">
            <a:xfrm>
              <a:off x="1928813" y="1485900"/>
              <a:ext cx="0" cy="1300163"/>
            </a:xfrm>
            <a:prstGeom prst="line">
              <a:avLst/>
            </a:prstGeom>
            <a:noFill/>
            <a:ln w="38100">
              <a:solidFill>
                <a:srgbClr val="0000FF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Line 110"/>
            <p:cNvSpPr>
              <a:spLocks noChangeShapeType="1"/>
            </p:cNvSpPr>
            <p:nvPr/>
          </p:nvSpPr>
          <p:spPr bwMode="auto">
            <a:xfrm>
              <a:off x="2271713" y="2271713"/>
              <a:ext cx="0" cy="2828925"/>
            </a:xfrm>
            <a:prstGeom prst="line">
              <a:avLst/>
            </a:prstGeom>
            <a:noFill/>
            <a:ln w="38100">
              <a:solidFill>
                <a:srgbClr val="008000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0" name="Line 112"/>
            <p:cNvSpPr>
              <a:spLocks noChangeShapeType="1"/>
            </p:cNvSpPr>
            <p:nvPr/>
          </p:nvSpPr>
          <p:spPr bwMode="auto">
            <a:xfrm>
              <a:off x="2371725" y="1485900"/>
              <a:ext cx="500063" cy="1443038"/>
            </a:xfrm>
            <a:prstGeom prst="line">
              <a:avLst/>
            </a:prstGeom>
            <a:noFill/>
            <a:ln w="38100">
              <a:solidFill>
                <a:srgbClr val="0000FF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1" name="Line 113"/>
            <p:cNvSpPr>
              <a:spLocks noChangeShapeType="1"/>
            </p:cNvSpPr>
            <p:nvPr/>
          </p:nvSpPr>
          <p:spPr bwMode="auto">
            <a:xfrm>
              <a:off x="2259013" y="1487488"/>
              <a:ext cx="614362" cy="2400300"/>
            </a:xfrm>
            <a:prstGeom prst="line">
              <a:avLst/>
            </a:prstGeom>
            <a:noFill/>
            <a:ln w="38100">
              <a:solidFill>
                <a:srgbClr val="0000FF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Line 114"/>
            <p:cNvSpPr>
              <a:spLocks noChangeShapeType="1"/>
            </p:cNvSpPr>
            <p:nvPr/>
          </p:nvSpPr>
          <p:spPr bwMode="auto">
            <a:xfrm>
              <a:off x="2386013" y="2914650"/>
              <a:ext cx="0" cy="2228850"/>
            </a:xfrm>
            <a:prstGeom prst="line">
              <a:avLst/>
            </a:prstGeom>
            <a:noFill/>
            <a:ln w="38100">
              <a:solidFill>
                <a:srgbClr val="008000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Line 115"/>
            <p:cNvSpPr>
              <a:spLocks noChangeShapeType="1"/>
            </p:cNvSpPr>
            <p:nvPr/>
          </p:nvSpPr>
          <p:spPr bwMode="auto">
            <a:xfrm>
              <a:off x="2500313" y="3800475"/>
              <a:ext cx="0" cy="1314450"/>
            </a:xfrm>
            <a:prstGeom prst="line">
              <a:avLst/>
            </a:prstGeom>
            <a:noFill/>
            <a:ln w="38100">
              <a:solidFill>
                <a:srgbClr val="008000">
                  <a:alpha val="30196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Text Box 138"/>
            <p:cNvSpPr txBox="1">
              <a:spLocks noChangeArrowheads="1"/>
            </p:cNvSpPr>
            <p:nvPr/>
          </p:nvSpPr>
          <p:spPr bwMode="auto">
            <a:xfrm>
              <a:off x="2497138" y="1595438"/>
              <a:ext cx="7207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>
                  <a:solidFill>
                    <a:srgbClr val="0000CC"/>
                  </a:solidFill>
                  <a:sym typeface="Symbol" pitchFamily="18" charset="2"/>
                </a:rPr>
                <a:t></a:t>
              </a:r>
              <a:r>
                <a:rPr lang="en-US" sz="2400" baseline="30000">
                  <a:solidFill>
                    <a:srgbClr val="0000CC"/>
                  </a:solidFill>
                  <a:sym typeface="Symbol" pitchFamily="18" charset="2"/>
                </a:rPr>
                <a:t>+</a:t>
              </a:r>
              <a:r>
                <a:rPr lang="en-US" sz="2400">
                  <a:solidFill>
                    <a:srgbClr val="0000CC"/>
                  </a:solidFill>
                  <a:sym typeface="Symbol" pitchFamily="18" charset="2"/>
                </a:rPr>
                <a:t></a:t>
              </a:r>
              <a:r>
                <a:rPr lang="en-US" sz="2400" baseline="30000">
                  <a:solidFill>
                    <a:srgbClr val="0000CC"/>
                  </a:solidFill>
                  <a:sym typeface="Symbol" pitchFamily="18" charset="2"/>
                </a:rPr>
                <a:t>–</a:t>
              </a:r>
              <a:endParaRPr lang="en-US" sz="2400">
                <a:solidFill>
                  <a:srgbClr val="0000CC"/>
                </a:solidFill>
                <a:sym typeface="Symbol" pitchFamily="18" charset="2"/>
              </a:endParaRPr>
            </a:p>
          </p:txBody>
        </p:sp>
        <p:sp>
          <p:nvSpPr>
            <p:cNvPr id="15455" name="Text Box 140"/>
            <p:cNvSpPr txBox="1">
              <a:spLocks noChangeArrowheads="1"/>
            </p:cNvSpPr>
            <p:nvPr/>
          </p:nvSpPr>
          <p:spPr bwMode="auto">
            <a:xfrm>
              <a:off x="1422400" y="1687513"/>
              <a:ext cx="569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260</a:t>
              </a: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15456" name="Text Box 141"/>
            <p:cNvSpPr txBox="1">
              <a:spLocks noChangeArrowheads="1"/>
            </p:cNvSpPr>
            <p:nvPr/>
          </p:nvSpPr>
          <p:spPr bwMode="auto">
            <a:xfrm>
              <a:off x="1536700" y="3016250"/>
              <a:ext cx="569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430</a:t>
              </a: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15457" name="Text Box 142"/>
            <p:cNvSpPr txBox="1">
              <a:spLocks noChangeArrowheads="1"/>
            </p:cNvSpPr>
            <p:nvPr/>
          </p:nvSpPr>
          <p:spPr bwMode="auto">
            <a:xfrm>
              <a:off x="1651000" y="4202113"/>
              <a:ext cx="569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290</a:t>
              </a: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15458" name="Text Box 143"/>
            <p:cNvSpPr txBox="1">
              <a:spLocks noChangeArrowheads="1"/>
            </p:cNvSpPr>
            <p:nvPr/>
          </p:nvSpPr>
          <p:spPr bwMode="auto">
            <a:xfrm>
              <a:off x="2722563" y="3316288"/>
              <a:ext cx="5699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190</a:t>
              </a: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15459" name="Text Box 144"/>
            <p:cNvSpPr txBox="1">
              <a:spLocks noChangeArrowheads="1"/>
            </p:cNvSpPr>
            <p:nvPr/>
          </p:nvSpPr>
          <p:spPr bwMode="auto">
            <a:xfrm>
              <a:off x="2708275" y="2359025"/>
              <a:ext cx="569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330</a:t>
              </a: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15460" name="Text Box 145"/>
            <p:cNvSpPr txBox="1">
              <a:spLocks noChangeArrowheads="1"/>
            </p:cNvSpPr>
            <p:nvPr/>
          </p:nvSpPr>
          <p:spPr bwMode="auto">
            <a:xfrm>
              <a:off x="2436813" y="4287838"/>
              <a:ext cx="3127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6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15461" name="Text Box 146"/>
            <p:cNvSpPr txBox="1">
              <a:spLocks noChangeArrowheads="1"/>
            </p:cNvSpPr>
            <p:nvPr/>
          </p:nvSpPr>
          <p:spPr bwMode="auto">
            <a:xfrm>
              <a:off x="2336800" y="3230563"/>
              <a:ext cx="312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1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15462" name="Text Box 147"/>
            <p:cNvSpPr txBox="1">
              <a:spLocks noChangeArrowheads="1"/>
            </p:cNvSpPr>
            <p:nvPr/>
          </p:nvSpPr>
          <p:spPr bwMode="auto">
            <a:xfrm>
              <a:off x="2208213" y="2316163"/>
              <a:ext cx="3127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2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15463" name="Oval 148"/>
            <p:cNvSpPr>
              <a:spLocks noChangeArrowheads="1"/>
            </p:cNvSpPr>
            <p:nvPr/>
          </p:nvSpPr>
          <p:spPr bwMode="auto">
            <a:xfrm>
              <a:off x="2457450" y="4343400"/>
              <a:ext cx="300038" cy="300038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4" name="Oval 151"/>
            <p:cNvSpPr>
              <a:spLocks noChangeArrowheads="1"/>
            </p:cNvSpPr>
            <p:nvPr/>
          </p:nvSpPr>
          <p:spPr bwMode="auto">
            <a:xfrm>
              <a:off x="2343150" y="3271838"/>
              <a:ext cx="300038" cy="300037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5" name="Oval 152"/>
            <p:cNvSpPr>
              <a:spLocks noChangeArrowheads="1"/>
            </p:cNvSpPr>
            <p:nvPr/>
          </p:nvSpPr>
          <p:spPr bwMode="auto">
            <a:xfrm>
              <a:off x="2228850" y="2386013"/>
              <a:ext cx="300038" cy="300037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6" name="Oval 154"/>
            <p:cNvSpPr>
              <a:spLocks noChangeArrowheads="1"/>
            </p:cNvSpPr>
            <p:nvPr/>
          </p:nvSpPr>
          <p:spPr bwMode="auto">
            <a:xfrm>
              <a:off x="1657350" y="4243388"/>
              <a:ext cx="542925" cy="328612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" name="Oval 155"/>
            <p:cNvSpPr>
              <a:spLocks noChangeArrowheads="1"/>
            </p:cNvSpPr>
            <p:nvPr/>
          </p:nvSpPr>
          <p:spPr bwMode="auto">
            <a:xfrm>
              <a:off x="1528763" y="3043238"/>
              <a:ext cx="542925" cy="328612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" name="Oval 156"/>
            <p:cNvSpPr>
              <a:spLocks noChangeArrowheads="1"/>
            </p:cNvSpPr>
            <p:nvPr/>
          </p:nvSpPr>
          <p:spPr bwMode="auto">
            <a:xfrm>
              <a:off x="1428750" y="1714500"/>
              <a:ext cx="542925" cy="328613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9" name="Text Box 157"/>
            <p:cNvSpPr txBox="1">
              <a:spLocks noChangeArrowheads="1"/>
            </p:cNvSpPr>
            <p:nvPr/>
          </p:nvSpPr>
          <p:spPr bwMode="auto">
            <a:xfrm>
              <a:off x="222250" y="4656138"/>
              <a:ext cx="1606550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partial (keV)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5470" name="Line 158"/>
            <p:cNvSpPr>
              <a:spLocks noChangeShapeType="1"/>
            </p:cNvSpPr>
            <p:nvPr/>
          </p:nvSpPr>
          <p:spPr bwMode="auto">
            <a:xfrm flipV="1">
              <a:off x="1414463" y="4486275"/>
              <a:ext cx="214312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71" name="Line 159"/>
            <p:cNvSpPr>
              <a:spLocks noChangeShapeType="1"/>
            </p:cNvSpPr>
            <p:nvPr/>
          </p:nvSpPr>
          <p:spPr bwMode="auto">
            <a:xfrm flipV="1">
              <a:off x="1743075" y="4557713"/>
              <a:ext cx="671513" cy="214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72" name="Oval 160"/>
            <p:cNvSpPr>
              <a:spLocks noChangeArrowheads="1"/>
            </p:cNvSpPr>
            <p:nvPr/>
          </p:nvSpPr>
          <p:spPr bwMode="auto">
            <a:xfrm>
              <a:off x="2714625" y="2400300"/>
              <a:ext cx="542925" cy="328613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3" name="Oval 161"/>
            <p:cNvSpPr>
              <a:spLocks noChangeArrowheads="1"/>
            </p:cNvSpPr>
            <p:nvPr/>
          </p:nvSpPr>
          <p:spPr bwMode="auto">
            <a:xfrm>
              <a:off x="2728913" y="3343275"/>
              <a:ext cx="542925" cy="328613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4" name="Line 165"/>
            <p:cNvSpPr>
              <a:spLocks noChangeShapeType="1"/>
            </p:cNvSpPr>
            <p:nvPr/>
          </p:nvSpPr>
          <p:spPr bwMode="auto">
            <a:xfrm>
              <a:off x="915988" y="857250"/>
              <a:ext cx="44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A7ACAD51-5C47-4F36-86BF-35EA44BFD261}" type="slidenum">
              <a:rPr lang="en-US" sz="1600" smtClean="0">
                <a:solidFill>
                  <a:schemeClr val="tx1"/>
                </a:solidFill>
              </a:rPr>
              <a:pPr/>
              <a:t>13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5376" name="Text Box 34"/>
          <p:cNvSpPr txBox="1">
            <a:spLocks noChangeArrowheads="1"/>
          </p:cNvSpPr>
          <p:nvPr/>
        </p:nvSpPr>
        <p:spPr bwMode="auto">
          <a:xfrm>
            <a:off x="3727450" y="3546475"/>
            <a:ext cx="26400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ea typeface="SimSun" pitchFamily="2" charset="-122"/>
              </a:rPr>
              <a:t>Belle: PRL108, 032001 (2012)</a:t>
            </a:r>
            <a:endParaRPr lang="ru-RU" sz="1400" b="1">
              <a:solidFill>
                <a:srgbClr val="0000CC"/>
              </a:solidFill>
            </a:endParaRPr>
          </a:p>
        </p:txBody>
      </p:sp>
      <p:sp>
        <p:nvSpPr>
          <p:cNvPr id="123" name="Text Box 95"/>
          <p:cNvSpPr txBox="1">
            <a:spLocks noChangeArrowheads="1"/>
          </p:cNvSpPr>
          <p:nvPr/>
        </p:nvSpPr>
        <p:spPr bwMode="auto">
          <a:xfrm>
            <a:off x="55563" y="6200775"/>
            <a:ext cx="9088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h</a:t>
            </a:r>
            <a:r>
              <a:rPr lang="en-US" sz="2400" b="1" baseline="-25000" dirty="0" err="1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sz="2400" b="1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 production mechanism?</a:t>
            </a:r>
            <a:r>
              <a:rPr lang="en-US" sz="2400" b="1" dirty="0">
                <a:solidFill>
                  <a:srgbClr val="CC0000"/>
                </a:solidFill>
                <a:latin typeface="Calibri" pitchFamily="34" charset="0"/>
                <a:sym typeface="Symbol" pitchFamily="18" charset="2"/>
              </a:rPr>
              <a:t> 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400" b="1" dirty="0">
                <a:latin typeface="Calibri" pitchFamily="34" charset="0"/>
              </a:rPr>
              <a:t>Study resonant structure in </a:t>
            </a:r>
            <a:r>
              <a:rPr lang="en-US" sz="2400" b="1" dirty="0" err="1">
                <a:latin typeface="Calibri" pitchFamily="34" charset="0"/>
                <a:sym typeface="Symbol" pitchFamily="18" charset="2"/>
              </a:rPr>
              <a:t>h</a:t>
            </a:r>
            <a:r>
              <a:rPr lang="en-US" sz="2400" b="1" baseline="-25000" dirty="0" err="1">
                <a:latin typeface="Calibri" pitchFamily="34" charset="0"/>
                <a:sym typeface="Symbol" pitchFamily="18" charset="2"/>
              </a:rPr>
              <a:t>b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(</a:t>
            </a:r>
            <a:r>
              <a:rPr lang="en-US" sz="2400" b="1" dirty="0" err="1">
                <a:latin typeface="Calibri" pitchFamily="34" charset="0"/>
                <a:sym typeface="Symbol" pitchFamily="18" charset="2"/>
              </a:rPr>
              <a:t>mP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)</a:t>
            </a:r>
            <a:r>
              <a:rPr lang="en-US" sz="2400" b="1" baseline="30000" dirty="0">
                <a:latin typeface="Calibri" pitchFamily="34" charset="0"/>
                <a:sym typeface="Symbol" pitchFamily="18" charset="2"/>
              </a:rPr>
              <a:t>+</a:t>
            </a:r>
            <a:r>
              <a:rPr lang="en-US" sz="2400" b="1" dirty="0">
                <a:latin typeface="Calibri" pitchFamily="34" charset="0"/>
                <a:sym typeface="Symbol" pitchFamily="18" charset="2"/>
              </a:rPr>
              <a:t></a:t>
            </a:r>
            <a:r>
              <a:rPr lang="en-US" sz="2400" b="1" baseline="30000" dirty="0">
                <a:latin typeface="Calibri" pitchFamily="34" charset="0"/>
                <a:sym typeface="Symbol" pitchFamily="18" charset="2"/>
              </a:rPr>
              <a:t>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625" y="5567381"/>
            <a:ext cx="1436370" cy="31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563" y="6381336"/>
            <a:ext cx="866775" cy="27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4A2B6C-164A-4710-9EBB-32BBA8CB2720}" type="slidenum">
              <a:rPr lang="ru-RU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5388" y="1344613"/>
            <a:ext cx="35337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61" name="Text Box 139"/>
          <p:cNvSpPr txBox="1">
            <a:spLocks noChangeArrowheads="1"/>
          </p:cNvSpPr>
          <p:nvPr/>
        </p:nvSpPr>
        <p:spPr bwMode="auto">
          <a:xfrm>
            <a:off x="4176713" y="6343650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  <a:sym typeface="Symbol" pitchFamily="18" charset="2"/>
              </a:rPr>
              <a:t></a:t>
            </a:r>
            <a:r>
              <a:rPr lang="en-US" sz="1600">
                <a:latin typeface="Times New Roman" pitchFamily="18" charset="0"/>
              </a:rPr>
              <a:t> = </a:t>
            </a:r>
            <a:endParaRPr lang="ru-RU" sz="1600">
              <a:latin typeface="Times New Roman" pitchFamily="18" charset="0"/>
            </a:endParaRPr>
          </a:p>
        </p:txBody>
      </p:sp>
      <p:sp>
        <p:nvSpPr>
          <p:cNvPr id="22662" name="Text Box 140"/>
          <p:cNvSpPr txBox="1">
            <a:spLocks noChangeArrowheads="1"/>
          </p:cNvSpPr>
          <p:nvPr/>
        </p:nvSpPr>
        <p:spPr bwMode="auto">
          <a:xfrm>
            <a:off x="5385090" y="6343650"/>
            <a:ext cx="727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sym typeface="Symbol" pitchFamily="18" charset="2"/>
              </a:rPr>
              <a:t>degree</a:t>
            </a:r>
            <a:endParaRPr lang="ru-RU" sz="1600" dirty="0">
              <a:latin typeface="Times New Roman" pitchFamily="18" charset="0"/>
            </a:endParaRPr>
          </a:p>
        </p:txBody>
      </p:sp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136982" y="-9525"/>
            <a:ext cx="89146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Resonant substructure of (5S) 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(1P)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</a:t>
            </a:r>
            <a:r>
              <a:rPr lang="en-US" sz="3200" b="1" baseline="30000" dirty="0">
                <a:solidFill>
                  <a:srgbClr val="002060"/>
                </a:solidFill>
                <a:sym typeface="Symbol" pitchFamily="18" charset="2"/>
              </a:rPr>
              <a:t>+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</a:t>
            </a:r>
            <a:r>
              <a:rPr lang="en-US" sz="3200" b="1" baseline="30000" dirty="0">
                <a:solidFill>
                  <a:srgbClr val="002060"/>
                </a:solidFill>
                <a:sym typeface="Symbol" pitchFamily="18" charset="2"/>
              </a:rPr>
              <a:t>-</a:t>
            </a:r>
          </a:p>
        </p:txBody>
      </p:sp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79375" y="538163"/>
            <a:ext cx="5267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ym typeface="Symbol" pitchFamily="18" charset="2"/>
              </a:rPr>
              <a:t>P(h</a:t>
            </a:r>
            <a:r>
              <a:rPr lang="en-US" sz="2400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) = P</a:t>
            </a:r>
            <a:r>
              <a:rPr lang="en-US" baseline="-25000">
                <a:sym typeface="Symbol" pitchFamily="18" charset="2"/>
              </a:rPr>
              <a:t>(5S)</a:t>
            </a:r>
            <a:r>
              <a:rPr lang="en-US">
                <a:sym typeface="Symbol" pitchFamily="18" charset="2"/>
              </a:rPr>
              <a:t> – P(</a:t>
            </a:r>
            <a:r>
              <a:rPr lang="ru-RU">
                <a:sym typeface="Symbol" pitchFamily="18" charset="2"/>
              </a:rPr>
              <a:t></a:t>
            </a:r>
            <a:r>
              <a:rPr lang="en-US" sz="2400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sz="2400" baseline="30000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)   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M(h</a:t>
            </a:r>
            <a:r>
              <a:rPr lang="en-US" sz="24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) = MM(</a:t>
            </a:r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-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22535" name="Text Box 73"/>
          <p:cNvSpPr txBox="1">
            <a:spLocks noChangeArrowheads="1"/>
          </p:cNvSpPr>
          <p:nvPr/>
        </p:nvSpPr>
        <p:spPr bwMode="auto">
          <a:xfrm>
            <a:off x="5226050" y="538163"/>
            <a:ext cx="3713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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b="1" i="1">
                <a:solidFill>
                  <a:srgbClr val="660033"/>
                </a:solidFill>
                <a:sym typeface="Symbol" pitchFamily="18" charset="2"/>
              </a:rPr>
              <a:t>measure (5S)h</a:t>
            </a:r>
            <a:r>
              <a:rPr lang="en-US" sz="2400" b="1" i="1" baseline="-25000">
                <a:solidFill>
                  <a:srgbClr val="660033"/>
                </a:solidFill>
                <a:sym typeface="Symbol" pitchFamily="18" charset="2"/>
              </a:rPr>
              <a:t>b</a:t>
            </a:r>
            <a:r>
              <a:rPr lang="en-US" b="1" i="1">
                <a:solidFill>
                  <a:srgbClr val="660033"/>
                </a:solidFill>
                <a:sym typeface="Symbol" pitchFamily="18" charset="2"/>
              </a:rPr>
              <a:t> yield</a:t>
            </a:r>
          </a:p>
          <a:p>
            <a:pPr algn="ctr"/>
            <a:r>
              <a:rPr lang="en-US" b="1" i="1">
                <a:solidFill>
                  <a:srgbClr val="660033"/>
                </a:solidFill>
                <a:sym typeface="Symbol" pitchFamily="18" charset="2"/>
              </a:rPr>
              <a:t>in bins of MM()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5913" y="1304925"/>
            <a:ext cx="3648075" cy="3244850"/>
            <a:chOff x="119" y="757"/>
            <a:chExt cx="2298" cy="2044"/>
          </a:xfrm>
        </p:grpSpPr>
        <p:pic>
          <p:nvPicPr>
            <p:cNvPr id="2259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9" y="757"/>
              <a:ext cx="2298" cy="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3" name="Text Box 6"/>
            <p:cNvSpPr txBox="1">
              <a:spLocks noChangeArrowheads="1"/>
            </p:cNvSpPr>
            <p:nvPr/>
          </p:nvSpPr>
          <p:spPr bwMode="auto">
            <a:xfrm>
              <a:off x="1012" y="771"/>
              <a:ext cx="132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phase-space MC</a:t>
              </a:r>
              <a:endParaRPr lang="ru-RU">
                <a:solidFill>
                  <a:srgbClr val="0000CC"/>
                </a:solidFill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31" y="2303"/>
              <a:ext cx="716" cy="263"/>
              <a:chOff x="1431" y="2263"/>
              <a:chExt cx="716" cy="263"/>
            </a:xfrm>
          </p:grpSpPr>
          <p:sp>
            <p:nvSpPr>
              <p:cNvPr id="22628" name="Line 8"/>
              <p:cNvSpPr>
                <a:spLocks noChangeShapeType="1"/>
              </p:cNvSpPr>
              <p:nvPr/>
            </p:nvSpPr>
            <p:spPr bwMode="auto">
              <a:xfrm>
                <a:off x="14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9" name="Line 9"/>
              <p:cNvSpPr>
                <a:spLocks noChangeShapeType="1"/>
              </p:cNvSpPr>
              <p:nvPr/>
            </p:nvSpPr>
            <p:spPr bwMode="auto">
              <a:xfrm>
                <a:off x="14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0" name="Line 10"/>
              <p:cNvSpPr>
                <a:spLocks noChangeShapeType="1"/>
              </p:cNvSpPr>
              <p:nvPr/>
            </p:nvSpPr>
            <p:spPr bwMode="auto">
              <a:xfrm>
                <a:off x="14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1" name="Line 11"/>
              <p:cNvSpPr>
                <a:spLocks noChangeShapeType="1"/>
              </p:cNvSpPr>
              <p:nvPr/>
            </p:nvSpPr>
            <p:spPr bwMode="auto">
              <a:xfrm>
                <a:off x="15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2" name="Line 12"/>
              <p:cNvSpPr>
                <a:spLocks noChangeShapeType="1"/>
              </p:cNvSpPr>
              <p:nvPr/>
            </p:nvSpPr>
            <p:spPr bwMode="auto">
              <a:xfrm>
                <a:off x="15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3" name="Line 13"/>
              <p:cNvSpPr>
                <a:spLocks noChangeShapeType="1"/>
              </p:cNvSpPr>
              <p:nvPr/>
            </p:nvSpPr>
            <p:spPr bwMode="auto">
              <a:xfrm>
                <a:off x="154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4" name="Line 14"/>
              <p:cNvSpPr>
                <a:spLocks noChangeShapeType="1"/>
              </p:cNvSpPr>
              <p:nvPr/>
            </p:nvSpPr>
            <p:spPr bwMode="auto">
              <a:xfrm>
                <a:off x="161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5" name="Line 15"/>
              <p:cNvSpPr>
                <a:spLocks noChangeShapeType="1"/>
              </p:cNvSpPr>
              <p:nvPr/>
            </p:nvSpPr>
            <p:spPr bwMode="auto">
              <a:xfrm>
                <a:off x="168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6" name="Line 16"/>
              <p:cNvSpPr>
                <a:spLocks noChangeShapeType="1"/>
              </p:cNvSpPr>
              <p:nvPr/>
            </p:nvSpPr>
            <p:spPr bwMode="auto">
              <a:xfrm>
                <a:off x="156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7" name="Line 17"/>
              <p:cNvSpPr>
                <a:spLocks noChangeShapeType="1"/>
              </p:cNvSpPr>
              <p:nvPr/>
            </p:nvSpPr>
            <p:spPr bwMode="auto">
              <a:xfrm>
                <a:off x="163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8" name="Line 18"/>
              <p:cNvSpPr>
                <a:spLocks noChangeShapeType="1"/>
              </p:cNvSpPr>
              <p:nvPr/>
            </p:nvSpPr>
            <p:spPr bwMode="auto">
              <a:xfrm>
                <a:off x="170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9" name="Line 19"/>
              <p:cNvSpPr>
                <a:spLocks noChangeShapeType="1"/>
              </p:cNvSpPr>
              <p:nvPr/>
            </p:nvSpPr>
            <p:spPr bwMode="auto">
              <a:xfrm>
                <a:off x="18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0" name="Line 20"/>
              <p:cNvSpPr>
                <a:spLocks noChangeShapeType="1"/>
              </p:cNvSpPr>
              <p:nvPr/>
            </p:nvSpPr>
            <p:spPr bwMode="auto">
              <a:xfrm>
                <a:off x="17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1" name="Line 21"/>
              <p:cNvSpPr>
                <a:spLocks noChangeShapeType="1"/>
              </p:cNvSpPr>
              <p:nvPr/>
            </p:nvSpPr>
            <p:spPr bwMode="auto">
              <a:xfrm>
                <a:off x="184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2" name="Line 22"/>
              <p:cNvSpPr>
                <a:spLocks noChangeShapeType="1"/>
              </p:cNvSpPr>
              <p:nvPr/>
            </p:nvSpPr>
            <p:spPr bwMode="auto">
              <a:xfrm>
                <a:off x="191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3" name="Line 23"/>
              <p:cNvSpPr>
                <a:spLocks noChangeShapeType="1"/>
              </p:cNvSpPr>
              <p:nvPr/>
            </p:nvSpPr>
            <p:spPr bwMode="auto">
              <a:xfrm>
                <a:off x="198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4" name="Line 24"/>
              <p:cNvSpPr>
                <a:spLocks noChangeShapeType="1"/>
              </p:cNvSpPr>
              <p:nvPr/>
            </p:nvSpPr>
            <p:spPr bwMode="auto">
              <a:xfrm>
                <a:off x="159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5" name="Line 25"/>
              <p:cNvSpPr>
                <a:spLocks noChangeShapeType="1"/>
              </p:cNvSpPr>
              <p:nvPr/>
            </p:nvSpPr>
            <p:spPr bwMode="auto">
              <a:xfrm>
                <a:off x="166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6" name="Line 26"/>
              <p:cNvSpPr>
                <a:spLocks noChangeShapeType="1"/>
              </p:cNvSpPr>
              <p:nvPr/>
            </p:nvSpPr>
            <p:spPr bwMode="auto">
              <a:xfrm>
                <a:off x="17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7" name="Line 27"/>
              <p:cNvSpPr>
                <a:spLocks noChangeShapeType="1"/>
              </p:cNvSpPr>
              <p:nvPr/>
            </p:nvSpPr>
            <p:spPr bwMode="auto">
              <a:xfrm>
                <a:off x="18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8" name="Line 28"/>
              <p:cNvSpPr>
                <a:spLocks noChangeShapeType="1"/>
              </p:cNvSpPr>
              <p:nvPr/>
            </p:nvSpPr>
            <p:spPr bwMode="auto">
              <a:xfrm>
                <a:off x="17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9" name="Line 29"/>
              <p:cNvSpPr>
                <a:spLocks noChangeShapeType="1"/>
              </p:cNvSpPr>
              <p:nvPr/>
            </p:nvSpPr>
            <p:spPr bwMode="auto">
              <a:xfrm>
                <a:off x="186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0" name="Line 30"/>
              <p:cNvSpPr>
                <a:spLocks noChangeShapeType="1"/>
              </p:cNvSpPr>
              <p:nvPr/>
            </p:nvSpPr>
            <p:spPr bwMode="auto">
              <a:xfrm>
                <a:off x="193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1" name="Line 31"/>
              <p:cNvSpPr>
                <a:spLocks noChangeShapeType="1"/>
              </p:cNvSpPr>
              <p:nvPr/>
            </p:nvSpPr>
            <p:spPr bwMode="auto">
              <a:xfrm>
                <a:off x="200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2" name="Line 32"/>
              <p:cNvSpPr>
                <a:spLocks noChangeShapeType="1"/>
              </p:cNvSpPr>
              <p:nvPr/>
            </p:nvSpPr>
            <p:spPr bwMode="auto">
              <a:xfrm>
                <a:off x="189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3" name="Line 33"/>
              <p:cNvSpPr>
                <a:spLocks noChangeShapeType="1"/>
              </p:cNvSpPr>
              <p:nvPr/>
            </p:nvSpPr>
            <p:spPr bwMode="auto">
              <a:xfrm>
                <a:off x="196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4" name="Line 34"/>
              <p:cNvSpPr>
                <a:spLocks noChangeShapeType="1"/>
              </p:cNvSpPr>
              <p:nvPr/>
            </p:nvSpPr>
            <p:spPr bwMode="auto">
              <a:xfrm>
                <a:off x="20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5" name="Line 35"/>
              <p:cNvSpPr>
                <a:spLocks noChangeShapeType="1"/>
              </p:cNvSpPr>
              <p:nvPr/>
            </p:nvSpPr>
            <p:spPr bwMode="auto">
              <a:xfrm>
                <a:off x="20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6" name="Line 36"/>
              <p:cNvSpPr>
                <a:spLocks noChangeShapeType="1"/>
              </p:cNvSpPr>
              <p:nvPr/>
            </p:nvSpPr>
            <p:spPr bwMode="auto">
              <a:xfrm>
                <a:off x="20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7" name="Line 37"/>
              <p:cNvSpPr>
                <a:spLocks noChangeShapeType="1"/>
              </p:cNvSpPr>
              <p:nvPr/>
            </p:nvSpPr>
            <p:spPr bwMode="auto">
              <a:xfrm>
                <a:off x="21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8" name="Line 38"/>
              <p:cNvSpPr>
                <a:spLocks noChangeShapeType="1"/>
              </p:cNvSpPr>
              <p:nvPr/>
            </p:nvSpPr>
            <p:spPr bwMode="auto">
              <a:xfrm>
                <a:off x="21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9" name="Line 39"/>
              <p:cNvSpPr>
                <a:spLocks noChangeShapeType="1"/>
              </p:cNvSpPr>
              <p:nvPr/>
            </p:nvSpPr>
            <p:spPr bwMode="auto">
              <a:xfrm>
                <a:off x="214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40"/>
            <p:cNvGrpSpPr>
              <a:grpSpLocks/>
            </p:cNvGrpSpPr>
            <p:nvPr/>
          </p:nvGrpSpPr>
          <p:grpSpPr bwMode="auto">
            <a:xfrm rot="5400000">
              <a:off x="309" y="1190"/>
              <a:ext cx="716" cy="263"/>
              <a:chOff x="1431" y="2263"/>
              <a:chExt cx="716" cy="263"/>
            </a:xfrm>
          </p:grpSpPr>
          <p:sp>
            <p:nvSpPr>
              <p:cNvPr id="22596" name="Line 41"/>
              <p:cNvSpPr>
                <a:spLocks noChangeShapeType="1"/>
              </p:cNvSpPr>
              <p:nvPr/>
            </p:nvSpPr>
            <p:spPr bwMode="auto">
              <a:xfrm>
                <a:off x="14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7" name="Line 42"/>
              <p:cNvSpPr>
                <a:spLocks noChangeShapeType="1"/>
              </p:cNvSpPr>
              <p:nvPr/>
            </p:nvSpPr>
            <p:spPr bwMode="auto">
              <a:xfrm>
                <a:off x="14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8" name="Line 43"/>
              <p:cNvSpPr>
                <a:spLocks noChangeShapeType="1"/>
              </p:cNvSpPr>
              <p:nvPr/>
            </p:nvSpPr>
            <p:spPr bwMode="auto">
              <a:xfrm>
                <a:off x="14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99" name="Line 44"/>
              <p:cNvSpPr>
                <a:spLocks noChangeShapeType="1"/>
              </p:cNvSpPr>
              <p:nvPr/>
            </p:nvSpPr>
            <p:spPr bwMode="auto">
              <a:xfrm>
                <a:off x="15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0" name="Line 45"/>
              <p:cNvSpPr>
                <a:spLocks noChangeShapeType="1"/>
              </p:cNvSpPr>
              <p:nvPr/>
            </p:nvSpPr>
            <p:spPr bwMode="auto">
              <a:xfrm>
                <a:off x="15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1" name="Line 46"/>
              <p:cNvSpPr>
                <a:spLocks noChangeShapeType="1"/>
              </p:cNvSpPr>
              <p:nvPr/>
            </p:nvSpPr>
            <p:spPr bwMode="auto">
              <a:xfrm>
                <a:off x="154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2" name="Line 47"/>
              <p:cNvSpPr>
                <a:spLocks noChangeShapeType="1"/>
              </p:cNvSpPr>
              <p:nvPr/>
            </p:nvSpPr>
            <p:spPr bwMode="auto">
              <a:xfrm>
                <a:off x="161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3" name="Line 48"/>
              <p:cNvSpPr>
                <a:spLocks noChangeShapeType="1"/>
              </p:cNvSpPr>
              <p:nvPr/>
            </p:nvSpPr>
            <p:spPr bwMode="auto">
              <a:xfrm>
                <a:off x="168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4" name="Line 49"/>
              <p:cNvSpPr>
                <a:spLocks noChangeShapeType="1"/>
              </p:cNvSpPr>
              <p:nvPr/>
            </p:nvSpPr>
            <p:spPr bwMode="auto">
              <a:xfrm>
                <a:off x="156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5" name="Line 50"/>
              <p:cNvSpPr>
                <a:spLocks noChangeShapeType="1"/>
              </p:cNvSpPr>
              <p:nvPr/>
            </p:nvSpPr>
            <p:spPr bwMode="auto">
              <a:xfrm>
                <a:off x="163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6" name="Line 51"/>
              <p:cNvSpPr>
                <a:spLocks noChangeShapeType="1"/>
              </p:cNvSpPr>
              <p:nvPr/>
            </p:nvSpPr>
            <p:spPr bwMode="auto">
              <a:xfrm>
                <a:off x="170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7" name="Line 52"/>
              <p:cNvSpPr>
                <a:spLocks noChangeShapeType="1"/>
              </p:cNvSpPr>
              <p:nvPr/>
            </p:nvSpPr>
            <p:spPr bwMode="auto">
              <a:xfrm>
                <a:off x="18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8" name="Line 53"/>
              <p:cNvSpPr>
                <a:spLocks noChangeShapeType="1"/>
              </p:cNvSpPr>
              <p:nvPr/>
            </p:nvSpPr>
            <p:spPr bwMode="auto">
              <a:xfrm>
                <a:off x="17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09" name="Line 54"/>
              <p:cNvSpPr>
                <a:spLocks noChangeShapeType="1"/>
              </p:cNvSpPr>
              <p:nvPr/>
            </p:nvSpPr>
            <p:spPr bwMode="auto">
              <a:xfrm>
                <a:off x="184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0" name="Line 55"/>
              <p:cNvSpPr>
                <a:spLocks noChangeShapeType="1"/>
              </p:cNvSpPr>
              <p:nvPr/>
            </p:nvSpPr>
            <p:spPr bwMode="auto">
              <a:xfrm>
                <a:off x="1916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1" name="Line 56"/>
              <p:cNvSpPr>
                <a:spLocks noChangeShapeType="1"/>
              </p:cNvSpPr>
              <p:nvPr/>
            </p:nvSpPr>
            <p:spPr bwMode="auto">
              <a:xfrm>
                <a:off x="1985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2" name="Line 57"/>
              <p:cNvSpPr>
                <a:spLocks noChangeShapeType="1"/>
              </p:cNvSpPr>
              <p:nvPr/>
            </p:nvSpPr>
            <p:spPr bwMode="auto">
              <a:xfrm>
                <a:off x="159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3" name="Line 58"/>
              <p:cNvSpPr>
                <a:spLocks noChangeShapeType="1"/>
              </p:cNvSpPr>
              <p:nvPr/>
            </p:nvSpPr>
            <p:spPr bwMode="auto">
              <a:xfrm>
                <a:off x="166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4" name="Line 59"/>
              <p:cNvSpPr>
                <a:spLocks noChangeShapeType="1"/>
              </p:cNvSpPr>
              <p:nvPr/>
            </p:nvSpPr>
            <p:spPr bwMode="auto">
              <a:xfrm>
                <a:off x="17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5" name="Line 60"/>
              <p:cNvSpPr>
                <a:spLocks noChangeShapeType="1"/>
              </p:cNvSpPr>
              <p:nvPr/>
            </p:nvSpPr>
            <p:spPr bwMode="auto">
              <a:xfrm>
                <a:off x="18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6" name="Line 61"/>
              <p:cNvSpPr>
                <a:spLocks noChangeShapeType="1"/>
              </p:cNvSpPr>
              <p:nvPr/>
            </p:nvSpPr>
            <p:spPr bwMode="auto">
              <a:xfrm>
                <a:off x="17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7" name="Line 62"/>
              <p:cNvSpPr>
                <a:spLocks noChangeShapeType="1"/>
              </p:cNvSpPr>
              <p:nvPr/>
            </p:nvSpPr>
            <p:spPr bwMode="auto">
              <a:xfrm>
                <a:off x="186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8" name="Line 63"/>
              <p:cNvSpPr>
                <a:spLocks noChangeShapeType="1"/>
              </p:cNvSpPr>
              <p:nvPr/>
            </p:nvSpPr>
            <p:spPr bwMode="auto">
              <a:xfrm>
                <a:off x="1939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9" name="Line 64"/>
              <p:cNvSpPr>
                <a:spLocks noChangeShapeType="1"/>
              </p:cNvSpPr>
              <p:nvPr/>
            </p:nvSpPr>
            <p:spPr bwMode="auto">
              <a:xfrm>
                <a:off x="2008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0" name="Line 65"/>
              <p:cNvSpPr>
                <a:spLocks noChangeShapeType="1"/>
              </p:cNvSpPr>
              <p:nvPr/>
            </p:nvSpPr>
            <p:spPr bwMode="auto">
              <a:xfrm>
                <a:off x="189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1" name="Line 66"/>
              <p:cNvSpPr>
                <a:spLocks noChangeShapeType="1"/>
              </p:cNvSpPr>
              <p:nvPr/>
            </p:nvSpPr>
            <p:spPr bwMode="auto">
              <a:xfrm>
                <a:off x="1962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2" name="Line 67"/>
              <p:cNvSpPr>
                <a:spLocks noChangeShapeType="1"/>
              </p:cNvSpPr>
              <p:nvPr/>
            </p:nvSpPr>
            <p:spPr bwMode="auto">
              <a:xfrm>
                <a:off x="2031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3" name="Line 68"/>
              <p:cNvSpPr>
                <a:spLocks noChangeShapeType="1"/>
              </p:cNvSpPr>
              <p:nvPr/>
            </p:nvSpPr>
            <p:spPr bwMode="auto">
              <a:xfrm>
                <a:off x="207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4" name="Line 69"/>
              <p:cNvSpPr>
                <a:spLocks noChangeShapeType="1"/>
              </p:cNvSpPr>
              <p:nvPr/>
            </p:nvSpPr>
            <p:spPr bwMode="auto">
              <a:xfrm>
                <a:off x="2054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5" name="Line 70"/>
              <p:cNvSpPr>
                <a:spLocks noChangeShapeType="1"/>
              </p:cNvSpPr>
              <p:nvPr/>
            </p:nvSpPr>
            <p:spPr bwMode="auto">
              <a:xfrm>
                <a:off x="2100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6" name="Line 71"/>
              <p:cNvSpPr>
                <a:spLocks noChangeShapeType="1"/>
              </p:cNvSpPr>
              <p:nvPr/>
            </p:nvSpPr>
            <p:spPr bwMode="auto">
              <a:xfrm>
                <a:off x="2123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7" name="Line 72"/>
              <p:cNvSpPr>
                <a:spLocks noChangeShapeType="1"/>
              </p:cNvSpPr>
              <p:nvPr/>
            </p:nvSpPr>
            <p:spPr bwMode="auto">
              <a:xfrm>
                <a:off x="2147" y="2263"/>
                <a:ext cx="0" cy="263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2537" name="Freeform 74"/>
          <p:cNvSpPr>
            <a:spLocks/>
          </p:cNvSpPr>
          <p:nvPr/>
        </p:nvSpPr>
        <p:spPr bwMode="auto">
          <a:xfrm>
            <a:off x="1181100" y="2765425"/>
            <a:ext cx="1206500" cy="1200150"/>
          </a:xfrm>
          <a:custGeom>
            <a:avLst/>
            <a:gdLst>
              <a:gd name="T0" fmla="*/ 0 w 760"/>
              <a:gd name="T1" fmla="*/ 0 h 756"/>
              <a:gd name="T2" fmla="*/ 2147483647 w 760"/>
              <a:gd name="T3" fmla="*/ 2147483647 h 756"/>
              <a:gd name="T4" fmla="*/ 2147483647 w 760"/>
              <a:gd name="T5" fmla="*/ 2147483647 h 756"/>
              <a:gd name="T6" fmla="*/ 0 60000 65536"/>
              <a:gd name="T7" fmla="*/ 0 60000 65536"/>
              <a:gd name="T8" fmla="*/ 0 60000 65536"/>
              <a:gd name="T9" fmla="*/ 0 w 760"/>
              <a:gd name="T10" fmla="*/ 0 h 756"/>
              <a:gd name="T11" fmla="*/ 760 w 760"/>
              <a:gd name="T12" fmla="*/ 756 h 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0" h="756">
                <a:moveTo>
                  <a:pt x="0" y="0"/>
                </a:moveTo>
                <a:cubicBezTo>
                  <a:pt x="30" y="220"/>
                  <a:pt x="61" y="441"/>
                  <a:pt x="188" y="567"/>
                </a:cubicBezTo>
                <a:cubicBezTo>
                  <a:pt x="315" y="693"/>
                  <a:pt x="537" y="724"/>
                  <a:pt x="760" y="7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75"/>
          <p:cNvSpPr txBox="1">
            <a:spLocks noChangeArrowheads="1"/>
          </p:cNvSpPr>
          <p:nvPr/>
        </p:nvSpPr>
        <p:spPr bwMode="auto">
          <a:xfrm>
            <a:off x="1089025" y="3189288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combine</a:t>
            </a:r>
            <a:endParaRPr lang="ru-RU"/>
          </a:p>
        </p:txBody>
      </p:sp>
      <p:sp>
        <p:nvSpPr>
          <p:cNvPr id="22539" name="AutoShape 78"/>
          <p:cNvSpPr>
            <a:spLocks/>
          </p:cNvSpPr>
          <p:nvPr/>
        </p:nvSpPr>
        <p:spPr bwMode="auto">
          <a:xfrm rot="-5400000">
            <a:off x="2846388" y="3079750"/>
            <a:ext cx="227012" cy="1125538"/>
          </a:xfrm>
          <a:prstGeom prst="rightBrace">
            <a:avLst>
              <a:gd name="adj1" fmla="val 413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AutoShape 79"/>
          <p:cNvSpPr>
            <a:spLocks/>
          </p:cNvSpPr>
          <p:nvPr/>
        </p:nvSpPr>
        <p:spPr bwMode="auto">
          <a:xfrm rot="5400000">
            <a:off x="7030244" y="2951956"/>
            <a:ext cx="166688" cy="2822575"/>
          </a:xfrm>
          <a:prstGeom prst="rightBrace">
            <a:avLst>
              <a:gd name="adj1" fmla="val 14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Freeform 80"/>
          <p:cNvSpPr>
            <a:spLocks/>
          </p:cNvSpPr>
          <p:nvPr/>
        </p:nvSpPr>
        <p:spPr bwMode="auto">
          <a:xfrm>
            <a:off x="2962275" y="3278188"/>
            <a:ext cx="4125913" cy="1476375"/>
          </a:xfrm>
          <a:custGeom>
            <a:avLst/>
            <a:gdLst>
              <a:gd name="T0" fmla="*/ 0 w 2655"/>
              <a:gd name="T1" fmla="*/ 2147483647 h 989"/>
              <a:gd name="T2" fmla="*/ 2147483647 w 2655"/>
              <a:gd name="T3" fmla="*/ 2147483647 h 989"/>
              <a:gd name="T4" fmla="*/ 2147483647 w 2655"/>
              <a:gd name="T5" fmla="*/ 2147483647 h 989"/>
              <a:gd name="T6" fmla="*/ 2147483647 w 2655"/>
              <a:gd name="T7" fmla="*/ 2147483647 h 989"/>
              <a:gd name="T8" fmla="*/ 0 60000 65536"/>
              <a:gd name="T9" fmla="*/ 0 60000 65536"/>
              <a:gd name="T10" fmla="*/ 0 60000 65536"/>
              <a:gd name="T11" fmla="*/ 0 60000 65536"/>
              <a:gd name="T12" fmla="*/ 0 w 2655"/>
              <a:gd name="T13" fmla="*/ 0 h 989"/>
              <a:gd name="T14" fmla="*/ 2655 w 2655"/>
              <a:gd name="T15" fmla="*/ 989 h 9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55" h="989">
                <a:moveTo>
                  <a:pt x="0" y="173"/>
                </a:moveTo>
                <a:cubicBezTo>
                  <a:pt x="250" y="86"/>
                  <a:pt x="500" y="0"/>
                  <a:pt x="811" y="117"/>
                </a:cubicBezTo>
                <a:cubicBezTo>
                  <a:pt x="1122" y="234"/>
                  <a:pt x="1560" y="767"/>
                  <a:pt x="1867" y="878"/>
                </a:cubicBezTo>
                <a:cubicBezTo>
                  <a:pt x="2174" y="989"/>
                  <a:pt x="2414" y="885"/>
                  <a:pt x="2655" y="7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Text Box 81"/>
          <p:cNvSpPr txBox="1">
            <a:spLocks noChangeArrowheads="1"/>
          </p:cNvSpPr>
          <p:nvPr/>
        </p:nvSpPr>
        <p:spPr bwMode="auto">
          <a:xfrm>
            <a:off x="5767388" y="1328738"/>
            <a:ext cx="67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data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22543" name="Text Box 109"/>
          <p:cNvSpPr txBox="1">
            <a:spLocks noChangeArrowheads="1"/>
          </p:cNvSpPr>
          <p:nvPr/>
        </p:nvSpPr>
        <p:spPr bwMode="auto">
          <a:xfrm>
            <a:off x="47625" y="5130800"/>
            <a:ext cx="103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Results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22545" name="Text Box 106"/>
          <p:cNvSpPr txBox="1">
            <a:spLocks noChangeArrowheads="1"/>
          </p:cNvSpPr>
          <p:nvPr/>
        </p:nvSpPr>
        <p:spPr bwMode="auto">
          <a:xfrm>
            <a:off x="6251575" y="6248400"/>
            <a:ext cx="2214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non-res. amplitude ~0</a:t>
            </a:r>
            <a:endParaRPr lang="ru-RU" sz="1800">
              <a:latin typeface="Times New Roman" pitchFamily="18" charset="0"/>
            </a:endParaRPr>
          </a:p>
        </p:txBody>
      </p:sp>
      <p:sp>
        <p:nvSpPr>
          <p:cNvPr id="22571" name="Text Box 113"/>
          <p:cNvSpPr txBox="1">
            <a:spLocks noChangeArrowheads="1"/>
          </p:cNvSpPr>
          <p:nvPr/>
        </p:nvSpPr>
        <p:spPr bwMode="auto">
          <a:xfrm>
            <a:off x="4174108" y="5518150"/>
            <a:ext cx="490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a = </a:t>
            </a:r>
            <a:endParaRPr lang="ru-RU" sz="1600">
              <a:latin typeface="Times New Roman" pitchFamily="18" charset="0"/>
            </a:endParaRPr>
          </a:p>
        </p:txBody>
      </p:sp>
      <p:grpSp>
        <p:nvGrpSpPr>
          <p:cNvPr id="5" name="Group 134"/>
          <p:cNvGrpSpPr>
            <a:grpSpLocks/>
          </p:cNvGrpSpPr>
          <p:nvPr/>
        </p:nvGrpSpPr>
        <p:grpSpPr bwMode="auto">
          <a:xfrm>
            <a:off x="47625" y="4673600"/>
            <a:ext cx="5738813" cy="495300"/>
            <a:chOff x="30" y="2864"/>
            <a:chExt cx="3615" cy="312"/>
          </a:xfrm>
        </p:grpSpPr>
        <p:sp>
          <p:nvSpPr>
            <p:cNvPr id="22561" name="Text Box 108"/>
            <p:cNvSpPr txBox="1">
              <a:spLocks noChangeArrowheads="1"/>
            </p:cNvSpPr>
            <p:nvPr/>
          </p:nvSpPr>
          <p:spPr bwMode="auto">
            <a:xfrm>
              <a:off x="30" y="2864"/>
              <a:ext cx="8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Fit function</a:t>
              </a:r>
              <a:endParaRPr lang="ru-RU">
                <a:solidFill>
                  <a:srgbClr val="0000CC"/>
                </a:solidFill>
              </a:endParaRPr>
            </a:p>
          </p:txBody>
        </p:sp>
        <p:pic>
          <p:nvPicPr>
            <p:cNvPr id="22562" name="Picture 1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0" y="2894"/>
              <a:ext cx="2735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9" name="AutoShape 136"/>
          <p:cNvSpPr>
            <a:spLocks noChangeArrowheads="1"/>
          </p:cNvSpPr>
          <p:nvPr/>
        </p:nvSpPr>
        <p:spPr bwMode="auto">
          <a:xfrm rot="8712443">
            <a:off x="5313363" y="4337050"/>
            <a:ext cx="428625" cy="339725"/>
          </a:xfrm>
          <a:prstGeom prst="rightArrow">
            <a:avLst>
              <a:gd name="adj1" fmla="val 50000"/>
              <a:gd name="adj2" fmla="val 31542"/>
            </a:avLst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Line 2"/>
          <p:cNvSpPr>
            <a:spLocks noChangeShapeType="1"/>
          </p:cNvSpPr>
          <p:nvPr/>
        </p:nvSpPr>
        <p:spPr bwMode="auto">
          <a:xfrm flipH="1">
            <a:off x="5854700" y="2843213"/>
            <a:ext cx="177800" cy="3270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51" name="Text Box 3"/>
          <p:cNvSpPr txBox="1">
            <a:spLocks noChangeArrowheads="1"/>
          </p:cNvSpPr>
          <p:nvPr/>
        </p:nvSpPr>
        <p:spPr bwMode="auto">
          <a:xfrm>
            <a:off x="5811838" y="249555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grpSp>
        <p:nvGrpSpPr>
          <p:cNvPr id="6" name="Group 141"/>
          <p:cNvGrpSpPr>
            <a:grpSpLocks/>
          </p:cNvGrpSpPr>
          <p:nvPr/>
        </p:nvGrpSpPr>
        <p:grpSpPr bwMode="auto">
          <a:xfrm>
            <a:off x="3748363" y="4906963"/>
            <a:ext cx="1714500" cy="631825"/>
            <a:chOff x="2639" y="3025"/>
            <a:chExt cx="1080" cy="398"/>
          </a:xfrm>
        </p:grpSpPr>
        <p:sp>
          <p:nvSpPr>
            <p:cNvPr id="22559" name="Text Box 127"/>
            <p:cNvSpPr txBox="1">
              <a:spLocks noChangeArrowheads="1"/>
            </p:cNvSpPr>
            <p:nvPr/>
          </p:nvSpPr>
          <p:spPr bwMode="auto">
            <a:xfrm>
              <a:off x="2639" y="3192"/>
              <a:ext cx="10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800" dirty="0">
                  <a:solidFill>
                    <a:srgbClr val="008000"/>
                  </a:solidFill>
                </a:rPr>
                <a:t>~BB* threshold</a:t>
              </a:r>
              <a:endParaRPr lang="ru-RU" sz="1800" dirty="0">
                <a:solidFill>
                  <a:srgbClr val="008000"/>
                </a:solidFill>
              </a:endParaRPr>
            </a:p>
          </p:txBody>
        </p:sp>
        <p:sp>
          <p:nvSpPr>
            <p:cNvPr id="22560" name="Rectangle 130"/>
            <p:cNvSpPr>
              <a:spLocks noChangeArrowheads="1"/>
            </p:cNvSpPr>
            <p:nvPr/>
          </p:nvSpPr>
          <p:spPr bwMode="auto">
            <a:xfrm>
              <a:off x="2820" y="3025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_</a:t>
              </a:r>
              <a:endParaRPr lang="ru-RU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140"/>
          <p:cNvGrpSpPr>
            <a:grpSpLocks/>
          </p:cNvGrpSpPr>
          <p:nvPr/>
        </p:nvGrpSpPr>
        <p:grpSpPr bwMode="auto">
          <a:xfrm>
            <a:off x="3676925" y="5676900"/>
            <a:ext cx="1803400" cy="639763"/>
            <a:chOff x="2663" y="3441"/>
            <a:chExt cx="1136" cy="403"/>
          </a:xfrm>
        </p:grpSpPr>
        <p:sp>
          <p:nvSpPr>
            <p:cNvPr id="22556" name="Text Box 134"/>
            <p:cNvSpPr txBox="1">
              <a:spLocks noChangeArrowheads="1"/>
            </p:cNvSpPr>
            <p:nvPr/>
          </p:nvSpPr>
          <p:spPr bwMode="auto">
            <a:xfrm>
              <a:off x="2663" y="3613"/>
              <a:ext cx="11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800" dirty="0">
                  <a:solidFill>
                    <a:srgbClr val="008000"/>
                  </a:solidFill>
                </a:rPr>
                <a:t>~B*B* threshold</a:t>
              </a:r>
              <a:endParaRPr lang="ru-RU" sz="1800" dirty="0">
                <a:solidFill>
                  <a:srgbClr val="008000"/>
                </a:solidFill>
              </a:endParaRPr>
            </a:p>
          </p:txBody>
        </p:sp>
        <p:sp>
          <p:nvSpPr>
            <p:cNvPr id="22557" name="Rectangle 135"/>
            <p:cNvSpPr>
              <a:spLocks noChangeArrowheads="1"/>
            </p:cNvSpPr>
            <p:nvPr/>
          </p:nvSpPr>
          <p:spPr bwMode="auto">
            <a:xfrm>
              <a:off x="2900" y="3441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_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22558" name="Rectangle 136"/>
            <p:cNvSpPr>
              <a:spLocks noChangeArrowheads="1"/>
            </p:cNvSpPr>
            <p:nvPr/>
          </p:nvSpPr>
          <p:spPr bwMode="auto">
            <a:xfrm>
              <a:off x="2900" y="3441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_</a:t>
              </a:r>
              <a:endParaRPr lang="ru-RU">
                <a:solidFill>
                  <a:srgbClr val="008000"/>
                </a:solidFill>
              </a:endParaRPr>
            </a:p>
          </p:txBody>
        </p:sp>
      </p:grpSp>
      <p:pic>
        <p:nvPicPr>
          <p:cNvPr id="22555" name="Picture 1043" descr="C:\Documents and Settings\poluekt\My Documents\lhc2008\Bel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08463" y="1219200"/>
            <a:ext cx="6746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Text Box 115"/>
          <p:cNvSpPr txBox="1">
            <a:spLocks noChangeArrowheads="1"/>
          </p:cNvSpPr>
          <p:nvPr/>
        </p:nvSpPr>
        <p:spPr bwMode="auto">
          <a:xfrm>
            <a:off x="6599238" y="5350318"/>
            <a:ext cx="14927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660033"/>
                </a:solidFill>
                <a:latin typeface="Monotype Corsiva" pitchFamily="66" charset="0"/>
              </a:rPr>
              <a:t>Significance</a:t>
            </a:r>
            <a:endParaRPr lang="ru-RU" sz="2400" dirty="0">
              <a:solidFill>
                <a:srgbClr val="660033"/>
              </a:solidFill>
              <a:latin typeface="Monotype Corsiva" pitchFamily="66" charset="0"/>
            </a:endParaRPr>
          </a:p>
        </p:txBody>
      </p:sp>
      <p:sp>
        <p:nvSpPr>
          <p:cNvPr id="136" name="Rectangle 119"/>
          <p:cNvSpPr>
            <a:spLocks noChangeArrowheads="1"/>
          </p:cNvSpPr>
          <p:nvPr/>
        </p:nvSpPr>
        <p:spPr bwMode="auto">
          <a:xfrm>
            <a:off x="7531676" y="5747325"/>
            <a:ext cx="150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dirty="0" smtClean="0">
                <a:sym typeface="Symbol" pitchFamily="18" charset="2"/>
              </a:rPr>
              <a:t>(</a:t>
            </a:r>
            <a:r>
              <a:rPr lang="ru-RU" sz="1800" dirty="0" smtClean="0">
                <a:sym typeface="Symbol" pitchFamily="18" charset="2"/>
              </a:rPr>
              <a:t>16</a:t>
            </a:r>
            <a:r>
              <a:rPr lang="en-US" sz="1800" dirty="0" smtClean="0">
                <a:sym typeface="Symbol" pitchFamily="18" charset="2"/>
              </a:rPr>
              <a:t> </a:t>
            </a:r>
            <a:r>
              <a:rPr lang="en-US" sz="1800" dirty="0">
                <a:sym typeface="Symbol" pitchFamily="18" charset="2"/>
              </a:rPr>
              <a:t>w/ </a:t>
            </a:r>
            <a:r>
              <a:rPr lang="en-US" sz="1800" dirty="0" err="1">
                <a:sym typeface="Symbol" pitchFamily="18" charset="2"/>
              </a:rPr>
              <a:t>syst</a:t>
            </a:r>
            <a:r>
              <a:rPr lang="en-US" sz="1800" dirty="0">
                <a:sym typeface="Symbol" pitchFamily="18" charset="2"/>
              </a:rPr>
              <a:t>)</a:t>
            </a:r>
          </a:p>
        </p:txBody>
      </p:sp>
      <p:sp>
        <p:nvSpPr>
          <p:cNvPr id="137" name="Rectangle 121"/>
          <p:cNvSpPr>
            <a:spLocks noChangeArrowheads="1"/>
          </p:cNvSpPr>
          <p:nvPr/>
        </p:nvSpPr>
        <p:spPr bwMode="auto">
          <a:xfrm>
            <a:off x="7057633" y="5747325"/>
            <a:ext cx="580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/>
            <a:r>
              <a:rPr lang="ru-RU" sz="1800" dirty="0" smtClean="0">
                <a:sym typeface="Symbol" pitchFamily="18" charset="2"/>
              </a:rPr>
              <a:t>18</a:t>
            </a:r>
            <a:r>
              <a:rPr lang="en-US" sz="1800" dirty="0" smtClean="0">
                <a:sym typeface="Symbol" pitchFamily="18" charset="2"/>
              </a:rPr>
              <a:t></a:t>
            </a:r>
            <a:endParaRPr lang="en-US" sz="1800" dirty="0">
              <a:sym typeface="Symbol" pitchFamily="18" charset="2"/>
            </a:endParaRPr>
          </a:p>
        </p:txBody>
      </p:sp>
      <p:grpSp>
        <p:nvGrpSpPr>
          <p:cNvPr id="8" name="Группа 145"/>
          <p:cNvGrpSpPr/>
          <p:nvPr/>
        </p:nvGrpSpPr>
        <p:grpSpPr>
          <a:xfrm>
            <a:off x="1214438" y="5160963"/>
            <a:ext cx="2527286" cy="1457326"/>
            <a:chOff x="1214438" y="5160963"/>
            <a:chExt cx="2527286" cy="1457326"/>
          </a:xfrm>
        </p:grpSpPr>
        <p:pic>
          <p:nvPicPr>
            <p:cNvPr id="347139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1188" y="5979554"/>
              <a:ext cx="1159002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7140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5549" y="6326362"/>
              <a:ext cx="1015365" cy="257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7137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70736" y="5175173"/>
              <a:ext cx="1198626" cy="30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1" name="Text Box 91"/>
            <p:cNvSpPr txBox="1">
              <a:spLocks noChangeArrowheads="1"/>
            </p:cNvSpPr>
            <p:nvPr/>
          </p:nvSpPr>
          <p:spPr bwMode="auto">
            <a:xfrm>
              <a:off x="2922574" y="5164138"/>
              <a:ext cx="819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r>
                <a:rPr lang="en-US" sz="1600" dirty="0">
                  <a:latin typeface="Times New Roman" pitchFamily="18" charset="0"/>
                </a:rPr>
                <a:t>/c</a:t>
              </a:r>
              <a:r>
                <a:rPr lang="en-US" sz="1600" baseline="30000" dirty="0">
                  <a:latin typeface="Times New Roman" pitchFamily="18" charset="0"/>
                </a:rPr>
                <a:t>2</a:t>
              </a:r>
              <a:endParaRPr lang="ru-RU" sz="1600" baseline="30000" dirty="0">
                <a:latin typeface="Times New Roman" pitchFamily="18" charset="0"/>
              </a:endParaRPr>
            </a:p>
          </p:txBody>
        </p:sp>
        <p:sp>
          <p:nvSpPr>
            <p:cNvPr id="22589" name="Text Box 97"/>
            <p:cNvSpPr txBox="1">
              <a:spLocks noChangeArrowheads="1"/>
            </p:cNvSpPr>
            <p:nvPr/>
          </p:nvSpPr>
          <p:spPr bwMode="auto">
            <a:xfrm>
              <a:off x="1214438" y="5160963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</a:rPr>
                <a:t>M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22587" name="Text Box 92"/>
            <p:cNvSpPr txBox="1">
              <a:spLocks noChangeArrowheads="1"/>
            </p:cNvSpPr>
            <p:nvPr/>
          </p:nvSpPr>
          <p:spPr bwMode="auto">
            <a:xfrm>
              <a:off x="2909874" y="5945188"/>
              <a:ext cx="819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r>
                <a:rPr lang="en-US" sz="1600" dirty="0">
                  <a:latin typeface="Times New Roman" pitchFamily="18" charset="0"/>
                </a:rPr>
                <a:t>/c</a:t>
              </a:r>
              <a:r>
                <a:rPr lang="en-US" sz="1600" baseline="30000" dirty="0">
                  <a:latin typeface="Times New Roman" pitchFamily="18" charset="0"/>
                </a:rPr>
                <a:t>2</a:t>
              </a:r>
              <a:endParaRPr lang="ru-RU" sz="1600" baseline="30000" dirty="0">
                <a:latin typeface="Times New Roman" pitchFamily="18" charset="0"/>
              </a:endParaRPr>
            </a:p>
          </p:txBody>
        </p:sp>
        <p:sp>
          <p:nvSpPr>
            <p:cNvPr id="22585" name="Text Box 98"/>
            <p:cNvSpPr txBox="1">
              <a:spLocks noChangeArrowheads="1"/>
            </p:cNvSpPr>
            <p:nvPr/>
          </p:nvSpPr>
          <p:spPr bwMode="auto">
            <a:xfrm>
              <a:off x="1214438" y="5945188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</a:rPr>
                <a:t>M</a:t>
              </a:r>
              <a:r>
                <a:rPr lang="en-US" sz="1800" baseline="-25000" dirty="0">
                  <a:latin typeface="Times New Roman" pitchFamily="18" charset="0"/>
                </a:rPr>
                <a:t>2</a:t>
              </a:r>
              <a:r>
                <a:rPr lang="en-US" sz="1600" dirty="0">
                  <a:latin typeface="Times New Roman" pitchFamily="18" charset="0"/>
                </a:rPr>
                <a:t> = 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22583" name="Text Box 90"/>
            <p:cNvSpPr txBox="1">
              <a:spLocks noChangeArrowheads="1"/>
            </p:cNvSpPr>
            <p:nvPr/>
          </p:nvSpPr>
          <p:spPr bwMode="auto">
            <a:xfrm>
              <a:off x="3079023" y="6281739"/>
              <a:ext cx="601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22581" name="Text Box 99"/>
            <p:cNvSpPr txBox="1">
              <a:spLocks noChangeArrowheads="1"/>
            </p:cNvSpPr>
            <p:nvPr/>
          </p:nvSpPr>
          <p:spPr bwMode="auto">
            <a:xfrm>
              <a:off x="1589088" y="6270626"/>
              <a:ext cx="5984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</a:t>
              </a:r>
              <a:r>
                <a:rPr lang="en-US" sz="1800" baseline="-25000">
                  <a:latin typeface="Times New Roman" pitchFamily="18" charset="0"/>
                </a:rPr>
                <a:t>2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22579" name="Text Box 89"/>
            <p:cNvSpPr txBox="1">
              <a:spLocks noChangeArrowheads="1"/>
            </p:cNvSpPr>
            <p:nvPr/>
          </p:nvSpPr>
          <p:spPr bwMode="auto">
            <a:xfrm>
              <a:off x="3111063" y="5507039"/>
              <a:ext cx="601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22577" name="Text Box 100"/>
            <p:cNvSpPr txBox="1">
              <a:spLocks noChangeArrowheads="1"/>
            </p:cNvSpPr>
            <p:nvPr/>
          </p:nvSpPr>
          <p:spPr bwMode="auto">
            <a:xfrm>
              <a:off x="1617663" y="5495926"/>
              <a:ext cx="5984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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pic>
          <p:nvPicPr>
            <p:cNvPr id="347138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27551" y="5531427"/>
              <a:ext cx="1000506" cy="277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5" name="TextBox 144"/>
          <p:cNvSpPr txBox="1"/>
          <p:nvPr/>
        </p:nvSpPr>
        <p:spPr>
          <a:xfrm>
            <a:off x="6364072" y="4668980"/>
            <a:ext cx="277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PRL108,122001(2012)</a:t>
            </a:r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947" y="5513255"/>
            <a:ext cx="851916" cy="2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TextBox 135"/>
          <p:cNvSpPr txBox="1"/>
          <p:nvPr/>
        </p:nvSpPr>
        <p:spPr>
          <a:xfrm>
            <a:off x="6364072" y="4668980"/>
            <a:ext cx="277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PRL108,122001(2012)</a:t>
            </a:r>
            <a:endParaRPr lang="ru-RU" dirty="0">
              <a:solidFill>
                <a:srgbClr val="000066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574413" y="5969565"/>
            <a:ext cx="1935452" cy="336550"/>
            <a:chOff x="657543" y="6177390"/>
            <a:chExt cx="1935452" cy="336550"/>
          </a:xfrm>
        </p:grpSpPr>
        <p:pic>
          <p:nvPicPr>
            <p:cNvPr id="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8393" y="6215076"/>
              <a:ext cx="866775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Text Box 139"/>
            <p:cNvSpPr txBox="1">
              <a:spLocks noChangeArrowheads="1"/>
            </p:cNvSpPr>
            <p:nvPr/>
          </p:nvSpPr>
          <p:spPr bwMode="auto">
            <a:xfrm>
              <a:off x="657543" y="6177390"/>
              <a:ext cx="5222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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135" name="Text Box 140"/>
            <p:cNvSpPr txBox="1">
              <a:spLocks noChangeArrowheads="1"/>
            </p:cNvSpPr>
            <p:nvPr/>
          </p:nvSpPr>
          <p:spPr bwMode="auto">
            <a:xfrm>
              <a:off x="1865920" y="6177390"/>
              <a:ext cx="7270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sym typeface="Symbol" pitchFamily="18" charset="2"/>
                </a:rPr>
                <a:t>degree</a:t>
              </a:r>
              <a:endParaRPr lang="ru-RU" sz="1600" dirty="0">
                <a:latin typeface="Times New Roman" pitchFamily="18" charset="0"/>
              </a:endParaRPr>
            </a:p>
          </p:txBody>
        </p:sp>
      </p:grpSp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B7B487-D636-41CF-BFF2-AFB60C244D1E}" type="slidenum">
              <a:rPr lang="ru-RU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668338"/>
            <a:ext cx="3533775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163" y="646113"/>
            <a:ext cx="35369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79038" y="-9525"/>
            <a:ext cx="89146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Resonant substructure of (5S) 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(2P)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</a:t>
            </a:r>
            <a:r>
              <a:rPr lang="en-US" sz="3200" b="1" baseline="30000" dirty="0">
                <a:solidFill>
                  <a:srgbClr val="002060"/>
                </a:solidFill>
                <a:sym typeface="Symbol" pitchFamily="18" charset="2"/>
              </a:rPr>
              <a:t>+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</a:t>
            </a:r>
            <a:r>
              <a:rPr lang="en-US" sz="3200" b="1" baseline="30000" dirty="0">
                <a:solidFill>
                  <a:srgbClr val="002060"/>
                </a:solidFill>
                <a:sym typeface="Symbol" pitchFamily="18" charset="2"/>
              </a:rPr>
              <a:t>-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701800" y="668338"/>
            <a:ext cx="210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phase-space MC</a:t>
            </a:r>
            <a:endParaRPr lang="ru-RU">
              <a:solidFill>
                <a:srgbClr val="0000CC"/>
              </a:solidFill>
            </a:endParaRP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2525713" y="3100388"/>
            <a:ext cx="915987" cy="417512"/>
            <a:chOff x="1591" y="1993"/>
            <a:chExt cx="577" cy="263"/>
          </a:xfrm>
        </p:grpSpPr>
        <p:sp>
          <p:nvSpPr>
            <p:cNvPr id="23642" name="Line 13"/>
            <p:cNvSpPr>
              <a:spLocks noChangeShapeType="1"/>
            </p:cNvSpPr>
            <p:nvPr/>
          </p:nvSpPr>
          <p:spPr bwMode="auto">
            <a:xfrm>
              <a:off x="1591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3" name="Line 14"/>
            <p:cNvSpPr>
              <a:spLocks noChangeShapeType="1"/>
            </p:cNvSpPr>
            <p:nvPr/>
          </p:nvSpPr>
          <p:spPr bwMode="auto">
            <a:xfrm>
              <a:off x="1724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4" name="Line 15"/>
            <p:cNvSpPr>
              <a:spLocks noChangeShapeType="1"/>
            </p:cNvSpPr>
            <p:nvPr/>
          </p:nvSpPr>
          <p:spPr bwMode="auto">
            <a:xfrm>
              <a:off x="1857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5" name="Line 16"/>
            <p:cNvSpPr>
              <a:spLocks noChangeShapeType="1"/>
            </p:cNvSpPr>
            <p:nvPr/>
          </p:nvSpPr>
          <p:spPr bwMode="auto">
            <a:xfrm>
              <a:off x="1635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6" name="Line 17"/>
            <p:cNvSpPr>
              <a:spLocks noChangeShapeType="1"/>
            </p:cNvSpPr>
            <p:nvPr/>
          </p:nvSpPr>
          <p:spPr bwMode="auto">
            <a:xfrm>
              <a:off x="1768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7" name="Line 18"/>
            <p:cNvSpPr>
              <a:spLocks noChangeShapeType="1"/>
            </p:cNvSpPr>
            <p:nvPr/>
          </p:nvSpPr>
          <p:spPr bwMode="auto">
            <a:xfrm>
              <a:off x="1901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8" name="Line 19"/>
            <p:cNvSpPr>
              <a:spLocks noChangeShapeType="1"/>
            </p:cNvSpPr>
            <p:nvPr/>
          </p:nvSpPr>
          <p:spPr bwMode="auto">
            <a:xfrm>
              <a:off x="2079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9" name="Line 20"/>
            <p:cNvSpPr>
              <a:spLocks noChangeShapeType="1"/>
            </p:cNvSpPr>
            <p:nvPr/>
          </p:nvSpPr>
          <p:spPr bwMode="auto">
            <a:xfrm>
              <a:off x="1990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0" name="Line 21"/>
            <p:cNvSpPr>
              <a:spLocks noChangeShapeType="1"/>
            </p:cNvSpPr>
            <p:nvPr/>
          </p:nvSpPr>
          <p:spPr bwMode="auto">
            <a:xfrm>
              <a:off x="2168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1" name="Line 24"/>
            <p:cNvSpPr>
              <a:spLocks noChangeShapeType="1"/>
            </p:cNvSpPr>
            <p:nvPr/>
          </p:nvSpPr>
          <p:spPr bwMode="auto">
            <a:xfrm>
              <a:off x="1679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2" name="Line 25"/>
            <p:cNvSpPr>
              <a:spLocks noChangeShapeType="1"/>
            </p:cNvSpPr>
            <p:nvPr/>
          </p:nvSpPr>
          <p:spPr bwMode="auto">
            <a:xfrm>
              <a:off x="1812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3" name="Line 26"/>
            <p:cNvSpPr>
              <a:spLocks noChangeShapeType="1"/>
            </p:cNvSpPr>
            <p:nvPr/>
          </p:nvSpPr>
          <p:spPr bwMode="auto">
            <a:xfrm>
              <a:off x="1946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4" name="Line 27"/>
            <p:cNvSpPr>
              <a:spLocks noChangeShapeType="1"/>
            </p:cNvSpPr>
            <p:nvPr/>
          </p:nvSpPr>
          <p:spPr bwMode="auto">
            <a:xfrm>
              <a:off x="2123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5" name="Line 28"/>
            <p:cNvSpPr>
              <a:spLocks noChangeShapeType="1"/>
            </p:cNvSpPr>
            <p:nvPr/>
          </p:nvSpPr>
          <p:spPr bwMode="auto">
            <a:xfrm>
              <a:off x="2034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60" name="Freeform 74"/>
          <p:cNvSpPr>
            <a:spLocks/>
          </p:cNvSpPr>
          <p:nvPr/>
        </p:nvSpPr>
        <p:spPr bwMode="auto">
          <a:xfrm>
            <a:off x="1133475" y="2017713"/>
            <a:ext cx="1311275" cy="1304925"/>
          </a:xfrm>
          <a:custGeom>
            <a:avLst/>
            <a:gdLst>
              <a:gd name="T0" fmla="*/ 0 w 760"/>
              <a:gd name="T1" fmla="*/ 0 h 756"/>
              <a:gd name="T2" fmla="*/ 2147483647 w 760"/>
              <a:gd name="T3" fmla="*/ 2147483647 h 756"/>
              <a:gd name="T4" fmla="*/ 2147483647 w 760"/>
              <a:gd name="T5" fmla="*/ 2147483647 h 756"/>
              <a:gd name="T6" fmla="*/ 0 60000 65536"/>
              <a:gd name="T7" fmla="*/ 0 60000 65536"/>
              <a:gd name="T8" fmla="*/ 0 60000 65536"/>
              <a:gd name="T9" fmla="*/ 0 w 760"/>
              <a:gd name="T10" fmla="*/ 0 h 756"/>
              <a:gd name="T11" fmla="*/ 760 w 760"/>
              <a:gd name="T12" fmla="*/ 756 h 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0" h="756">
                <a:moveTo>
                  <a:pt x="0" y="0"/>
                </a:moveTo>
                <a:cubicBezTo>
                  <a:pt x="30" y="220"/>
                  <a:pt x="61" y="441"/>
                  <a:pt x="188" y="567"/>
                </a:cubicBezTo>
                <a:cubicBezTo>
                  <a:pt x="315" y="693"/>
                  <a:pt x="537" y="724"/>
                  <a:pt x="760" y="7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75"/>
          <p:cNvSpPr txBox="1">
            <a:spLocks noChangeArrowheads="1"/>
          </p:cNvSpPr>
          <p:nvPr/>
        </p:nvSpPr>
        <p:spPr bwMode="auto">
          <a:xfrm>
            <a:off x="1057275" y="2530475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combine</a:t>
            </a:r>
            <a:endParaRPr lang="ru-RU"/>
          </a:p>
        </p:txBody>
      </p:sp>
      <p:sp>
        <p:nvSpPr>
          <p:cNvPr id="23562" name="AutoShape 78"/>
          <p:cNvSpPr>
            <a:spLocks/>
          </p:cNvSpPr>
          <p:nvPr/>
        </p:nvSpPr>
        <p:spPr bwMode="auto">
          <a:xfrm rot="-5400000">
            <a:off x="2866231" y="2534444"/>
            <a:ext cx="233363" cy="904875"/>
          </a:xfrm>
          <a:prstGeom prst="rightBrace">
            <a:avLst>
              <a:gd name="adj1" fmla="val 323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AutoShape 79"/>
          <p:cNvSpPr>
            <a:spLocks/>
          </p:cNvSpPr>
          <p:nvPr/>
        </p:nvSpPr>
        <p:spPr bwMode="auto">
          <a:xfrm rot="5400000">
            <a:off x="7723188" y="3124200"/>
            <a:ext cx="166687" cy="1096963"/>
          </a:xfrm>
          <a:prstGeom prst="rightBrace">
            <a:avLst>
              <a:gd name="adj1" fmla="val 5484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Freeform 80"/>
          <p:cNvSpPr>
            <a:spLocks/>
          </p:cNvSpPr>
          <p:nvPr/>
        </p:nvSpPr>
        <p:spPr bwMode="auto">
          <a:xfrm>
            <a:off x="3009900" y="2619375"/>
            <a:ext cx="4460875" cy="1381125"/>
          </a:xfrm>
          <a:custGeom>
            <a:avLst/>
            <a:gdLst>
              <a:gd name="T0" fmla="*/ 0 w 2655"/>
              <a:gd name="T1" fmla="*/ 2147483647 h 989"/>
              <a:gd name="T2" fmla="*/ 2147483647 w 2655"/>
              <a:gd name="T3" fmla="*/ 2147483647 h 989"/>
              <a:gd name="T4" fmla="*/ 2147483647 w 2655"/>
              <a:gd name="T5" fmla="*/ 2147483647 h 989"/>
              <a:gd name="T6" fmla="*/ 2147483647 w 2655"/>
              <a:gd name="T7" fmla="*/ 2147483647 h 989"/>
              <a:gd name="T8" fmla="*/ 0 60000 65536"/>
              <a:gd name="T9" fmla="*/ 0 60000 65536"/>
              <a:gd name="T10" fmla="*/ 0 60000 65536"/>
              <a:gd name="T11" fmla="*/ 0 60000 65536"/>
              <a:gd name="T12" fmla="*/ 0 w 2655"/>
              <a:gd name="T13" fmla="*/ 0 h 989"/>
              <a:gd name="T14" fmla="*/ 2655 w 2655"/>
              <a:gd name="T15" fmla="*/ 989 h 9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55" h="989">
                <a:moveTo>
                  <a:pt x="0" y="173"/>
                </a:moveTo>
                <a:cubicBezTo>
                  <a:pt x="250" y="86"/>
                  <a:pt x="500" y="0"/>
                  <a:pt x="811" y="117"/>
                </a:cubicBezTo>
                <a:cubicBezTo>
                  <a:pt x="1122" y="234"/>
                  <a:pt x="1560" y="767"/>
                  <a:pt x="1867" y="878"/>
                </a:cubicBezTo>
                <a:cubicBezTo>
                  <a:pt x="2174" y="989"/>
                  <a:pt x="2414" y="885"/>
                  <a:pt x="2655" y="7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Text Box 81"/>
          <p:cNvSpPr txBox="1">
            <a:spLocks noChangeArrowheads="1"/>
          </p:cNvSpPr>
          <p:nvPr/>
        </p:nvSpPr>
        <p:spPr bwMode="auto">
          <a:xfrm>
            <a:off x="5791200" y="669925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data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23635" name="Text Box 115"/>
          <p:cNvSpPr txBox="1">
            <a:spLocks noChangeArrowheads="1"/>
          </p:cNvSpPr>
          <p:nvPr/>
        </p:nvSpPr>
        <p:spPr bwMode="auto">
          <a:xfrm>
            <a:off x="6599238" y="5350318"/>
            <a:ext cx="14927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660033"/>
                </a:solidFill>
                <a:latin typeface="Monotype Corsiva" pitchFamily="66" charset="0"/>
              </a:rPr>
              <a:t>Significance</a:t>
            </a:r>
            <a:endParaRPr lang="ru-RU" sz="2400" dirty="0">
              <a:solidFill>
                <a:srgbClr val="660033"/>
              </a:solidFill>
              <a:latin typeface="Monotype Corsiva" pitchFamily="66" charset="0"/>
            </a:endParaRPr>
          </a:p>
        </p:txBody>
      </p:sp>
      <p:sp>
        <p:nvSpPr>
          <p:cNvPr id="23639" name="Rectangle 119"/>
          <p:cNvSpPr>
            <a:spLocks noChangeArrowheads="1"/>
          </p:cNvSpPr>
          <p:nvPr/>
        </p:nvSpPr>
        <p:spPr bwMode="auto">
          <a:xfrm>
            <a:off x="7531676" y="5747325"/>
            <a:ext cx="1568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dirty="0" smtClean="0">
                <a:sym typeface="Symbol" pitchFamily="18" charset="2"/>
              </a:rPr>
              <a:t>(</a:t>
            </a:r>
            <a:r>
              <a:rPr lang="ru-RU" sz="1800" dirty="0" smtClean="0">
                <a:sym typeface="Symbol" pitchFamily="18" charset="2"/>
              </a:rPr>
              <a:t>5</a:t>
            </a:r>
            <a:r>
              <a:rPr lang="en-US" sz="1800" dirty="0" smtClean="0">
                <a:sym typeface="Symbol" pitchFamily="18" charset="2"/>
              </a:rPr>
              <a:t>.</a:t>
            </a:r>
            <a:r>
              <a:rPr lang="ru-RU" sz="1800" dirty="0" smtClean="0">
                <a:sym typeface="Symbol" pitchFamily="18" charset="2"/>
              </a:rPr>
              <a:t>6</a:t>
            </a:r>
            <a:r>
              <a:rPr lang="en-US" sz="1800" dirty="0" smtClean="0">
                <a:sym typeface="Symbol" pitchFamily="18" charset="2"/>
              </a:rPr>
              <a:t> </a:t>
            </a:r>
            <a:r>
              <a:rPr lang="en-US" sz="1800" dirty="0">
                <a:sym typeface="Symbol" pitchFamily="18" charset="2"/>
              </a:rPr>
              <a:t>w/ </a:t>
            </a:r>
            <a:r>
              <a:rPr lang="en-US" sz="1800" dirty="0" err="1">
                <a:sym typeface="Symbol" pitchFamily="18" charset="2"/>
              </a:rPr>
              <a:t>syst</a:t>
            </a:r>
            <a:r>
              <a:rPr lang="en-US" sz="1800" dirty="0">
                <a:sym typeface="Symbol" pitchFamily="18" charset="2"/>
              </a:rPr>
              <a:t>)</a:t>
            </a:r>
          </a:p>
        </p:txBody>
      </p:sp>
      <p:sp>
        <p:nvSpPr>
          <p:cNvPr id="23641" name="Rectangle 121"/>
          <p:cNvSpPr>
            <a:spLocks noChangeArrowheads="1"/>
          </p:cNvSpPr>
          <p:nvPr/>
        </p:nvSpPr>
        <p:spPr bwMode="auto">
          <a:xfrm>
            <a:off x="6993513" y="5747325"/>
            <a:ext cx="644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dirty="0" smtClean="0"/>
              <a:t>6.</a:t>
            </a:r>
            <a:r>
              <a:rPr lang="ru-RU" sz="1800" dirty="0" smtClean="0"/>
              <a:t>7</a:t>
            </a:r>
            <a:r>
              <a:rPr lang="en-US" sz="1800" dirty="0" smtClean="0">
                <a:sym typeface="Symbol" pitchFamily="18" charset="2"/>
              </a:rPr>
              <a:t></a:t>
            </a:r>
            <a:endParaRPr lang="en-US" sz="1800" dirty="0">
              <a:sym typeface="Symbol" pitchFamily="18" charset="2"/>
            </a:endParaRPr>
          </a:p>
        </p:txBody>
      </p:sp>
      <p:grpSp>
        <p:nvGrpSpPr>
          <p:cNvPr id="3" name="Group 125"/>
          <p:cNvGrpSpPr>
            <a:grpSpLocks/>
          </p:cNvGrpSpPr>
          <p:nvPr/>
        </p:nvGrpSpPr>
        <p:grpSpPr bwMode="auto">
          <a:xfrm rot="5400000">
            <a:off x="709613" y="1308100"/>
            <a:ext cx="915987" cy="417513"/>
            <a:chOff x="1591" y="1993"/>
            <a:chExt cx="577" cy="263"/>
          </a:xfrm>
        </p:grpSpPr>
        <p:sp>
          <p:nvSpPr>
            <p:cNvPr id="23621" name="Line 126"/>
            <p:cNvSpPr>
              <a:spLocks noChangeShapeType="1"/>
            </p:cNvSpPr>
            <p:nvPr/>
          </p:nvSpPr>
          <p:spPr bwMode="auto">
            <a:xfrm>
              <a:off x="1591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2" name="Line 127"/>
            <p:cNvSpPr>
              <a:spLocks noChangeShapeType="1"/>
            </p:cNvSpPr>
            <p:nvPr/>
          </p:nvSpPr>
          <p:spPr bwMode="auto">
            <a:xfrm>
              <a:off x="1724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3" name="Line 128"/>
            <p:cNvSpPr>
              <a:spLocks noChangeShapeType="1"/>
            </p:cNvSpPr>
            <p:nvPr/>
          </p:nvSpPr>
          <p:spPr bwMode="auto">
            <a:xfrm>
              <a:off x="1857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4" name="Line 129"/>
            <p:cNvSpPr>
              <a:spLocks noChangeShapeType="1"/>
            </p:cNvSpPr>
            <p:nvPr/>
          </p:nvSpPr>
          <p:spPr bwMode="auto">
            <a:xfrm>
              <a:off x="1635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5" name="Line 130"/>
            <p:cNvSpPr>
              <a:spLocks noChangeShapeType="1"/>
            </p:cNvSpPr>
            <p:nvPr/>
          </p:nvSpPr>
          <p:spPr bwMode="auto">
            <a:xfrm>
              <a:off x="1768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6" name="Line 131"/>
            <p:cNvSpPr>
              <a:spLocks noChangeShapeType="1"/>
            </p:cNvSpPr>
            <p:nvPr/>
          </p:nvSpPr>
          <p:spPr bwMode="auto">
            <a:xfrm>
              <a:off x="1901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7" name="Line 132"/>
            <p:cNvSpPr>
              <a:spLocks noChangeShapeType="1"/>
            </p:cNvSpPr>
            <p:nvPr/>
          </p:nvSpPr>
          <p:spPr bwMode="auto">
            <a:xfrm>
              <a:off x="2079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8" name="Line 133"/>
            <p:cNvSpPr>
              <a:spLocks noChangeShapeType="1"/>
            </p:cNvSpPr>
            <p:nvPr/>
          </p:nvSpPr>
          <p:spPr bwMode="auto">
            <a:xfrm>
              <a:off x="1990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9" name="Line 134"/>
            <p:cNvSpPr>
              <a:spLocks noChangeShapeType="1"/>
            </p:cNvSpPr>
            <p:nvPr/>
          </p:nvSpPr>
          <p:spPr bwMode="auto">
            <a:xfrm>
              <a:off x="2168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0" name="Line 135"/>
            <p:cNvSpPr>
              <a:spLocks noChangeShapeType="1"/>
            </p:cNvSpPr>
            <p:nvPr/>
          </p:nvSpPr>
          <p:spPr bwMode="auto">
            <a:xfrm>
              <a:off x="1679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1" name="Line 136"/>
            <p:cNvSpPr>
              <a:spLocks noChangeShapeType="1"/>
            </p:cNvSpPr>
            <p:nvPr/>
          </p:nvSpPr>
          <p:spPr bwMode="auto">
            <a:xfrm>
              <a:off x="1812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2" name="Line 137"/>
            <p:cNvSpPr>
              <a:spLocks noChangeShapeType="1"/>
            </p:cNvSpPr>
            <p:nvPr/>
          </p:nvSpPr>
          <p:spPr bwMode="auto">
            <a:xfrm>
              <a:off x="1946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3" name="Line 138"/>
            <p:cNvSpPr>
              <a:spLocks noChangeShapeType="1"/>
            </p:cNvSpPr>
            <p:nvPr/>
          </p:nvSpPr>
          <p:spPr bwMode="auto">
            <a:xfrm>
              <a:off x="2123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4" name="Line 139"/>
            <p:cNvSpPr>
              <a:spLocks noChangeShapeType="1"/>
            </p:cNvSpPr>
            <p:nvPr/>
          </p:nvSpPr>
          <p:spPr bwMode="auto">
            <a:xfrm>
              <a:off x="2034" y="1993"/>
              <a:ext cx="0" cy="2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1" name="Text Box 143"/>
          <p:cNvSpPr txBox="1">
            <a:spLocks noChangeArrowheads="1"/>
          </p:cNvSpPr>
          <p:nvPr/>
        </p:nvSpPr>
        <p:spPr bwMode="auto">
          <a:xfrm>
            <a:off x="898525" y="3975100"/>
            <a:ext cx="140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</a:rPr>
              <a:t>h</a:t>
            </a:r>
            <a:r>
              <a:rPr lang="en-US" sz="2400" b="1" baseline="-25000">
                <a:solidFill>
                  <a:srgbClr val="0000CC"/>
                </a:solidFill>
              </a:rPr>
              <a:t>b</a:t>
            </a:r>
            <a:r>
              <a:rPr lang="en-US" b="1">
                <a:solidFill>
                  <a:srgbClr val="0000CC"/>
                </a:solidFill>
              </a:rPr>
              <a:t>(1P)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0000CC"/>
                </a:solidFill>
                <a:sym typeface="Symbol" pitchFamily="18" charset="2"/>
              </a:rPr>
              <a:t>-</a:t>
            </a:r>
          </a:p>
        </p:txBody>
      </p:sp>
      <p:sp>
        <p:nvSpPr>
          <p:cNvPr id="23572" name="Text Box 175"/>
          <p:cNvSpPr txBox="1">
            <a:spLocks noChangeArrowheads="1"/>
          </p:cNvSpPr>
          <p:nvPr/>
        </p:nvSpPr>
        <p:spPr bwMode="auto">
          <a:xfrm>
            <a:off x="4151313" y="3975100"/>
            <a:ext cx="140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660033"/>
                </a:solidFill>
              </a:rPr>
              <a:t>h</a:t>
            </a:r>
            <a:r>
              <a:rPr lang="en-US" sz="2400" b="1" baseline="-25000">
                <a:solidFill>
                  <a:srgbClr val="660033"/>
                </a:solidFill>
              </a:rPr>
              <a:t>b</a:t>
            </a:r>
            <a:r>
              <a:rPr lang="en-US" b="1">
                <a:solidFill>
                  <a:srgbClr val="660033"/>
                </a:solidFill>
              </a:rPr>
              <a:t>(2P)</a:t>
            </a:r>
            <a:r>
              <a:rPr lang="en-US" b="1">
                <a:solidFill>
                  <a:srgbClr val="660033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660033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rgbClr val="660033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660033"/>
                </a:solidFill>
                <a:sym typeface="Symbol" pitchFamily="18" charset="2"/>
              </a:rPr>
              <a:t>-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136026" y="5956870"/>
            <a:ext cx="1684187" cy="336550"/>
            <a:chOff x="3997476" y="6178550"/>
            <a:chExt cx="1684187" cy="336550"/>
          </a:xfrm>
        </p:grpSpPr>
        <p:pic>
          <p:nvPicPr>
            <p:cNvPr id="41984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97476" y="6219411"/>
              <a:ext cx="1015365" cy="282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95" name="Text Box 174"/>
            <p:cNvSpPr txBox="1">
              <a:spLocks noChangeArrowheads="1"/>
            </p:cNvSpPr>
            <p:nvPr/>
          </p:nvSpPr>
          <p:spPr bwMode="auto">
            <a:xfrm>
              <a:off x="4954588" y="6178550"/>
              <a:ext cx="7270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degree</a:t>
              </a:r>
              <a:endParaRPr lang="ru-RU" sz="1600">
                <a:latin typeface="Times New Roman" pitchFamily="18" charset="0"/>
              </a:endParaRPr>
            </a:p>
          </p:txBody>
        </p:sp>
      </p:grpSp>
      <p:sp>
        <p:nvSpPr>
          <p:cNvPr id="23592" name="Text Box 150"/>
          <p:cNvSpPr txBox="1">
            <a:spLocks noChangeArrowheads="1"/>
          </p:cNvSpPr>
          <p:nvPr/>
        </p:nvSpPr>
        <p:spPr bwMode="auto">
          <a:xfrm>
            <a:off x="5021263" y="4340225"/>
            <a:ext cx="81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latin typeface="Times New Roman" pitchFamily="18" charset="0"/>
              </a:rPr>
              <a:t>MeV/c</a:t>
            </a:r>
            <a:r>
              <a:rPr lang="en-US" sz="1600" baseline="30000">
                <a:latin typeface="Times New Roman" pitchFamily="18" charset="0"/>
              </a:rPr>
              <a:t>2</a:t>
            </a:r>
            <a:endParaRPr lang="ru-RU" sz="1600" baseline="30000">
              <a:latin typeface="Times New Roman" pitchFamily="18" charset="0"/>
            </a:endParaRPr>
          </a:p>
        </p:txBody>
      </p:sp>
      <p:sp>
        <p:nvSpPr>
          <p:cNvPr id="23590" name="Text Box 165"/>
          <p:cNvSpPr txBox="1">
            <a:spLocks noChangeArrowheads="1"/>
          </p:cNvSpPr>
          <p:nvPr/>
        </p:nvSpPr>
        <p:spPr bwMode="auto">
          <a:xfrm>
            <a:off x="4973639" y="468312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latin typeface="Times New Roman" pitchFamily="18" charset="0"/>
              </a:rPr>
              <a:t>MeV</a:t>
            </a:r>
            <a:endParaRPr lang="ru-RU" sz="1600">
              <a:latin typeface="Times New Roman" pitchFamily="18" charset="0"/>
            </a:endParaRPr>
          </a:p>
        </p:txBody>
      </p:sp>
      <p:sp>
        <p:nvSpPr>
          <p:cNvPr id="23588" name="Text Box 155"/>
          <p:cNvSpPr txBox="1">
            <a:spLocks noChangeArrowheads="1"/>
          </p:cNvSpPr>
          <p:nvPr/>
        </p:nvSpPr>
        <p:spPr bwMode="auto">
          <a:xfrm>
            <a:off x="5059363" y="5121275"/>
            <a:ext cx="81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latin typeface="Times New Roman" pitchFamily="18" charset="0"/>
              </a:rPr>
              <a:t>MeV/c</a:t>
            </a:r>
            <a:r>
              <a:rPr lang="en-US" sz="1600" baseline="30000">
                <a:latin typeface="Times New Roman" pitchFamily="18" charset="0"/>
              </a:rPr>
              <a:t>2</a:t>
            </a:r>
            <a:endParaRPr lang="ru-RU" sz="1600" baseline="30000">
              <a:latin typeface="Times New Roman" pitchFamily="18" charset="0"/>
            </a:endParaRPr>
          </a:p>
        </p:txBody>
      </p:sp>
      <p:sp>
        <p:nvSpPr>
          <p:cNvPr id="23586" name="Text Box 160"/>
          <p:cNvSpPr txBox="1">
            <a:spLocks noChangeArrowheads="1"/>
          </p:cNvSpPr>
          <p:nvPr/>
        </p:nvSpPr>
        <p:spPr bwMode="auto">
          <a:xfrm>
            <a:off x="4932364" y="545782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latin typeface="Times New Roman" pitchFamily="18" charset="0"/>
              </a:rPr>
              <a:t>MeV</a:t>
            </a:r>
            <a:endParaRPr lang="ru-RU" sz="1600">
              <a:latin typeface="Times New Roman" pitchFamily="18" charset="0"/>
            </a:endParaRPr>
          </a:p>
        </p:txBody>
      </p:sp>
      <p:sp>
        <p:nvSpPr>
          <p:cNvPr id="23574" name="Text Box 189"/>
          <p:cNvSpPr txBox="1">
            <a:spLocks noChangeArrowheads="1"/>
          </p:cNvSpPr>
          <p:nvPr/>
        </p:nvSpPr>
        <p:spPr bwMode="auto">
          <a:xfrm rot="-3600000">
            <a:off x="2508250" y="5172075"/>
            <a:ext cx="176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imes New Roman" pitchFamily="18" charset="0"/>
              </a:rPr>
              <a:t>c o n s i s t e n t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23575" name="AutoShape 190"/>
          <p:cNvSpPr>
            <a:spLocks noChangeArrowheads="1"/>
          </p:cNvSpPr>
          <p:nvPr/>
        </p:nvSpPr>
        <p:spPr bwMode="auto">
          <a:xfrm rot="8712443">
            <a:off x="5353050" y="3686175"/>
            <a:ext cx="428625" cy="339725"/>
          </a:xfrm>
          <a:prstGeom prst="rightArrow">
            <a:avLst>
              <a:gd name="adj1" fmla="val 50000"/>
              <a:gd name="adj2" fmla="val 31542"/>
            </a:avLst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Line 1"/>
          <p:cNvSpPr>
            <a:spLocks noChangeShapeType="1"/>
          </p:cNvSpPr>
          <p:nvPr/>
        </p:nvSpPr>
        <p:spPr bwMode="auto">
          <a:xfrm>
            <a:off x="6858000" y="2378075"/>
            <a:ext cx="307975" cy="1476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77" name="Text Box 2"/>
          <p:cNvSpPr txBox="1">
            <a:spLocks noChangeArrowheads="1"/>
          </p:cNvSpPr>
          <p:nvPr/>
        </p:nvSpPr>
        <p:spPr bwMode="auto">
          <a:xfrm>
            <a:off x="6149975" y="21193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pic>
        <p:nvPicPr>
          <p:cNvPr id="23578" name="Picture 1043" descr="C:\Documents and Settings\poluekt\My Documents\lhc2008\Bel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666750"/>
            <a:ext cx="673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117"/>
          <p:cNvGrpSpPr/>
          <p:nvPr/>
        </p:nvGrpSpPr>
        <p:grpSpPr>
          <a:xfrm>
            <a:off x="119893" y="4329663"/>
            <a:ext cx="2527286" cy="1457326"/>
            <a:chOff x="1214438" y="5160963"/>
            <a:chExt cx="2527286" cy="1457326"/>
          </a:xfrm>
        </p:grpSpPr>
        <p:pic>
          <p:nvPicPr>
            <p:cNvPr id="119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1188" y="5979554"/>
              <a:ext cx="1159002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5549" y="6326362"/>
              <a:ext cx="1015365" cy="257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70736" y="5175173"/>
              <a:ext cx="1198626" cy="30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" name="Text Box 91"/>
            <p:cNvSpPr txBox="1">
              <a:spLocks noChangeArrowheads="1"/>
            </p:cNvSpPr>
            <p:nvPr/>
          </p:nvSpPr>
          <p:spPr bwMode="auto">
            <a:xfrm>
              <a:off x="2922574" y="5164138"/>
              <a:ext cx="819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r>
                <a:rPr lang="en-US" sz="1600" dirty="0">
                  <a:latin typeface="Times New Roman" pitchFamily="18" charset="0"/>
                </a:rPr>
                <a:t>/c</a:t>
              </a:r>
              <a:r>
                <a:rPr lang="en-US" sz="1600" baseline="30000" dirty="0">
                  <a:latin typeface="Times New Roman" pitchFamily="18" charset="0"/>
                </a:rPr>
                <a:t>2</a:t>
              </a:r>
              <a:endParaRPr lang="ru-RU" sz="1600" baseline="30000" dirty="0">
                <a:latin typeface="Times New Roman" pitchFamily="18" charset="0"/>
              </a:endParaRPr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1214438" y="5160963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</a:rPr>
                <a:t>M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124" name="Text Box 92"/>
            <p:cNvSpPr txBox="1">
              <a:spLocks noChangeArrowheads="1"/>
            </p:cNvSpPr>
            <p:nvPr/>
          </p:nvSpPr>
          <p:spPr bwMode="auto">
            <a:xfrm>
              <a:off x="2909874" y="5945188"/>
              <a:ext cx="819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r>
                <a:rPr lang="en-US" sz="1600" dirty="0">
                  <a:latin typeface="Times New Roman" pitchFamily="18" charset="0"/>
                </a:rPr>
                <a:t>/c</a:t>
              </a:r>
              <a:r>
                <a:rPr lang="en-US" sz="1600" baseline="30000" dirty="0">
                  <a:latin typeface="Times New Roman" pitchFamily="18" charset="0"/>
                </a:rPr>
                <a:t>2</a:t>
              </a:r>
              <a:endParaRPr lang="ru-RU" sz="1600" baseline="30000" dirty="0">
                <a:latin typeface="Times New Roman" pitchFamily="18" charset="0"/>
              </a:endParaRPr>
            </a:p>
          </p:txBody>
        </p:sp>
        <p:sp>
          <p:nvSpPr>
            <p:cNvPr id="125" name="Text Box 98"/>
            <p:cNvSpPr txBox="1">
              <a:spLocks noChangeArrowheads="1"/>
            </p:cNvSpPr>
            <p:nvPr/>
          </p:nvSpPr>
          <p:spPr bwMode="auto">
            <a:xfrm>
              <a:off x="1214438" y="5945188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</a:rPr>
                <a:t>M</a:t>
              </a:r>
              <a:r>
                <a:rPr lang="en-US" sz="1800" baseline="-25000" dirty="0">
                  <a:latin typeface="Times New Roman" pitchFamily="18" charset="0"/>
                </a:rPr>
                <a:t>2</a:t>
              </a:r>
              <a:r>
                <a:rPr lang="en-US" sz="1600" dirty="0">
                  <a:latin typeface="Times New Roman" pitchFamily="18" charset="0"/>
                </a:rPr>
                <a:t> = 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126" name="Text Box 90"/>
            <p:cNvSpPr txBox="1">
              <a:spLocks noChangeArrowheads="1"/>
            </p:cNvSpPr>
            <p:nvPr/>
          </p:nvSpPr>
          <p:spPr bwMode="auto">
            <a:xfrm>
              <a:off x="3079023" y="6281739"/>
              <a:ext cx="601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127" name="Text Box 99"/>
            <p:cNvSpPr txBox="1">
              <a:spLocks noChangeArrowheads="1"/>
            </p:cNvSpPr>
            <p:nvPr/>
          </p:nvSpPr>
          <p:spPr bwMode="auto">
            <a:xfrm>
              <a:off x="1589088" y="6270626"/>
              <a:ext cx="5984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</a:t>
              </a:r>
              <a:r>
                <a:rPr lang="en-US" sz="1800" baseline="-25000">
                  <a:latin typeface="Times New Roman" pitchFamily="18" charset="0"/>
                </a:rPr>
                <a:t>2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128" name="Text Box 89"/>
            <p:cNvSpPr txBox="1">
              <a:spLocks noChangeArrowheads="1"/>
            </p:cNvSpPr>
            <p:nvPr/>
          </p:nvSpPr>
          <p:spPr bwMode="auto">
            <a:xfrm>
              <a:off x="3111063" y="5507039"/>
              <a:ext cx="601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dirty="0" err="1">
                  <a:latin typeface="Times New Roman" pitchFamily="18" charset="0"/>
                </a:rPr>
                <a:t>MeV</a:t>
              </a:r>
              <a:endParaRPr lang="ru-RU" sz="1600" dirty="0">
                <a:latin typeface="Times New Roman" pitchFamily="18" charset="0"/>
              </a:endParaRPr>
            </a:p>
          </p:txBody>
        </p:sp>
        <p:sp>
          <p:nvSpPr>
            <p:cNvPr id="129" name="Text Box 100"/>
            <p:cNvSpPr txBox="1">
              <a:spLocks noChangeArrowheads="1"/>
            </p:cNvSpPr>
            <p:nvPr/>
          </p:nvSpPr>
          <p:spPr bwMode="auto">
            <a:xfrm>
              <a:off x="1617663" y="5495926"/>
              <a:ext cx="5984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18" charset="0"/>
                  <a:sym typeface="Symbol" pitchFamily="18" charset="2"/>
                </a:rPr>
                <a:t></a:t>
              </a:r>
              <a:r>
                <a:rPr lang="en-US" sz="1800" baseline="-25000">
                  <a:latin typeface="Times New Roman" pitchFamily="18" charset="0"/>
                </a:rPr>
                <a:t>1</a:t>
              </a:r>
              <a:r>
                <a:rPr lang="en-US" sz="1600">
                  <a:latin typeface="Times New Roman" pitchFamily="18" charset="0"/>
                </a:rPr>
                <a:t> = </a:t>
              </a:r>
              <a:endParaRPr lang="ru-RU" sz="1600">
                <a:latin typeface="Times New Roman" pitchFamily="18" charset="0"/>
              </a:endParaRPr>
            </a:p>
          </p:txBody>
        </p:sp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27551" y="5531427"/>
              <a:ext cx="1000506" cy="277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77139" y="4367645"/>
            <a:ext cx="975741" cy="27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11801" y="4718789"/>
            <a:ext cx="688467" cy="27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4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19141" y="5153037"/>
            <a:ext cx="960882" cy="2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A294ABB-84DC-485E-BB5E-833953124A68}" type="slidenum">
              <a:rPr lang="ru-RU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893763"/>
            <a:ext cx="586263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354263" y="6127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ym typeface="Symbol" pitchFamily="18" charset="2"/>
              </a:rPr>
              <a:t></a:t>
            </a:r>
            <a:r>
              <a:rPr lang="en-US" sz="2400">
                <a:sym typeface="Symbol" pitchFamily="18" charset="2"/>
              </a:rPr>
              <a:t>(5S) </a:t>
            </a:r>
            <a:r>
              <a:rPr lang="ru-RU" sz="2400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olidFill>
                  <a:srgbClr val="800000"/>
                </a:solidFill>
                <a:sym typeface="Symbol" pitchFamily="18" charset="2"/>
              </a:rPr>
              <a:t>(nS)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</a:t>
            </a:r>
            <a:r>
              <a:rPr lang="en-US" sz="2400">
                <a:sym typeface="Symbol" pitchFamily="18" charset="2"/>
              </a:rPr>
              <a:t>+</a:t>
            </a:r>
            <a:r>
              <a:rPr lang="ru-RU" sz="2400">
                <a:sym typeface="Symbol" pitchFamily="18" charset="2"/>
              </a:rPr>
              <a:t></a:t>
            </a:r>
            <a:r>
              <a:rPr lang="en-US" sz="2400">
                <a:sym typeface="Symbol" pitchFamily="18" charset="2"/>
              </a:rPr>
              <a:t>-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589338" y="973138"/>
            <a:ext cx="2065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800000"/>
                </a:solidFill>
                <a:sym typeface="Symbol" pitchFamily="18" charset="2"/>
              </a:rPr>
              <a:t>(nS)</a:t>
            </a:r>
            <a:r>
              <a:rPr lang="en-US" sz="2400">
                <a:sym typeface="Symbol" pitchFamily="18" charset="2"/>
              </a:rPr>
              <a:t>  +-</a:t>
            </a:r>
            <a:endParaRPr lang="ru-RU" sz="180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740400" y="790575"/>
            <a:ext cx="1344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(n = 1,2,3)</a:t>
            </a:r>
            <a:endParaRPr lang="ru-RU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806700" y="4541838"/>
            <a:ext cx="82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(1S)</a:t>
            </a:r>
            <a:endParaRPr lang="ru-RU">
              <a:sym typeface="Symbol" pitchFamily="18" charset="2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419600" y="2801938"/>
            <a:ext cx="82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(2S)</a:t>
            </a:r>
            <a:endParaRPr lang="ru-RU">
              <a:sym typeface="Symbol" pitchFamily="18" charset="2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473700" y="1798638"/>
            <a:ext cx="82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(3S)</a:t>
            </a:r>
            <a:endParaRPr lang="ru-RU">
              <a:sym typeface="Symbol" pitchFamily="18" charset="2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137150" y="5295900"/>
            <a:ext cx="134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reflections</a:t>
            </a:r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697288" y="4064000"/>
            <a:ext cx="539750" cy="1503363"/>
            <a:chOff x="2329" y="2560"/>
            <a:chExt cx="340" cy="947"/>
          </a:xfrm>
        </p:grpSpPr>
        <p:sp>
          <p:nvSpPr>
            <p:cNvPr id="24600" name="Line 12"/>
            <p:cNvSpPr>
              <a:spLocks noChangeShapeType="1"/>
            </p:cNvSpPr>
            <p:nvPr/>
          </p:nvSpPr>
          <p:spPr bwMode="auto">
            <a:xfrm flipV="1">
              <a:off x="2330" y="3176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1" name="Line 13"/>
            <p:cNvSpPr>
              <a:spLocks noChangeShapeType="1"/>
            </p:cNvSpPr>
            <p:nvPr/>
          </p:nvSpPr>
          <p:spPr bwMode="auto">
            <a:xfrm flipV="1">
              <a:off x="2330" y="2560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2" name="Line 14"/>
            <p:cNvSpPr>
              <a:spLocks noChangeShapeType="1"/>
            </p:cNvSpPr>
            <p:nvPr/>
          </p:nvSpPr>
          <p:spPr bwMode="auto">
            <a:xfrm>
              <a:off x="2329" y="2897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3" name="Line 15"/>
            <p:cNvSpPr>
              <a:spLocks noChangeShapeType="1"/>
            </p:cNvSpPr>
            <p:nvPr/>
          </p:nvSpPr>
          <p:spPr bwMode="auto">
            <a:xfrm>
              <a:off x="2669" y="2560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49850" y="2652713"/>
            <a:ext cx="539750" cy="1503362"/>
            <a:chOff x="2329" y="2560"/>
            <a:chExt cx="340" cy="947"/>
          </a:xfrm>
        </p:grpSpPr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flipV="1">
              <a:off x="2330" y="3176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flipV="1">
              <a:off x="2330" y="2560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8" name="Line 19"/>
            <p:cNvSpPr>
              <a:spLocks noChangeShapeType="1"/>
            </p:cNvSpPr>
            <p:nvPr/>
          </p:nvSpPr>
          <p:spPr bwMode="auto">
            <a:xfrm>
              <a:off x="2329" y="2897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9" name="Line 20"/>
            <p:cNvSpPr>
              <a:spLocks noChangeShapeType="1"/>
            </p:cNvSpPr>
            <p:nvPr/>
          </p:nvSpPr>
          <p:spPr bwMode="auto">
            <a:xfrm>
              <a:off x="2669" y="2560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024563" y="1804988"/>
            <a:ext cx="539750" cy="1503362"/>
            <a:chOff x="2329" y="2560"/>
            <a:chExt cx="340" cy="947"/>
          </a:xfrm>
        </p:grpSpPr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 flipV="1">
              <a:off x="2330" y="3176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 flipV="1">
              <a:off x="2330" y="2560"/>
              <a:ext cx="339" cy="33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2329" y="2897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5" name="Line 25"/>
            <p:cNvSpPr>
              <a:spLocks noChangeShapeType="1"/>
            </p:cNvSpPr>
            <p:nvPr/>
          </p:nvSpPr>
          <p:spPr bwMode="auto">
            <a:xfrm>
              <a:off x="2669" y="2560"/>
              <a:ext cx="0" cy="6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590" name="AutoShape 28"/>
          <p:cNvSpPr>
            <a:spLocks noChangeArrowheads="1"/>
          </p:cNvSpPr>
          <p:nvPr/>
        </p:nvSpPr>
        <p:spPr bwMode="auto">
          <a:xfrm>
            <a:off x="7543800" y="45593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Exclusive </a:t>
            </a:r>
            <a:r>
              <a:rPr lang="ru-RU" sz="3200" b="1" dirty="0">
                <a:solidFill>
                  <a:srgbClr val="002060"/>
                </a:solidFill>
                <a:sym typeface="Symbol" pitchFamily="18" charset="2"/>
              </a:rPr>
              <a:t></a:t>
            </a:r>
            <a:r>
              <a:rPr lang="en-US" sz="3200" b="1" dirty="0">
                <a:solidFill>
                  <a:srgbClr val="002060"/>
                </a:solidFill>
                <a:latin typeface="Georgia" pitchFamily="18" charset="0"/>
              </a:rPr>
              <a:t>(5S) -&gt;</a:t>
            </a:r>
            <a:r>
              <a:rPr lang="ru-RU" sz="3200" b="1" dirty="0">
                <a:solidFill>
                  <a:srgbClr val="002060"/>
                </a:solidFill>
                <a:sym typeface="Symbol" pitchFamily="18" charset="2"/>
              </a:rPr>
              <a:t></a:t>
            </a:r>
            <a:r>
              <a:rPr lang="en-US" sz="3200" b="1" dirty="0">
                <a:solidFill>
                  <a:srgbClr val="002060"/>
                </a:solidFill>
                <a:latin typeface="Georgia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Georgia" pitchFamily="18" charset="0"/>
              </a:rPr>
              <a:t>nS</a:t>
            </a:r>
            <a:r>
              <a:rPr lang="en-US" sz="3200" b="1" dirty="0">
                <a:solidFill>
                  <a:srgbClr val="002060"/>
                </a:solidFill>
                <a:latin typeface="Georgia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3200" b="1" baseline="30000" dirty="0" err="1">
                <a:solidFill>
                  <a:srgbClr val="002060"/>
                </a:solidFill>
                <a:latin typeface="Symbol" pitchFamily="18" charset="2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3200" b="1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US" sz="3200" b="1" baseline="30000" dirty="0">
                <a:solidFill>
                  <a:srgbClr val="002060"/>
                </a:solidFill>
                <a:latin typeface="Georgia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Georgia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3"/>
          <p:cNvPicPr>
            <a:picLocks noChangeAspect="1" noChangeArrowheads="1"/>
          </p:cNvPicPr>
          <p:nvPr/>
        </p:nvPicPr>
        <p:blipFill>
          <a:blip r:embed="rId3" cstate="print"/>
          <a:srcRect l="14844" t="19531" r="19766" b="17773"/>
          <a:stretch>
            <a:fillRect/>
          </a:stretch>
        </p:blipFill>
        <p:spPr bwMode="auto">
          <a:xfrm>
            <a:off x="3025775" y="4229100"/>
            <a:ext cx="30178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4"/>
          <p:cNvPicPr>
            <a:picLocks noChangeAspect="1" noChangeArrowheads="1"/>
          </p:cNvPicPr>
          <p:nvPr/>
        </p:nvPicPr>
        <p:blipFill>
          <a:blip r:embed="rId4" cstate="print"/>
          <a:srcRect l="14844" t="19531" r="19766" b="17773"/>
          <a:stretch>
            <a:fillRect/>
          </a:stretch>
        </p:blipFill>
        <p:spPr bwMode="auto">
          <a:xfrm>
            <a:off x="9525" y="4241800"/>
            <a:ext cx="300037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5"/>
          <p:cNvPicPr>
            <a:picLocks noChangeAspect="1" noChangeArrowheads="1"/>
          </p:cNvPicPr>
          <p:nvPr/>
        </p:nvPicPr>
        <p:blipFill>
          <a:blip r:embed="rId5" cstate="print"/>
          <a:srcRect l="14844" t="19336" r="19688" b="17773"/>
          <a:stretch>
            <a:fillRect/>
          </a:stretch>
        </p:blipFill>
        <p:spPr bwMode="auto">
          <a:xfrm>
            <a:off x="6099175" y="4238625"/>
            <a:ext cx="3013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803275" y="3175"/>
            <a:ext cx="8286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Resonant structure of (5S)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(bb)</a:t>
            </a:r>
            <a:r>
              <a:rPr lang="en-US" sz="4000" b="1" baseline="30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</a:t>
            </a:r>
            <a:r>
              <a:rPr lang="en-US" sz="4000" b="1" baseline="3000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–</a:t>
            </a:r>
          </a:p>
        </p:txBody>
      </p:sp>
      <p:sp>
        <p:nvSpPr>
          <p:cNvPr id="17414" name="Rectangle 109"/>
          <p:cNvSpPr>
            <a:spLocks noChangeArrowheads="1"/>
          </p:cNvSpPr>
          <p:nvPr/>
        </p:nvSpPr>
        <p:spPr bwMode="auto">
          <a:xfrm>
            <a:off x="7554913" y="-365125"/>
            <a:ext cx="39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_</a:t>
            </a:r>
            <a:endParaRPr lang="ru-RU" sz="3200" b="1">
              <a:solidFill>
                <a:srgbClr val="8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654050" y="3927475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(5S) </a:t>
            </a:r>
            <a:r>
              <a:rPr lang="ru-RU">
                <a:sym typeface="Symbol" pitchFamily="18" charset="2"/>
              </a:rPr>
              <a:t>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(1S)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3643313" y="3913188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(5S) </a:t>
            </a:r>
            <a:r>
              <a:rPr lang="ru-RU">
                <a:sym typeface="Symbol" pitchFamily="18" charset="2"/>
              </a:rPr>
              <a:t>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(2S)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</a:p>
        </p:txBody>
      </p:sp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6721475" y="3930650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(5S) </a:t>
            </a:r>
            <a:r>
              <a:rPr lang="ru-RU">
                <a:sym typeface="Symbol" pitchFamily="18" charset="2"/>
              </a:rPr>
              <a:t>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(3S)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</a:p>
        </p:txBody>
      </p:sp>
      <p:sp>
        <p:nvSpPr>
          <p:cNvPr id="17418" name="Text Box 4"/>
          <p:cNvSpPr txBox="1">
            <a:spLocks noChangeArrowheads="1"/>
          </p:cNvSpPr>
          <p:nvPr/>
        </p:nvSpPr>
        <p:spPr bwMode="auto">
          <a:xfrm>
            <a:off x="487363" y="798513"/>
            <a:ext cx="2168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(5S)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h</a:t>
            </a:r>
            <a:r>
              <a:rPr lang="en-US" b="1" baseline="-25000">
                <a:solidFill>
                  <a:srgbClr val="800000"/>
                </a:solidFill>
                <a:sym typeface="Symbol" pitchFamily="18" charset="2"/>
              </a:rPr>
              <a:t>b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(1P)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</a:p>
        </p:txBody>
      </p:sp>
      <p:sp>
        <p:nvSpPr>
          <p:cNvPr id="17419" name="Text Box 4"/>
          <p:cNvSpPr txBox="1">
            <a:spLocks noChangeArrowheads="1"/>
          </p:cNvSpPr>
          <p:nvPr/>
        </p:nvSpPr>
        <p:spPr bwMode="auto">
          <a:xfrm>
            <a:off x="3267075" y="831850"/>
            <a:ext cx="2168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ru-RU">
                <a:sym typeface="Symbol" pitchFamily="18" charset="2"/>
              </a:rPr>
              <a:t></a:t>
            </a:r>
            <a:r>
              <a:rPr lang="en-US">
                <a:sym typeface="Symbol" pitchFamily="18" charset="2"/>
              </a:rPr>
              <a:t>(5S)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h</a:t>
            </a:r>
            <a:r>
              <a:rPr lang="en-US" b="1" baseline="-25000">
                <a:solidFill>
                  <a:srgbClr val="800000"/>
                </a:solidFill>
                <a:sym typeface="Symbol" pitchFamily="18" charset="2"/>
              </a:rPr>
              <a:t>b</a:t>
            </a:r>
            <a:r>
              <a:rPr lang="en-US" b="1">
                <a:solidFill>
                  <a:srgbClr val="800000"/>
                </a:solidFill>
                <a:sym typeface="Symbol" pitchFamily="18" charset="2"/>
              </a:rPr>
              <a:t>(2P)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</a:p>
        </p:txBody>
      </p:sp>
      <p:sp>
        <p:nvSpPr>
          <p:cNvPr id="17420" name="Text Box 176"/>
          <p:cNvSpPr txBox="1">
            <a:spLocks noChangeArrowheads="1"/>
          </p:cNvSpPr>
          <p:nvPr/>
        </p:nvSpPr>
        <p:spPr bwMode="auto">
          <a:xfrm>
            <a:off x="5953125" y="1127125"/>
            <a:ext cx="2752725" cy="708025"/>
          </a:xfrm>
          <a:prstGeom prst="rect">
            <a:avLst/>
          </a:prstGeom>
          <a:solidFill>
            <a:srgbClr val="FFFF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  <a:latin typeface="Calibri" pitchFamily="34" charset="0"/>
              </a:rPr>
              <a:t>Two peaks are observed</a:t>
            </a:r>
          </a:p>
          <a:p>
            <a:pPr algn="ctr"/>
            <a:r>
              <a:rPr lang="en-US" b="1">
                <a:solidFill>
                  <a:srgbClr val="CC0000"/>
                </a:solidFill>
                <a:latin typeface="Calibri" pitchFamily="34" charset="0"/>
              </a:rPr>
              <a:t>in all modes!</a:t>
            </a:r>
            <a:endParaRPr lang="ru-RU" b="1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7421" name="Line 177"/>
          <p:cNvSpPr>
            <a:spLocks noChangeShapeType="1"/>
          </p:cNvSpPr>
          <p:nvPr/>
        </p:nvSpPr>
        <p:spPr bwMode="auto">
          <a:xfrm flipV="1">
            <a:off x="1481138" y="4500563"/>
            <a:ext cx="0" cy="1628775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Line 178"/>
          <p:cNvSpPr>
            <a:spLocks noChangeShapeType="1"/>
          </p:cNvSpPr>
          <p:nvPr/>
        </p:nvSpPr>
        <p:spPr bwMode="auto">
          <a:xfrm>
            <a:off x="1490663" y="4510088"/>
            <a:ext cx="2171700" cy="0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Line 182"/>
          <p:cNvSpPr>
            <a:spLocks noChangeShapeType="1"/>
          </p:cNvSpPr>
          <p:nvPr/>
        </p:nvSpPr>
        <p:spPr bwMode="auto">
          <a:xfrm flipV="1">
            <a:off x="4738688" y="4486275"/>
            <a:ext cx="0" cy="1628775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7424" name="Group 188"/>
          <p:cNvGrpSpPr>
            <a:grpSpLocks/>
          </p:cNvGrpSpPr>
          <p:nvPr/>
        </p:nvGrpSpPr>
        <p:grpSpPr bwMode="auto">
          <a:xfrm>
            <a:off x="73025" y="1189038"/>
            <a:ext cx="2679700" cy="2506662"/>
            <a:chOff x="4" y="689"/>
            <a:chExt cx="1688" cy="1579"/>
          </a:xfrm>
        </p:grpSpPr>
        <p:pic>
          <p:nvPicPr>
            <p:cNvPr id="17449" name="Picture 16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" y="689"/>
              <a:ext cx="1676" cy="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50" name="Rectangle 187"/>
            <p:cNvSpPr>
              <a:spLocks noChangeArrowheads="1"/>
            </p:cNvSpPr>
            <p:nvPr/>
          </p:nvSpPr>
          <p:spPr bwMode="auto">
            <a:xfrm>
              <a:off x="981" y="2097"/>
              <a:ext cx="711" cy="1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425" name="Group 190"/>
          <p:cNvGrpSpPr>
            <a:grpSpLocks/>
          </p:cNvGrpSpPr>
          <p:nvPr/>
        </p:nvGrpSpPr>
        <p:grpSpPr bwMode="auto">
          <a:xfrm>
            <a:off x="2843213" y="1217613"/>
            <a:ext cx="2643187" cy="2463800"/>
            <a:chOff x="1791" y="707"/>
            <a:chExt cx="1665" cy="1552"/>
          </a:xfrm>
        </p:grpSpPr>
        <p:pic>
          <p:nvPicPr>
            <p:cNvPr id="17447" name="Picture 16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1" y="707"/>
              <a:ext cx="1652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8" name="Rectangle 189"/>
            <p:cNvSpPr>
              <a:spLocks noChangeArrowheads="1"/>
            </p:cNvSpPr>
            <p:nvPr/>
          </p:nvSpPr>
          <p:spPr bwMode="auto">
            <a:xfrm>
              <a:off x="2772" y="2097"/>
              <a:ext cx="684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26" name="Text Box 191"/>
          <p:cNvSpPr txBox="1">
            <a:spLocks noChangeArrowheads="1"/>
          </p:cNvSpPr>
          <p:nvPr/>
        </p:nvSpPr>
        <p:spPr bwMode="auto">
          <a:xfrm>
            <a:off x="655638" y="2182813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17427" name="Text Box 196"/>
          <p:cNvSpPr txBox="1">
            <a:spLocks noChangeArrowheads="1"/>
          </p:cNvSpPr>
          <p:nvPr/>
        </p:nvSpPr>
        <p:spPr bwMode="auto">
          <a:xfrm>
            <a:off x="1827213" y="4549775"/>
            <a:ext cx="18827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CC"/>
                </a:solidFill>
              </a:rPr>
              <a:t>note  different  scales</a:t>
            </a:r>
            <a:endParaRPr lang="ru-RU" sz="1400">
              <a:solidFill>
                <a:srgbClr val="0000CC"/>
              </a:solidFill>
            </a:endParaRPr>
          </a:p>
        </p:txBody>
      </p:sp>
      <p:sp>
        <p:nvSpPr>
          <p:cNvPr id="17428" name="Text Box 197"/>
          <p:cNvSpPr txBox="1">
            <a:spLocks noChangeArrowheads="1"/>
          </p:cNvSpPr>
          <p:nvPr/>
        </p:nvSpPr>
        <p:spPr bwMode="auto">
          <a:xfrm>
            <a:off x="3479800" y="1663700"/>
            <a:ext cx="63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17429" name="Text Box 198"/>
          <p:cNvSpPr txBox="1">
            <a:spLocks noChangeArrowheads="1"/>
          </p:cNvSpPr>
          <p:nvPr/>
        </p:nvSpPr>
        <p:spPr bwMode="auto">
          <a:xfrm>
            <a:off x="688975" y="1381125"/>
            <a:ext cx="12176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00CC"/>
                </a:solidFill>
                <a:latin typeface="Calibri" pitchFamily="34" charset="0"/>
              </a:rPr>
              <a:t>no non-res.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00CC"/>
                </a:solidFill>
                <a:latin typeface="Calibri" pitchFamily="34" charset="0"/>
              </a:rPr>
              <a:t>contribution</a:t>
            </a:r>
            <a:endParaRPr lang="ru-RU" sz="160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7430" name="Text Box 200"/>
          <p:cNvSpPr txBox="1">
            <a:spLocks noChangeArrowheads="1"/>
          </p:cNvSpPr>
          <p:nvPr/>
        </p:nvSpPr>
        <p:spPr bwMode="auto">
          <a:xfrm>
            <a:off x="5629275" y="3402013"/>
            <a:ext cx="210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Dalitz plot analysis</a:t>
            </a:r>
            <a:endParaRPr lang="ru-RU">
              <a:solidFill>
                <a:srgbClr val="333399"/>
              </a:solidFill>
            </a:endParaRPr>
          </a:p>
        </p:txBody>
      </p:sp>
      <p:sp>
        <p:nvSpPr>
          <p:cNvPr id="17431" name="Line 201"/>
          <p:cNvSpPr>
            <a:spLocks noChangeShapeType="1"/>
          </p:cNvSpPr>
          <p:nvPr/>
        </p:nvSpPr>
        <p:spPr bwMode="auto">
          <a:xfrm flipH="1">
            <a:off x="2847975" y="3733800"/>
            <a:ext cx="28384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Line 202"/>
          <p:cNvSpPr>
            <a:spLocks noChangeShapeType="1"/>
          </p:cNvSpPr>
          <p:nvPr/>
        </p:nvSpPr>
        <p:spPr bwMode="auto">
          <a:xfrm flipH="1">
            <a:off x="5757863" y="3781425"/>
            <a:ext cx="614362" cy="204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Line 203"/>
          <p:cNvSpPr>
            <a:spLocks noChangeShapeType="1"/>
          </p:cNvSpPr>
          <p:nvPr/>
        </p:nvSpPr>
        <p:spPr bwMode="auto">
          <a:xfrm>
            <a:off x="7000875" y="3781425"/>
            <a:ext cx="37147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Text Box 11"/>
          <p:cNvSpPr txBox="1">
            <a:spLocks noChangeArrowheads="1"/>
          </p:cNvSpPr>
          <p:nvPr/>
        </p:nvSpPr>
        <p:spPr bwMode="auto">
          <a:xfrm>
            <a:off x="938213" y="3429000"/>
            <a:ext cx="1389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M[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  <a:ea typeface="Lucida Grande"/>
                <a:cs typeface="Lucida Grande"/>
              </a:rPr>
              <a:t>h</a:t>
            </a:r>
            <a:r>
              <a:rPr lang="en-US" sz="1600" b="1" baseline="-25000">
                <a:solidFill>
                  <a:srgbClr val="0000FF"/>
                </a:solidFill>
                <a:latin typeface="Times New Roman" pitchFamily="18" charset="0"/>
                <a:ea typeface="Lucida Grande"/>
                <a:cs typeface="Lucida Grande"/>
              </a:rPr>
              <a:t>b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(1P) </a:t>
            </a:r>
            <a:r>
              <a:rPr lang="el-GR" sz="1600" b="1">
                <a:solidFill>
                  <a:srgbClr val="0000FF"/>
                </a:solidFill>
                <a:latin typeface="Times New Roman" pitchFamily="18" charset="0"/>
              </a:rPr>
              <a:t>π</a:t>
            </a:r>
            <a:r>
              <a:rPr lang="el-GR" sz="1600" b="1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</a:t>
            </a:r>
            <a:r>
              <a:rPr lang="en-US" sz="1600" b="1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]</a:t>
            </a:r>
            <a:endParaRPr lang="en-US" sz="1600" b="1" baseline="-25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435" name="Text Box 11"/>
          <p:cNvSpPr txBox="1">
            <a:spLocks noChangeArrowheads="1"/>
          </p:cNvSpPr>
          <p:nvPr/>
        </p:nvSpPr>
        <p:spPr bwMode="auto">
          <a:xfrm>
            <a:off x="3795713" y="3429000"/>
            <a:ext cx="1389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M[ h</a:t>
            </a:r>
            <a:r>
              <a:rPr lang="en-US" sz="1600" b="1" baseline="-2500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(2P) </a:t>
            </a:r>
            <a:r>
              <a:rPr lang="el-GR" sz="1600" b="1">
                <a:solidFill>
                  <a:srgbClr val="0000FF"/>
                </a:solidFill>
                <a:latin typeface="Times New Roman" pitchFamily="18" charset="0"/>
              </a:rPr>
              <a:t>π</a:t>
            </a:r>
            <a:r>
              <a:rPr lang="el-GR" sz="1600" b="1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</a:t>
            </a:r>
            <a:r>
              <a:rPr lang="en-US" sz="1600" b="1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]</a:t>
            </a:r>
            <a:endParaRPr lang="en-US" sz="1600" b="1" baseline="-25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436" name="Text Box 210"/>
          <p:cNvSpPr txBox="1">
            <a:spLocks noChangeArrowheads="1"/>
          </p:cNvSpPr>
          <p:nvPr/>
        </p:nvSpPr>
        <p:spPr bwMode="auto">
          <a:xfrm>
            <a:off x="5702300" y="2449513"/>
            <a:ext cx="3303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993300"/>
                </a:solidFill>
              </a:rPr>
              <a:t>Z</a:t>
            </a:r>
            <a:r>
              <a:rPr lang="en-US" baseline="-25000">
                <a:solidFill>
                  <a:srgbClr val="993300"/>
                </a:solidFill>
              </a:rPr>
              <a:t>b</a:t>
            </a:r>
            <a:r>
              <a:rPr lang="en-US">
                <a:solidFill>
                  <a:srgbClr val="993300"/>
                </a:solidFill>
              </a:rPr>
              <a:t>(10610) and Z</a:t>
            </a:r>
            <a:r>
              <a:rPr lang="en-US" baseline="-25000">
                <a:solidFill>
                  <a:srgbClr val="993300"/>
                </a:solidFill>
              </a:rPr>
              <a:t>b</a:t>
            </a:r>
            <a:r>
              <a:rPr lang="en-US">
                <a:solidFill>
                  <a:srgbClr val="993300"/>
                </a:solidFill>
              </a:rPr>
              <a:t>(10650)</a:t>
            </a:r>
          </a:p>
          <a:p>
            <a:pPr algn="ctr"/>
            <a:r>
              <a:rPr lang="en-US">
                <a:solidFill>
                  <a:srgbClr val="993300"/>
                </a:solidFill>
              </a:rPr>
              <a:t>should be multiquark states</a:t>
            </a:r>
            <a:endParaRPr lang="ru-RU">
              <a:solidFill>
                <a:srgbClr val="993300"/>
              </a:solidFill>
            </a:endParaRPr>
          </a:p>
        </p:txBody>
      </p:sp>
      <p:sp>
        <p:nvSpPr>
          <p:cNvPr id="17437" name="Rectangle 45"/>
          <p:cNvSpPr>
            <a:spLocks noChangeArrowheads="1"/>
          </p:cNvSpPr>
          <p:nvPr/>
        </p:nvSpPr>
        <p:spPr bwMode="auto">
          <a:xfrm>
            <a:off x="600075" y="4362450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Rectangle 46"/>
          <p:cNvSpPr>
            <a:spLocks noChangeArrowheads="1"/>
          </p:cNvSpPr>
          <p:nvPr/>
        </p:nvSpPr>
        <p:spPr bwMode="auto">
          <a:xfrm>
            <a:off x="3676650" y="4410075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Rectangle 47"/>
          <p:cNvSpPr>
            <a:spLocks noChangeArrowheads="1"/>
          </p:cNvSpPr>
          <p:nvPr/>
        </p:nvSpPr>
        <p:spPr bwMode="auto">
          <a:xfrm>
            <a:off x="6686550" y="4362450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Line 183"/>
          <p:cNvSpPr>
            <a:spLocks noChangeShapeType="1"/>
          </p:cNvSpPr>
          <p:nvPr/>
        </p:nvSpPr>
        <p:spPr bwMode="auto">
          <a:xfrm>
            <a:off x="4762500" y="4491038"/>
            <a:ext cx="2128838" cy="0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41" name="Picture 14" descr="Belle-logo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2" name="Picture 14" descr="Belle-logo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" y="4371975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3" name="Picture 14" descr="Belle-logo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10600" y="4400550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14" descr="Belle-logo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5675" y="1314450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5" name="Text Box 34"/>
          <p:cNvSpPr txBox="1">
            <a:spLocks noChangeArrowheads="1"/>
          </p:cNvSpPr>
          <p:nvPr/>
        </p:nvSpPr>
        <p:spPr bwMode="auto">
          <a:xfrm>
            <a:off x="5870575" y="1889125"/>
            <a:ext cx="269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ea typeface="SimSun" pitchFamily="2" charset="-122"/>
              </a:rPr>
              <a:t>Belle:  PRL108, 232001 (2012)</a:t>
            </a:r>
            <a:endParaRPr lang="ru-RU" sz="1400" b="1">
              <a:solidFill>
                <a:srgbClr val="0000CC"/>
              </a:solidFill>
            </a:endParaRPr>
          </a:p>
        </p:txBody>
      </p:sp>
      <p:sp>
        <p:nvSpPr>
          <p:cNvPr id="1744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75FEDF01-F1F8-41F8-BCA8-57ED5B333099}" type="slidenum">
              <a:rPr lang="en-US" sz="1600" smtClean="0">
                <a:solidFill>
                  <a:schemeClr val="tx1"/>
                </a:solidFill>
              </a:rPr>
              <a:pPr/>
              <a:t>17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914400"/>
            <a:fld id="{12AD7A85-2702-414A-81D1-3C9F94825BAA}" type="slidenum">
              <a:rPr lang="ru-RU" smtClean="0"/>
              <a:pPr defTabSz="914400"/>
              <a:t>18</a:t>
            </a:fld>
            <a:endParaRPr lang="ru-RU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5475" y="479425"/>
            <a:ext cx="59229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4022725"/>
            <a:ext cx="8951913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377825" y="1349375"/>
            <a:ext cx="2684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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M</a:t>
            </a:r>
            <a:r>
              <a:rPr lang="en-US" b="1" baseline="-25000">
                <a:solidFill>
                  <a:srgbClr val="800000"/>
                </a:solidFill>
                <a:latin typeface="Times New Roman" pitchFamily="18" charset="0"/>
              </a:rPr>
              <a:t>1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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= 10607.2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2.0 MeV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588963" y="1727200"/>
            <a:ext cx="2263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 </a:t>
            </a:r>
            <a:r>
              <a:rPr lang="en-US" b="1" baseline="-2500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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= 18.4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2.4 MeV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379413" y="2339975"/>
            <a:ext cx="2684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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M</a:t>
            </a:r>
            <a:r>
              <a:rPr lang="en-US" b="1" baseline="-25000">
                <a:solidFill>
                  <a:srgbClr val="800000"/>
                </a:solidFill>
                <a:latin typeface="Times New Roman" pitchFamily="18" charset="0"/>
              </a:rPr>
              <a:t>2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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 = 10652.2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1.5 MeV</a:t>
            </a:r>
          </a:p>
        </p:txBody>
      </p:sp>
      <p:sp>
        <p:nvSpPr>
          <p:cNvPr id="49160" name="Text Box 11"/>
          <p:cNvSpPr txBox="1">
            <a:spLocks noChangeArrowheads="1"/>
          </p:cNvSpPr>
          <p:nvPr/>
        </p:nvSpPr>
        <p:spPr bwMode="auto">
          <a:xfrm>
            <a:off x="533400" y="2728913"/>
            <a:ext cx="2378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 </a:t>
            </a:r>
            <a:r>
              <a:rPr lang="en-US" b="1" baseline="-2500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 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</a:rPr>
              <a:t>= 11.5</a:t>
            </a:r>
            <a:r>
              <a:rPr lang="en-US" sz="1800" b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 2.2 MeV</a:t>
            </a:r>
          </a:p>
        </p:txBody>
      </p:sp>
      <p:sp>
        <p:nvSpPr>
          <p:cNvPr id="49161" name="Text Box 4"/>
          <p:cNvSpPr txBox="1">
            <a:spLocks noChangeArrowheads="1"/>
          </p:cNvSpPr>
          <p:nvPr/>
        </p:nvSpPr>
        <p:spPr bwMode="auto">
          <a:xfrm>
            <a:off x="1390650" y="5935663"/>
            <a:ext cx="5864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66"/>
                </a:solidFill>
              </a:rPr>
              <a:t>Z</a:t>
            </a:r>
            <a:r>
              <a:rPr lang="en-US" sz="2400" baseline="-25000">
                <a:solidFill>
                  <a:srgbClr val="000066"/>
                </a:solidFill>
              </a:rPr>
              <a:t>b</a:t>
            </a:r>
            <a:r>
              <a:rPr lang="en-US">
                <a:solidFill>
                  <a:srgbClr val="000066"/>
                </a:solidFill>
              </a:rPr>
              <a:t>(10610) yield ~ Z</a:t>
            </a:r>
            <a:r>
              <a:rPr lang="en-US" sz="2400" baseline="-25000">
                <a:solidFill>
                  <a:srgbClr val="000066"/>
                </a:solidFill>
              </a:rPr>
              <a:t>b</a:t>
            </a:r>
            <a:r>
              <a:rPr lang="en-US">
                <a:solidFill>
                  <a:srgbClr val="000066"/>
                </a:solidFill>
              </a:rPr>
              <a:t>(10650) yield in every channel</a:t>
            </a:r>
          </a:p>
          <a:p>
            <a:pPr defTabSz="914400"/>
            <a:r>
              <a:rPr lang="en-US">
                <a:solidFill>
                  <a:srgbClr val="000066"/>
                </a:solidFill>
              </a:rPr>
              <a:t>Relative phases: 0</a:t>
            </a:r>
            <a:r>
              <a:rPr lang="en-US" sz="2400" baseline="30000">
                <a:solidFill>
                  <a:srgbClr val="000066"/>
                </a:solidFill>
              </a:rPr>
              <a:t>o</a:t>
            </a:r>
            <a:r>
              <a:rPr lang="en-US">
                <a:solidFill>
                  <a:srgbClr val="000066"/>
                </a:solidFill>
              </a:rPr>
              <a:t> for 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 and 18</a:t>
            </a:r>
            <a:r>
              <a:rPr lang="en-US">
                <a:solidFill>
                  <a:srgbClr val="000066"/>
                </a:solidFill>
              </a:rPr>
              <a:t>0</a:t>
            </a:r>
            <a:r>
              <a:rPr lang="en-US" sz="2400" baseline="30000">
                <a:solidFill>
                  <a:srgbClr val="000066"/>
                </a:solidFill>
              </a:rPr>
              <a:t>o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 for h</a:t>
            </a:r>
            <a:r>
              <a:rPr lang="en-US" sz="2400" baseline="-25000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</a:t>
            </a:r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881188" y="0"/>
            <a:ext cx="4785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Summary of </a:t>
            </a:r>
            <a:r>
              <a:rPr lang="en-US" sz="2800" b="1" dirty="0" err="1">
                <a:solidFill>
                  <a:srgbClr val="002060"/>
                </a:solidFill>
              </a:rPr>
              <a:t>Z</a:t>
            </a:r>
            <a:r>
              <a:rPr lang="en-US" sz="3200" b="1" baseline="-25000" dirty="0" err="1">
                <a:solidFill>
                  <a:srgbClr val="002060"/>
                </a:solidFill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parameters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916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3" y="38100"/>
            <a:ext cx="6731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26988" y="846138"/>
            <a:ext cx="271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Average over 5 channels</a:t>
            </a:r>
            <a:endParaRPr lang="ru-RU" sz="180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25780" y="3197190"/>
            <a:ext cx="325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/>
              <a:t>M</a:t>
            </a:r>
            <a:r>
              <a:rPr lang="en-US" baseline="-25000" dirty="0"/>
              <a:t>1</a:t>
            </a:r>
            <a:r>
              <a:rPr lang="en-US" sz="1800" dirty="0"/>
              <a:t> – (M</a:t>
            </a:r>
            <a:r>
              <a:rPr lang="en-US" sz="1800" baseline="-25000" dirty="0"/>
              <a:t>B</a:t>
            </a:r>
            <a:r>
              <a:rPr lang="en-US" sz="1800" dirty="0"/>
              <a:t>+M</a:t>
            </a:r>
            <a:r>
              <a:rPr lang="en-US" sz="1800" baseline="-25000" dirty="0"/>
              <a:t>B*</a:t>
            </a:r>
            <a:r>
              <a:rPr lang="en-US" sz="1800" dirty="0"/>
              <a:t>) = + 2.6 </a:t>
            </a:r>
            <a:r>
              <a:rPr lang="en-US" sz="1800" dirty="0">
                <a:sym typeface="Symbol" pitchFamily="18" charset="2"/>
              </a:rPr>
              <a:t> 2.1 </a:t>
            </a:r>
            <a:r>
              <a:rPr lang="en-US" sz="1800" dirty="0" err="1">
                <a:sym typeface="Symbol" pitchFamily="18" charset="2"/>
              </a:rPr>
              <a:t>MeV</a:t>
            </a:r>
            <a:endParaRPr lang="en-US" sz="1800" dirty="0">
              <a:sym typeface="Symbol" pitchFamily="18" charset="2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782" y="3529710"/>
            <a:ext cx="3555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/>
              <a:t>M</a:t>
            </a:r>
            <a:r>
              <a:rPr lang="en-US" baseline="-25000" dirty="0"/>
              <a:t>2</a:t>
            </a:r>
            <a:r>
              <a:rPr lang="en-US" sz="1800" dirty="0"/>
              <a:t> – 2M</a:t>
            </a:r>
            <a:r>
              <a:rPr lang="en-US" sz="1800" baseline="-25000" dirty="0"/>
              <a:t>B*</a:t>
            </a:r>
            <a:r>
              <a:rPr lang="en-US" sz="1800" dirty="0"/>
              <a:t> </a:t>
            </a:r>
            <a:r>
              <a:rPr lang="en-US" sz="1800" dirty="0" smtClean="0"/>
              <a:t>       = </a:t>
            </a:r>
            <a:r>
              <a:rPr lang="en-US" sz="1800" dirty="0"/>
              <a:t>+ 1.8 </a:t>
            </a:r>
            <a:r>
              <a:rPr lang="en-US" sz="1800" dirty="0">
                <a:sym typeface="Symbol" pitchFamily="18" charset="2"/>
              </a:rPr>
              <a:t> 1.7 </a:t>
            </a:r>
            <a:r>
              <a:rPr lang="en-US" sz="1800" dirty="0" err="1">
                <a:sym typeface="Symbol" pitchFamily="18" charset="2"/>
              </a:rPr>
              <a:t>MeV</a:t>
            </a:r>
            <a:endParaRPr lang="en-US" sz="1800" dirty="0"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1860556" y="-4763"/>
            <a:ext cx="551655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rgbClr val="002060"/>
                </a:solidFill>
              </a:rPr>
              <a:t>Heavy quark structure in </a:t>
            </a:r>
            <a:r>
              <a:rPr lang="en-GB" sz="3200" b="1" dirty="0" err="1">
                <a:solidFill>
                  <a:srgbClr val="002060"/>
                </a:solidFill>
              </a:rPr>
              <a:t>Z</a:t>
            </a:r>
            <a:r>
              <a:rPr lang="en-GB" sz="3200" b="1" baseline="-25000" dirty="0" err="1">
                <a:solidFill>
                  <a:srgbClr val="002060"/>
                </a:solidFill>
              </a:rPr>
              <a:t>b</a:t>
            </a:r>
            <a:endParaRPr lang="en-GB" sz="3200" b="1" baseline="-25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25413" y="720725"/>
            <a:ext cx="59944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449263" y="900113"/>
            <a:ext cx="4367212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CC"/>
                </a:solidFill>
              </a:rPr>
              <a:t>Wave </a:t>
            </a:r>
            <a:r>
              <a:rPr lang="en-GB" dirty="0" err="1">
                <a:solidFill>
                  <a:srgbClr val="0000CC"/>
                </a:solidFill>
              </a:rPr>
              <a:t>func</a:t>
            </a:r>
            <a:r>
              <a:rPr lang="en-GB" dirty="0">
                <a:solidFill>
                  <a:srgbClr val="0000CC"/>
                </a:solidFill>
              </a:rPr>
              <a:t>. at large distance – B(*)B*</a:t>
            </a:r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909638"/>
            <a:ext cx="962025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538" y="909638"/>
            <a:ext cx="900112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219075" y="511175"/>
            <a:ext cx="87614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A.B.,A.Garmash,A.Milstein,R.Mizuk,M.Voloshin  PRD84 054010 (arXiv:1105.4473)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639763" y="2616770"/>
            <a:ext cx="7848600" cy="16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Why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</a:t>
            </a:r>
            <a:r>
              <a:rPr lang="en-GB" dirty="0">
                <a:solidFill>
                  <a:srgbClr val="0000CC"/>
                </a:solidFill>
              </a:rPr>
              <a:t> is unsuppressed relative to 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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Relative phase ~0 for </a:t>
            </a:r>
            <a:r>
              <a:rPr lang="en-GB" dirty="0">
                <a:solidFill>
                  <a:srgbClr val="0000CC"/>
                </a:solidFill>
                <a:sym typeface="Symbol" pitchFamily="18" charset="2"/>
              </a:rPr>
              <a:t></a:t>
            </a:r>
            <a:r>
              <a:rPr lang="en-GB" dirty="0">
                <a:solidFill>
                  <a:srgbClr val="0000CC"/>
                </a:solidFill>
              </a:rPr>
              <a:t> and ~180</a:t>
            </a:r>
            <a:r>
              <a:rPr lang="en-GB" sz="2400" baseline="30000" dirty="0">
                <a:solidFill>
                  <a:srgbClr val="0000CC"/>
                </a:solidFill>
              </a:rPr>
              <a:t>0</a:t>
            </a:r>
            <a:r>
              <a:rPr lang="en-GB" dirty="0">
                <a:solidFill>
                  <a:srgbClr val="0000CC"/>
                </a:solidFill>
              </a:rPr>
              <a:t> for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Production rates of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(10610) and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(10650)</a:t>
            </a:r>
            <a:r>
              <a:rPr lang="en-GB" sz="2400" baseline="-25000" dirty="0">
                <a:solidFill>
                  <a:srgbClr val="0000CC"/>
                </a:solidFill>
              </a:rPr>
              <a:t> </a:t>
            </a:r>
            <a:r>
              <a:rPr lang="en-GB" dirty="0">
                <a:solidFill>
                  <a:srgbClr val="0000CC"/>
                </a:solidFill>
              </a:rPr>
              <a:t>are similar</a:t>
            </a:r>
            <a:endParaRPr lang="en-GB" sz="1800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Widths       </a:t>
            </a:r>
            <a:r>
              <a:rPr lang="en-GB" dirty="0" smtClean="0">
                <a:solidFill>
                  <a:srgbClr val="0000CC"/>
                </a:solidFill>
              </a:rPr>
              <a:t>–”–</a:t>
            </a: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519113" y="2386440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>
                <a:solidFill>
                  <a:srgbClr val="0000CC"/>
                </a:solidFill>
              </a:rPr>
              <a:t>Explains</a:t>
            </a:r>
            <a:endParaRPr lang="ru-RU" dirty="0">
              <a:solidFill>
                <a:srgbClr val="0000CC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8625" y="1085410"/>
            <a:ext cx="3554413" cy="1433515"/>
            <a:chOff x="1176339" y="1309686"/>
            <a:chExt cx="3554413" cy="1433515"/>
          </a:xfrm>
        </p:grpSpPr>
        <p:grpSp>
          <p:nvGrpSpPr>
            <p:cNvPr id="1038" name="Group 13"/>
            <p:cNvGrpSpPr>
              <a:grpSpLocks/>
            </p:cNvGrpSpPr>
            <p:nvPr/>
          </p:nvGrpSpPr>
          <p:grpSpPr bwMode="auto">
            <a:xfrm>
              <a:off x="1176339" y="1309686"/>
              <a:ext cx="3554413" cy="1433515"/>
              <a:chOff x="741" y="981"/>
              <a:chExt cx="2239" cy="903"/>
            </a:xfrm>
          </p:grpSpPr>
          <p:graphicFrame>
            <p:nvGraphicFramePr>
              <p:cNvPr id="1026" name="Object 14"/>
              <p:cNvGraphicFramePr>
                <a:graphicFrameLocks noChangeAspect="1"/>
              </p:cNvGraphicFramePr>
              <p:nvPr/>
            </p:nvGraphicFramePr>
            <p:xfrm>
              <a:off x="1096" y="1044"/>
              <a:ext cx="1884" cy="840"/>
            </p:xfrm>
            <a:graphic>
              <a:graphicData uri="http://schemas.openxmlformats.org/presentationml/2006/ole">
                <p:oleObj spid="_x0000_s1026" name="Equation" r:id="rId6" imgW="51511320" imgH="20116800" progId="Equation.3">
                  <p:embed/>
                </p:oleObj>
              </a:graphicData>
            </a:graphic>
          </p:graphicFrame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741" y="981"/>
                <a:ext cx="56" cy="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9" name="Line 16"/>
            <p:cNvSpPr>
              <a:spLocks noChangeShapeType="1"/>
            </p:cNvSpPr>
            <p:nvPr/>
          </p:nvSpPr>
          <p:spPr bwMode="auto">
            <a:xfrm flipV="1">
              <a:off x="1987640" y="1557757"/>
              <a:ext cx="20637" cy="50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" name="Rectangle 10"/>
          <p:cNvSpPr>
            <a:spLocks noChangeArrowheads="1"/>
          </p:cNvSpPr>
          <p:nvPr/>
        </p:nvSpPr>
        <p:spPr bwMode="auto">
          <a:xfrm>
            <a:off x="549275" y="5177137"/>
            <a:ext cx="361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GB" dirty="0">
                <a:solidFill>
                  <a:srgbClr val="800000"/>
                </a:solidFill>
              </a:rPr>
              <a:t>Other Possible Explanations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1041" name="Rectangle 9"/>
          <p:cNvSpPr>
            <a:spLocks noChangeArrowheads="1"/>
          </p:cNvSpPr>
          <p:nvPr/>
        </p:nvSpPr>
        <p:spPr bwMode="auto">
          <a:xfrm>
            <a:off x="655638" y="5557393"/>
            <a:ext cx="78486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7E0021"/>
                </a:solidFill>
              </a:rPr>
              <a:t>Coupled channel resonances  (</a:t>
            </a:r>
            <a:r>
              <a:rPr lang="en-GB" dirty="0" err="1"/>
              <a:t>I.V.Danilkin</a:t>
            </a:r>
            <a:r>
              <a:rPr lang="en-GB" dirty="0"/>
              <a:t> et al, arXiv:1106.1552)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7E0021"/>
                </a:solidFill>
              </a:rPr>
              <a:t>Cusp               (</a:t>
            </a:r>
            <a:r>
              <a:rPr lang="en-GB" dirty="0" err="1"/>
              <a:t>D.Bugg</a:t>
            </a:r>
            <a:r>
              <a:rPr lang="en-GB" dirty="0"/>
              <a:t>  Europhys.Lett.96 (2011),arXiv:1105.5492)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err="1">
                <a:solidFill>
                  <a:srgbClr val="7E0021"/>
                </a:solidFill>
              </a:rPr>
              <a:t>Tetraquark</a:t>
            </a:r>
            <a:r>
              <a:rPr lang="en-GB" dirty="0">
                <a:solidFill>
                  <a:srgbClr val="7E0021"/>
                </a:solidFill>
              </a:rPr>
              <a:t>                          (</a:t>
            </a:r>
            <a:r>
              <a:rPr lang="en-US" dirty="0" err="1"/>
              <a:t>M.Karliner</a:t>
            </a:r>
            <a:r>
              <a:rPr lang="en-US" dirty="0"/>
              <a:t>, </a:t>
            </a:r>
            <a:r>
              <a:rPr lang="en-US" dirty="0" err="1"/>
              <a:t>H.Lipkin</a:t>
            </a:r>
            <a:r>
              <a:rPr lang="en-US" dirty="0"/>
              <a:t>, arXiv:0802.0649)</a:t>
            </a:r>
            <a:endParaRPr lang="ru-RU" dirty="0"/>
          </a:p>
        </p:txBody>
      </p:sp>
      <p:cxnSp>
        <p:nvCxnSpPr>
          <p:cNvPr id="1042" name="Straight Connector 19"/>
          <p:cNvCxnSpPr>
            <a:cxnSpLocks noChangeShapeType="1"/>
          </p:cNvCxnSpPr>
          <p:nvPr/>
        </p:nvCxnSpPr>
        <p:spPr bwMode="auto">
          <a:xfrm flipV="1">
            <a:off x="436563" y="5069434"/>
            <a:ext cx="8243887" cy="41275"/>
          </a:xfrm>
          <a:prstGeom prst="line">
            <a:avLst/>
          </a:prstGeom>
          <a:noFill/>
          <a:ln w="25400" algn="ctr">
            <a:solidFill>
              <a:srgbClr val="800000"/>
            </a:solidFill>
            <a:round/>
            <a:headEnd/>
            <a:tailEnd/>
          </a:ln>
        </p:spPr>
      </p:cxnSp>
      <p:cxnSp>
        <p:nvCxnSpPr>
          <p:cNvPr id="1043" name="Straight Connector 21"/>
          <p:cNvCxnSpPr>
            <a:cxnSpLocks noChangeShapeType="1"/>
          </p:cNvCxnSpPr>
          <p:nvPr/>
        </p:nvCxnSpPr>
        <p:spPr bwMode="auto">
          <a:xfrm flipV="1">
            <a:off x="398463" y="820738"/>
            <a:ext cx="8242300" cy="41275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</p:spPr>
      </p:cxn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19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74528" y="4076745"/>
            <a:ext cx="1111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 smtClean="0">
                <a:solidFill>
                  <a:srgbClr val="008000"/>
                </a:solidFill>
              </a:rPr>
              <a:t>Predicts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53617" y="4037898"/>
            <a:ext cx="7848600" cy="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33CC"/>
              </a:buClr>
            </a:pPr>
            <a:endParaRPr lang="en-GB" dirty="0" smtClean="0">
              <a:solidFill>
                <a:srgbClr val="008000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J</a:t>
            </a:r>
            <a:r>
              <a:rPr lang="en-GB" baseline="30000" dirty="0" smtClean="0">
                <a:solidFill>
                  <a:srgbClr val="C00000"/>
                </a:solidFill>
              </a:rPr>
              <a:t>P</a:t>
            </a:r>
            <a:r>
              <a:rPr lang="en-GB" dirty="0" smtClean="0">
                <a:solidFill>
                  <a:srgbClr val="C00000"/>
                </a:solidFill>
              </a:rPr>
              <a:t>   1</a:t>
            </a:r>
            <a:r>
              <a:rPr lang="en-GB" baseline="30000" dirty="0" smtClean="0">
                <a:solidFill>
                  <a:srgbClr val="C00000"/>
                </a:solidFill>
              </a:rPr>
              <a:t>+</a:t>
            </a:r>
            <a:r>
              <a:rPr lang="en-GB" dirty="0" smtClean="0">
                <a:solidFill>
                  <a:srgbClr val="C00000"/>
                </a:solidFill>
              </a:rPr>
              <a:t> quantum numbers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endParaRPr lang="en-GB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909A7B7-F8BE-F947-970C-D9A4C09803F6}" type="slidenum">
              <a:rPr lang="en-US"/>
              <a:pPr/>
              <a:t>2</a:t>
            </a:fld>
            <a:endParaRPr lang="en-US"/>
          </a:p>
        </p:txBody>
      </p:sp>
      <p:sp>
        <p:nvSpPr>
          <p:cNvPr id="17415" name="Rectangle 3"/>
          <p:cNvSpPr>
            <a:spLocks noChangeArrowheads="1"/>
          </p:cNvSpPr>
          <p:nvPr/>
        </p:nvSpPr>
        <p:spPr bwMode="auto">
          <a:xfrm>
            <a:off x="1189536" y="1066800"/>
            <a:ext cx="65479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model was proposed independently by Gell-Mann and Zweig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in 1964 with three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fundamental building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blocks:</a:t>
            </a:r>
          </a:p>
          <a:p>
            <a:pPr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               1960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’s (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b="1" i="1" dirty="0" err="1" smtClean="0">
                <a:latin typeface="Symbol" charset="2"/>
                <a:ea typeface="Times New Roman" charset="0"/>
                <a:cs typeface="Times New Roman" charset="0"/>
              </a:rPr>
              <a:t>L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000" b="1" dirty="0">
                <a:latin typeface="Symbol" charset="2"/>
                <a:ea typeface="Times New Roman" charset="0"/>
                <a:cs typeface="Times New Roman" charset="0"/>
              </a:rPr>
              <a:t>Þ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1970’s (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u,d,</a:t>
            </a:r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):</a:t>
            </a:r>
          </a:p>
          <a:p>
            <a:pPr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u="sng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mesons</a:t>
            </a:r>
            <a:r>
              <a:rPr lang="en-US" sz="2000" b="1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 are bound states of a of quark and anti-quark</a:t>
            </a:r>
            <a:r>
              <a:rPr lang="en-US" sz="2000" b="1" dirty="0" smtClean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17416" name="Rectangle 4"/>
          <p:cNvSpPr>
            <a:spLocks noChangeArrowheads="1"/>
          </p:cNvSpPr>
          <p:nvPr/>
        </p:nvSpPr>
        <p:spPr bwMode="auto">
          <a:xfrm>
            <a:off x="2773363" y="3268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1189536" y="4191000"/>
            <a:ext cx="44824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u="sng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baryons</a:t>
            </a:r>
            <a:r>
              <a:rPr lang="en-US" sz="2000" b="1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 are bound state of 3 quarks:</a:t>
            </a:r>
            <a:endParaRPr lang="en-US" sz="2000" b="1" dirty="0" smtClean="0">
              <a:solidFill>
                <a:srgbClr val="FF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tabLst>
                <a:tab pos="2286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3630613" y="3325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>
              <a:latin typeface="Calibri" charset="0"/>
            </a:endParaRP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67861" y="4781777"/>
          <a:ext cx="4367024" cy="984607"/>
        </p:xfrm>
        <a:graphic>
          <a:graphicData uri="http://schemas.openxmlformats.org/presentationml/2006/ole">
            <p:oleObj spid="_x0000_s198658" name="Equation" r:id="rId3" imgW="0" imgH="0" progId="Equation.3">
              <p:embed/>
            </p:oleObj>
          </a:graphicData>
        </a:graphic>
      </p:graphicFrame>
      <p:pic>
        <p:nvPicPr>
          <p:cNvPr id="17419" name="Picture 10" descr="quarksinba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4627563"/>
            <a:ext cx="24384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1" descr="mes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250" y="2390239"/>
            <a:ext cx="23622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2" name="Object 4"/>
          <p:cNvGraphicFramePr>
            <a:graphicFrameLocks noChangeAspect="1"/>
          </p:cNvGraphicFramePr>
          <p:nvPr>
            <p:ph idx="1"/>
          </p:nvPr>
        </p:nvGraphicFramePr>
        <p:xfrm>
          <a:off x="6534150" y="2068283"/>
          <a:ext cx="1416050" cy="449263"/>
        </p:xfrm>
        <a:graphic>
          <a:graphicData uri="http://schemas.openxmlformats.org/presentationml/2006/ole">
            <p:oleObj spid="_x0000_s198659" name="Equation" r:id="rId6" imgW="0" imgH="0" progId="Equation.3">
              <p:embed/>
            </p:oleObj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541485" y="2698016"/>
          <a:ext cx="4984089" cy="1002207"/>
        </p:xfrm>
        <a:graphic>
          <a:graphicData uri="http://schemas.openxmlformats.org/presentationml/2006/ole">
            <p:oleObj spid="_x0000_s198660" name="Equation" r:id="rId7" imgW="0" imgH="0" progId="Equation.3">
              <p:embed/>
            </p:oleObj>
          </a:graphicData>
        </a:graphic>
      </p:graphicFrame>
      <p:graphicFrame>
        <p:nvGraphicFramePr>
          <p:cNvPr id="22534" name="Object 4"/>
          <p:cNvGraphicFramePr>
            <a:graphicFrameLocks noChangeAspect="1"/>
          </p:cNvGraphicFramePr>
          <p:nvPr/>
        </p:nvGraphicFramePr>
        <p:xfrm>
          <a:off x="6226175" y="4629150"/>
          <a:ext cx="1109663" cy="304800"/>
        </p:xfrm>
        <a:graphic>
          <a:graphicData uri="http://schemas.openxmlformats.org/presentationml/2006/ole">
            <p:oleObj spid="_x0000_s198661" name="Equation" r:id="rId8" imgW="0" imgH="0" progId="Equation.3">
              <p:embed/>
            </p:oleObj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849110" y="2698510"/>
          <a:ext cx="4984750" cy="1001713"/>
        </p:xfrm>
        <a:graphic>
          <a:graphicData uri="http://schemas.openxmlformats.org/presentationml/2006/ole">
            <p:oleObj spid="_x0000_s198662" name="Equation" r:id="rId9" imgW="2489200" imgH="495300" progId="Equation.3">
              <p:embed/>
            </p:oleObj>
          </a:graphicData>
        </a:graphic>
      </p:graphicFrame>
      <p:graphicFrame>
        <p:nvGraphicFramePr>
          <p:cNvPr id="22538" name="Object 3"/>
          <p:cNvGraphicFramePr>
            <a:graphicFrameLocks noChangeAspect="1"/>
          </p:cNvGraphicFramePr>
          <p:nvPr/>
        </p:nvGraphicFramePr>
        <p:xfrm>
          <a:off x="764172" y="4933950"/>
          <a:ext cx="4367212" cy="984250"/>
        </p:xfrm>
        <a:graphic>
          <a:graphicData uri="http://schemas.openxmlformats.org/presentationml/2006/ole">
            <p:oleObj spid="_x0000_s198663" name="Equation" r:id="rId10" imgW="1879600" imgH="419100" progId="Equation.3">
              <p:embed/>
            </p:oleObj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20" y="592050"/>
            <a:ext cx="1146771" cy="164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-27710" y="608386"/>
            <a:ext cx="75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Gell-Mann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78086" y="607899"/>
            <a:ext cx="985806" cy="147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896712" y="1802027"/>
            <a:ext cx="7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Zweig</a:t>
            </a:r>
            <a:endParaRPr lang="en-US" sz="1200" b="1" dirty="0"/>
          </a:p>
        </p:txBody>
      </p:sp>
      <p:sp>
        <p:nvSpPr>
          <p:cNvPr id="23" name="Rectangle 22"/>
          <p:cNvSpPr/>
          <p:nvPr/>
        </p:nvSpPr>
        <p:spPr>
          <a:xfrm>
            <a:off x="6382176" y="2644352"/>
            <a:ext cx="1174666" cy="309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43" name="Object 15"/>
          <p:cNvGraphicFramePr>
            <a:graphicFrameLocks noChangeAspect="1"/>
          </p:cNvGraphicFramePr>
          <p:nvPr/>
        </p:nvGraphicFramePr>
        <p:xfrm>
          <a:off x="6364288" y="2527300"/>
          <a:ext cx="1211262" cy="384175"/>
        </p:xfrm>
        <a:graphic>
          <a:graphicData uri="http://schemas.openxmlformats.org/presentationml/2006/ole">
            <p:oleObj spid="_x0000_s198664" name="Equation" r:id="rId13" imgW="520700" imgH="165100" progId="Equation.3">
              <p:embed/>
            </p:oleObj>
          </a:graphicData>
        </a:graphic>
      </p:graphicFrame>
      <p:sp>
        <p:nvSpPr>
          <p:cNvPr id="25" name="Rectangle 24"/>
          <p:cNvSpPr/>
          <p:nvPr/>
        </p:nvSpPr>
        <p:spPr>
          <a:xfrm>
            <a:off x="6226175" y="4781777"/>
            <a:ext cx="1174666" cy="309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44" name="Object 16"/>
          <p:cNvGraphicFramePr>
            <a:graphicFrameLocks noChangeAspect="1"/>
          </p:cNvGraphicFramePr>
          <p:nvPr/>
        </p:nvGraphicFramePr>
        <p:xfrm>
          <a:off x="6253007" y="4726413"/>
          <a:ext cx="1109663" cy="304800"/>
        </p:xfrm>
        <a:graphic>
          <a:graphicData uri="http://schemas.openxmlformats.org/presentationml/2006/ole">
            <p:oleObj spid="_x0000_s198665" name="Equation" r:id="rId14" imgW="508000" imgH="139700" progId="Equation.3">
              <p:embed/>
            </p:oleObj>
          </a:graphicData>
        </a:graphic>
      </p:graphicFrame>
      <p:sp>
        <p:nvSpPr>
          <p:cNvPr id="24" name="Text Box 57"/>
          <p:cNvSpPr txBox="1">
            <a:spLocks noChangeArrowheads="1"/>
          </p:cNvSpPr>
          <p:nvPr/>
        </p:nvSpPr>
        <p:spPr bwMode="auto">
          <a:xfrm>
            <a:off x="2002497" y="147334"/>
            <a:ext cx="50545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Constituent Quark Model</a:t>
            </a:r>
            <a:endParaRPr lang="en-US" sz="3200" b="1" baseline="-25000" dirty="0">
              <a:solidFill>
                <a:srgbClr val="00206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</a:rPr>
              <a:t>(2S)</a:t>
            </a:r>
            <a:r>
              <a:rPr lang="el-GR" sz="4000" b="1" dirty="0" smtClean="0">
                <a:solidFill>
                  <a:srgbClr val="002060"/>
                </a:solidFill>
              </a:rPr>
              <a:t>π</a:t>
            </a:r>
            <a:r>
              <a:rPr lang="en-US" sz="4000" b="1" baseline="30000" dirty="0" smtClean="0">
                <a:solidFill>
                  <a:srgbClr val="002060"/>
                </a:solidFill>
              </a:rPr>
              <a:t>+</a:t>
            </a:r>
            <a:r>
              <a:rPr lang="el-GR" sz="4000" b="1" dirty="0" smtClean="0">
                <a:solidFill>
                  <a:srgbClr val="002060"/>
                </a:solidFill>
              </a:rPr>
              <a:t>π</a:t>
            </a:r>
            <a:r>
              <a:rPr lang="en-US" sz="4000" b="1" baseline="30000" dirty="0" smtClean="0">
                <a:solidFill>
                  <a:srgbClr val="002060"/>
                </a:solidFill>
              </a:rPr>
              <a:t>–</a:t>
            </a:r>
            <a:r>
              <a:rPr lang="en-US" sz="4000" b="1" dirty="0" smtClean="0">
                <a:solidFill>
                  <a:srgbClr val="002060"/>
                </a:solidFill>
              </a:rPr>
              <a:t>: J</a:t>
            </a:r>
            <a:r>
              <a:rPr lang="en-US" sz="4000" b="1" baseline="30000" dirty="0" smtClean="0">
                <a:solidFill>
                  <a:srgbClr val="002060"/>
                </a:solidFill>
              </a:rPr>
              <a:t>P</a:t>
            </a:r>
            <a:r>
              <a:rPr lang="en-US" sz="4000" b="1" dirty="0" smtClean="0">
                <a:solidFill>
                  <a:srgbClr val="002060"/>
                </a:solidFill>
              </a:rPr>
              <a:t> Results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z="1800" b="1" smtClean="0">
                <a:solidFill>
                  <a:schemeClr val="tx1"/>
                </a:solidFill>
              </a:rPr>
              <a:pPr/>
              <a:t>20</a:t>
            </a:fld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3074" name="Picture 2" descr="I:\Screen Shot 2013-01-30 at 8.41.49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3657"/>
            <a:ext cx="9144000" cy="225334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23895" t="22000" r="38333" b="21333"/>
          <a:stretch>
            <a:fillRect/>
          </a:stretch>
        </p:blipFill>
        <p:spPr bwMode="auto">
          <a:xfrm>
            <a:off x="152400" y="990600"/>
            <a:ext cx="3429000" cy="321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2743200" y="1219200"/>
            <a:ext cx="609600" cy="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ular Callout 20"/>
          <p:cNvSpPr/>
          <p:nvPr/>
        </p:nvSpPr>
        <p:spPr>
          <a:xfrm>
            <a:off x="4343399" y="3200400"/>
            <a:ext cx="3124200" cy="457200"/>
          </a:xfrm>
          <a:prstGeom prst="wedgeRectCallout">
            <a:avLst>
              <a:gd name="adj1" fmla="val -41154"/>
              <a:gd name="adj2" fmla="val 2302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757681" y="1066800"/>
            <a:ext cx="2165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ym typeface="Symbol" pitchFamily="18" charset="2"/>
              </a:rPr>
              <a:t></a:t>
            </a:r>
            <a:r>
              <a:rPr lang="en-US" sz="2000" b="1" dirty="0" smtClean="0"/>
              <a:t>(2S)</a:t>
            </a:r>
            <a:r>
              <a:rPr lang="el-GR" sz="2000" b="1" dirty="0" smtClean="0"/>
              <a:t>π</a:t>
            </a:r>
            <a:r>
              <a:rPr lang="en-US" sz="2000" b="1" baseline="30000" dirty="0" smtClean="0"/>
              <a:t>+</a:t>
            </a:r>
            <a:r>
              <a:rPr lang="el-GR" sz="2000" b="1" dirty="0" smtClean="0"/>
              <a:t>π</a:t>
            </a:r>
            <a:r>
              <a:rPr lang="en-US" b="1" baseline="30000" dirty="0" smtClean="0"/>
              <a:t> </a:t>
            </a:r>
            <a:r>
              <a:rPr lang="en-US" sz="2000" b="1" dirty="0" smtClean="0"/>
              <a:t>Data</a:t>
            </a:r>
            <a:endParaRPr lang="en-US" sz="2000" b="1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4495799" y="3200400"/>
            <a:ext cx="388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smtClean="0"/>
              <a:t>Toy MC with various J</a:t>
            </a:r>
            <a:r>
              <a:rPr lang="en-US" sz="2000" b="1" baseline="30000" smtClean="0"/>
              <a:t>P</a:t>
            </a:r>
            <a:endParaRPr lang="en-US" sz="2000" b="1" baseline="30000"/>
          </a:p>
        </p:txBody>
      </p:sp>
      <p:sp>
        <p:nvSpPr>
          <p:cNvPr id="19" name="Rectangular Callout 18"/>
          <p:cNvSpPr/>
          <p:nvPr/>
        </p:nvSpPr>
        <p:spPr>
          <a:xfrm>
            <a:off x="3733800" y="1066800"/>
            <a:ext cx="2080146" cy="457200"/>
          </a:xfrm>
          <a:prstGeom prst="wedgeRectCallout">
            <a:avLst>
              <a:gd name="adj1" fmla="val -89451"/>
              <a:gd name="adj2" fmla="val 8353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17500" t="22000" r="37083" b="24000"/>
          <a:stretch>
            <a:fillRect/>
          </a:stretch>
        </p:blipFill>
        <p:spPr bwMode="auto">
          <a:xfrm>
            <a:off x="6096000" y="838200"/>
            <a:ext cx="297368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62000" y="6412468"/>
            <a:ext cx="10804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</a:rPr>
              <a:t>J</a:t>
            </a:r>
            <a:r>
              <a:rPr lang="en-US" b="1" baseline="30000" dirty="0" smtClean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 = 1</a:t>
            </a:r>
            <a:r>
              <a:rPr lang="en-US" b="1" baseline="30000" dirty="0" smtClean="0">
                <a:solidFill>
                  <a:srgbClr val="C00000"/>
                </a:solidFill>
              </a:rPr>
              <a:t>+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399" y="6412468"/>
            <a:ext cx="11805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</a:rPr>
              <a:t>J</a:t>
            </a:r>
            <a:r>
              <a:rPr lang="en-US" b="1" baseline="30000" dirty="0" smtClean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 = 1</a:t>
            </a:r>
            <a:r>
              <a:rPr lang="en-US" b="1" baseline="30000" dirty="0" smtClean="0">
                <a:solidFill>
                  <a:srgbClr val="C00000"/>
                </a:solidFill>
              </a:rPr>
              <a:t>-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399" y="6412468"/>
            <a:ext cx="11737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</a:rPr>
              <a:t>J</a:t>
            </a:r>
            <a:r>
              <a:rPr lang="en-US" b="1" baseline="30000" dirty="0" smtClean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 = 2</a:t>
            </a:r>
            <a:r>
              <a:rPr lang="en-US" b="1" baseline="30000" dirty="0" smtClean="0">
                <a:solidFill>
                  <a:srgbClr val="C00000"/>
                </a:solidFill>
              </a:rPr>
              <a:t>+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399" y="6412468"/>
            <a:ext cx="12078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</a:rPr>
              <a:t>J</a:t>
            </a:r>
            <a:r>
              <a:rPr lang="en-US" b="1" baseline="30000" dirty="0" smtClean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 = 2</a:t>
            </a:r>
            <a:r>
              <a:rPr lang="en-US" b="1" baseline="30000" dirty="0" smtClean="0">
                <a:solidFill>
                  <a:srgbClr val="C00000"/>
                </a:solidFill>
              </a:rPr>
              <a:t>-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20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7230"/>
            <a:ext cx="9143999" cy="560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715994" y="414068"/>
            <a:ext cx="422693" cy="276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21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288" y="3094249"/>
            <a:ext cx="5867354" cy="226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 rot="19800000">
            <a:off x="2516116" y="5203534"/>
            <a:ext cx="2324387" cy="385763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folHlink"/>
                </a:solidFill>
              </a:rPr>
              <a:t>Belle 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elle-logo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1" y="1049850"/>
            <a:ext cx="8993875" cy="545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22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1860556" y="-4763"/>
            <a:ext cx="551655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rgbClr val="002060"/>
                </a:solidFill>
              </a:rPr>
              <a:t>Heavy quark structure in </a:t>
            </a:r>
            <a:r>
              <a:rPr lang="en-GB" sz="3200" b="1" dirty="0" err="1">
                <a:solidFill>
                  <a:srgbClr val="002060"/>
                </a:solidFill>
              </a:rPr>
              <a:t>Z</a:t>
            </a:r>
            <a:r>
              <a:rPr lang="en-GB" sz="3200" b="1" baseline="-25000" dirty="0" err="1">
                <a:solidFill>
                  <a:srgbClr val="002060"/>
                </a:solidFill>
              </a:rPr>
              <a:t>b</a:t>
            </a:r>
            <a:endParaRPr lang="en-GB" sz="3200" b="1" baseline="-25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25413" y="720725"/>
            <a:ext cx="59944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449263" y="900113"/>
            <a:ext cx="4367212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CC"/>
                </a:solidFill>
              </a:rPr>
              <a:t>Wave func. at large distance – B(*)B*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909638"/>
            <a:ext cx="962025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538" y="909638"/>
            <a:ext cx="900112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219075" y="511175"/>
            <a:ext cx="87614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A.B.,A.Garmash,A.Milstein,R.Mizuk,M.Voloshin  PRD84 054010 (arXiv:1105.4473)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639763" y="2616770"/>
            <a:ext cx="7848600" cy="16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Why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</a:t>
            </a:r>
            <a:r>
              <a:rPr lang="en-GB" dirty="0">
                <a:solidFill>
                  <a:srgbClr val="0000CC"/>
                </a:solidFill>
              </a:rPr>
              <a:t> is unsuppressed relative to 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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Relative phase ~0 for </a:t>
            </a:r>
            <a:r>
              <a:rPr lang="en-GB" dirty="0">
                <a:solidFill>
                  <a:srgbClr val="0000CC"/>
                </a:solidFill>
                <a:sym typeface="Symbol" pitchFamily="18" charset="2"/>
              </a:rPr>
              <a:t></a:t>
            </a:r>
            <a:r>
              <a:rPr lang="en-GB" dirty="0">
                <a:solidFill>
                  <a:srgbClr val="0000CC"/>
                </a:solidFill>
              </a:rPr>
              <a:t> and ~180</a:t>
            </a:r>
            <a:r>
              <a:rPr lang="en-GB" sz="2400" baseline="30000" dirty="0">
                <a:solidFill>
                  <a:srgbClr val="0000CC"/>
                </a:solidFill>
              </a:rPr>
              <a:t>0</a:t>
            </a:r>
            <a:r>
              <a:rPr lang="en-GB" dirty="0">
                <a:solidFill>
                  <a:srgbClr val="0000CC"/>
                </a:solidFill>
              </a:rPr>
              <a:t> for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Production rates of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(10610) and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(10650)</a:t>
            </a:r>
            <a:r>
              <a:rPr lang="en-GB" sz="2400" baseline="-25000" dirty="0">
                <a:solidFill>
                  <a:srgbClr val="0000CC"/>
                </a:solidFill>
              </a:rPr>
              <a:t> </a:t>
            </a:r>
            <a:r>
              <a:rPr lang="en-GB" dirty="0">
                <a:solidFill>
                  <a:srgbClr val="0000CC"/>
                </a:solidFill>
              </a:rPr>
              <a:t>are similar</a:t>
            </a:r>
            <a:endParaRPr lang="en-GB" sz="1800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Widths       </a:t>
            </a:r>
            <a:r>
              <a:rPr lang="en-GB" dirty="0" smtClean="0">
                <a:solidFill>
                  <a:srgbClr val="0000CC"/>
                </a:solidFill>
              </a:rPr>
              <a:t>–”–</a:t>
            </a: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519113" y="2386440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>
                <a:solidFill>
                  <a:srgbClr val="0000CC"/>
                </a:solidFill>
              </a:rPr>
              <a:t>Explains</a:t>
            </a:r>
            <a:endParaRPr lang="ru-RU" dirty="0">
              <a:solidFill>
                <a:srgbClr val="0000CC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946150" y="1168395"/>
            <a:ext cx="2990850" cy="1333500"/>
            <a:chOff x="596" y="892"/>
            <a:chExt cx="1884" cy="840"/>
          </a:xfrm>
        </p:grpSpPr>
        <p:graphicFrame>
          <p:nvGraphicFramePr>
            <p:cNvPr id="1026" name="Object 14"/>
            <p:cNvGraphicFramePr>
              <a:graphicFrameLocks noChangeAspect="1"/>
            </p:cNvGraphicFramePr>
            <p:nvPr/>
          </p:nvGraphicFramePr>
          <p:xfrm>
            <a:off x="596" y="892"/>
            <a:ext cx="1884" cy="840"/>
          </p:xfrm>
          <a:graphic>
            <a:graphicData uri="http://schemas.openxmlformats.org/presentationml/2006/ole">
              <p:oleObj spid="_x0000_s397314" name="Формула" r:id="rId6" imgW="51511320" imgH="20116800" progId="Equation.3">
                <p:embed/>
              </p:oleObj>
            </a:graphicData>
          </a:graphic>
        </p:graphicFrame>
        <p:sp>
          <p:nvSpPr>
            <p:cNvPr id="1044" name="Rectangle 15"/>
            <p:cNvSpPr>
              <a:spLocks noChangeArrowheads="1"/>
            </p:cNvSpPr>
            <p:nvPr/>
          </p:nvSpPr>
          <p:spPr bwMode="auto">
            <a:xfrm>
              <a:off x="741" y="981"/>
              <a:ext cx="56" cy="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9" name="Line 16"/>
          <p:cNvSpPr>
            <a:spLocks noChangeShapeType="1"/>
          </p:cNvSpPr>
          <p:nvPr/>
        </p:nvSpPr>
        <p:spPr bwMode="auto">
          <a:xfrm flipV="1">
            <a:off x="1211263" y="1592263"/>
            <a:ext cx="20637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43" name="Straight Connector 21"/>
          <p:cNvCxnSpPr>
            <a:cxnSpLocks noChangeShapeType="1"/>
          </p:cNvCxnSpPr>
          <p:nvPr/>
        </p:nvCxnSpPr>
        <p:spPr bwMode="auto">
          <a:xfrm flipV="1">
            <a:off x="398463" y="820738"/>
            <a:ext cx="8242300" cy="41275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</p:spPr>
      </p:cxn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23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74528" y="4076745"/>
            <a:ext cx="1111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 smtClean="0">
                <a:solidFill>
                  <a:srgbClr val="008000"/>
                </a:solidFill>
              </a:rPr>
              <a:t>Predicts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53617" y="4014148"/>
            <a:ext cx="78486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33CC"/>
              </a:buClr>
            </a:pPr>
            <a:endParaRPr lang="en-GB" dirty="0" smtClean="0">
              <a:solidFill>
                <a:srgbClr val="C00000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J</a:t>
            </a:r>
            <a:r>
              <a:rPr lang="en-GB" baseline="30000" dirty="0" smtClean="0">
                <a:solidFill>
                  <a:srgbClr val="008000"/>
                </a:solidFill>
              </a:rPr>
              <a:t>P</a:t>
            </a:r>
            <a:r>
              <a:rPr lang="en-GB" dirty="0" smtClean="0">
                <a:solidFill>
                  <a:srgbClr val="008000"/>
                </a:solidFill>
              </a:rPr>
              <a:t>   1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dirty="0" smtClean="0">
                <a:solidFill>
                  <a:srgbClr val="008000"/>
                </a:solidFill>
              </a:rPr>
              <a:t> quantum numbers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Dominant decays to B(*)B*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endParaRPr lang="en-GB" dirty="0" smtClean="0">
              <a:solidFill>
                <a:srgbClr val="008000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endParaRPr lang="en-GB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latin typeface="Calibri" pitchFamily="34" charset="0"/>
              </a:rPr>
              <a:t>  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B Selection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E479EF15-3BFB-4A3D-88B0-3E4F89D5F330}" type="slidenum">
              <a:rPr lang="en-US" sz="1600" smtClean="0">
                <a:solidFill>
                  <a:schemeClr val="tx1"/>
                </a:solidFill>
              </a:rPr>
              <a:pPr/>
              <a:t>24</a:t>
            </a:fld>
            <a:endParaRPr lang="en-US" sz="1600" smtClean="0">
              <a:solidFill>
                <a:schemeClr val="tx1"/>
              </a:solidFill>
            </a:endParaRPr>
          </a:p>
        </p:txBody>
      </p:sp>
      <p:pic>
        <p:nvPicPr>
          <p:cNvPr id="20484" name="Picture 2" descr="C:\Documents and Settings\garmash\Desktop\y5s-pb.jpg"/>
          <p:cNvPicPr>
            <a:picLocks noChangeAspect="1" noChangeArrowheads="1"/>
          </p:cNvPicPr>
          <p:nvPr/>
        </p:nvPicPr>
        <p:blipFill>
          <a:blip r:embed="rId2" cstate="print"/>
          <a:srcRect t="44698" r="8824" b="1515"/>
          <a:stretch>
            <a:fillRect/>
          </a:stretch>
        </p:blipFill>
        <p:spPr bwMode="auto">
          <a:xfrm>
            <a:off x="914400" y="762000"/>
            <a:ext cx="71628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10800000">
            <a:off x="4495800" y="2133600"/>
            <a:ext cx="1066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4419600" y="13716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2-body </a:t>
            </a:r>
            <a:r>
              <a:rPr lang="en-US" b="1">
                <a:latin typeface="Calibri" pitchFamily="34" charset="0"/>
                <a:sym typeface="Symbol" pitchFamily="18" charset="2"/>
              </a:rPr>
              <a:t></a:t>
            </a:r>
            <a:r>
              <a:rPr lang="en-US" b="1">
                <a:latin typeface="Calibri" pitchFamily="34" charset="0"/>
              </a:rPr>
              <a:t>(5S) decays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0487" name="TextBox 17"/>
          <p:cNvSpPr txBox="1">
            <a:spLocks noChangeArrowheads="1"/>
          </p:cNvSpPr>
          <p:nvPr/>
        </p:nvSpPr>
        <p:spPr bwMode="auto">
          <a:xfrm>
            <a:off x="5867400" y="37338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BB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0488" name="TextBox 18"/>
          <p:cNvSpPr txBox="1">
            <a:spLocks noChangeArrowheads="1"/>
          </p:cNvSpPr>
          <p:nvPr/>
        </p:nvSpPr>
        <p:spPr bwMode="auto">
          <a:xfrm>
            <a:off x="5867400" y="28956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BB*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0489" name="TextBox 19"/>
          <p:cNvSpPr txBox="1">
            <a:spLocks noChangeArrowheads="1"/>
          </p:cNvSpPr>
          <p:nvPr/>
        </p:nvSpPr>
        <p:spPr bwMode="auto">
          <a:xfrm>
            <a:off x="5867400" y="19050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B*B*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648200" y="3122613"/>
            <a:ext cx="9144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4800600" y="3962400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752600" y="4648200"/>
            <a:ext cx="1905000" cy="106680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3" name="TextBox 25"/>
          <p:cNvSpPr txBox="1">
            <a:spLocks noChangeArrowheads="1"/>
          </p:cNvSpPr>
          <p:nvPr/>
        </p:nvSpPr>
        <p:spPr bwMode="auto">
          <a:xfrm>
            <a:off x="457200" y="6305550"/>
            <a:ext cx="807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 dirty="0">
                <a:latin typeface="Calibri" pitchFamily="34" charset="0"/>
              </a:rPr>
              <a:t>3-body </a:t>
            </a:r>
            <a:r>
              <a:rPr lang="en-US" b="1" dirty="0">
                <a:latin typeface="Calibri" pitchFamily="34" charset="0"/>
                <a:sym typeface="Symbol" pitchFamily="18" charset="2"/>
              </a:rPr>
              <a:t></a:t>
            </a:r>
            <a:r>
              <a:rPr lang="en-US" b="1" dirty="0">
                <a:latin typeface="Calibri" pitchFamily="34" charset="0"/>
              </a:rPr>
              <a:t>(5S) -&gt; B(*)B(*)</a:t>
            </a:r>
            <a:r>
              <a:rPr lang="el-GR" b="1" dirty="0">
                <a:latin typeface="Calibri" pitchFamily="34" charset="0"/>
              </a:rPr>
              <a:t>π</a:t>
            </a:r>
            <a:r>
              <a:rPr lang="en-US" b="1" dirty="0">
                <a:latin typeface="Calibri" pitchFamily="34" charset="0"/>
              </a:rPr>
              <a:t> decays &amp; rad. return to </a:t>
            </a:r>
            <a:r>
              <a:rPr lang="en-US" b="1" dirty="0">
                <a:latin typeface="Calibri" pitchFamily="34" charset="0"/>
                <a:sym typeface="Symbol" pitchFamily="18" charset="2"/>
              </a:rPr>
              <a:t></a:t>
            </a:r>
            <a:r>
              <a:rPr lang="en-US" b="1" dirty="0">
                <a:latin typeface="Calibri" pitchFamily="34" charset="0"/>
              </a:rPr>
              <a:t>(4S):   P(B)&lt;0.9 </a:t>
            </a:r>
            <a:r>
              <a:rPr lang="en-US" b="1" dirty="0" err="1">
                <a:latin typeface="Calibri" pitchFamily="34" charset="0"/>
              </a:rPr>
              <a:t>GeV</a:t>
            </a:r>
            <a:r>
              <a:rPr lang="en-US" b="1" dirty="0">
                <a:latin typeface="Calibri" pitchFamily="34" charset="0"/>
              </a:rPr>
              <a:t>/c</a:t>
            </a:r>
            <a:endParaRPr 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457200" y="6324600"/>
            <a:ext cx="7924800" cy="381000"/>
          </a:xfrm>
          <a:prstGeom prst="wedgeRectCallout">
            <a:avLst>
              <a:gd name="adj1" fmla="val -20493"/>
              <a:gd name="adj2" fmla="val -2033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5" name="TextBox 30"/>
          <p:cNvSpPr txBox="1">
            <a:spLocks noChangeArrowheads="1"/>
          </p:cNvSpPr>
          <p:nvPr/>
        </p:nvSpPr>
        <p:spPr bwMode="auto">
          <a:xfrm>
            <a:off x="2157413" y="2001838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Calibri" pitchFamily="34" charset="0"/>
              </a:rPr>
              <a:t>Data (B signal)</a:t>
            </a:r>
            <a:endParaRPr lang="en-US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496" name="TextBox 31"/>
          <p:cNvSpPr txBox="1">
            <a:spLocks noChangeArrowheads="1"/>
          </p:cNvSpPr>
          <p:nvPr/>
        </p:nvSpPr>
        <p:spPr bwMode="auto">
          <a:xfrm>
            <a:off x="5715000" y="44196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Data (B side bands) 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048794" y="4723606"/>
            <a:ext cx="1524000" cy="158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2971800" y="4113213"/>
            <a:ext cx="762000" cy="15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9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0" y="1019175"/>
            <a:ext cx="6175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latin typeface="Calibri" pitchFamily="34" charset="0"/>
              </a:rPr>
              <a:t>    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Data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BB1C77C4-E540-49B7-92BA-5AE9572E86EE}" type="slidenum">
              <a:rPr lang="en-US" sz="1600" smtClean="0">
                <a:solidFill>
                  <a:schemeClr val="tx1"/>
                </a:solidFill>
              </a:rPr>
              <a:pPr/>
              <a:t>25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 l="50320" t="14000" r="4584" b="33333"/>
          <a:stretch>
            <a:fillRect/>
          </a:stretch>
        </p:blipFill>
        <p:spPr bwMode="auto">
          <a:xfrm>
            <a:off x="3594100" y="973138"/>
            <a:ext cx="5135563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4"/>
          <p:cNvSpPr txBox="1">
            <a:spLocks noChangeArrowheads="1"/>
          </p:cNvSpPr>
          <p:nvPr/>
        </p:nvSpPr>
        <p:spPr bwMode="auto">
          <a:xfrm>
            <a:off x="3306763" y="4772025"/>
            <a:ext cx="5699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Red histogram – right sign B</a:t>
            </a:r>
            <a:r>
              <a:rPr lang="el-GR">
                <a:latin typeface="Calibri" pitchFamily="34" charset="0"/>
              </a:rPr>
              <a:t>π</a:t>
            </a:r>
            <a:r>
              <a:rPr lang="en-US">
                <a:latin typeface="Calibri" pitchFamily="34" charset="0"/>
              </a:rPr>
              <a:t> combinations;</a:t>
            </a:r>
          </a:p>
          <a:p>
            <a:pPr algn="just"/>
            <a:r>
              <a:rPr lang="en-US">
                <a:latin typeface="Calibri" pitchFamily="34" charset="0"/>
              </a:rPr>
              <a:t>Hatched histogram –  wrong sign B</a:t>
            </a:r>
            <a:r>
              <a:rPr lang="el-GR">
                <a:latin typeface="Calibri" pitchFamily="34" charset="0"/>
              </a:rPr>
              <a:t>π</a:t>
            </a:r>
            <a:r>
              <a:rPr lang="en-US">
                <a:latin typeface="Calibri" pitchFamily="34" charset="0"/>
              </a:rPr>
              <a:t> combinations;</a:t>
            </a:r>
          </a:p>
          <a:p>
            <a:pPr algn="just"/>
            <a:r>
              <a:rPr lang="en-US">
                <a:latin typeface="Calibri" pitchFamily="34" charset="0"/>
              </a:rPr>
              <a:t>Solid line – fit to right sign data.</a:t>
            </a:r>
          </a:p>
        </p:txBody>
      </p:sp>
      <p:sp>
        <p:nvSpPr>
          <p:cNvPr id="21510" name="TextBox 24"/>
          <p:cNvSpPr txBox="1">
            <a:spLocks noChangeArrowheads="1"/>
          </p:cNvSpPr>
          <p:nvPr/>
        </p:nvSpPr>
        <p:spPr bwMode="auto">
          <a:xfrm>
            <a:off x="7434263" y="2268538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B*B*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511" name="TextBox 25"/>
          <p:cNvSpPr txBox="1">
            <a:spLocks noChangeArrowheads="1"/>
          </p:cNvSpPr>
          <p:nvPr/>
        </p:nvSpPr>
        <p:spPr bwMode="auto">
          <a:xfrm>
            <a:off x="6357938" y="1554163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512" name="TextBox 27"/>
          <p:cNvSpPr txBox="1">
            <a:spLocks noChangeArrowheads="1"/>
          </p:cNvSpPr>
          <p:nvPr/>
        </p:nvSpPr>
        <p:spPr bwMode="auto">
          <a:xfrm>
            <a:off x="477838" y="5948363"/>
            <a:ext cx="7858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Fit yields:   N(BB</a:t>
            </a:r>
            <a:r>
              <a:rPr lang="el-GR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)     =  0.3 </a:t>
            </a:r>
            <a:r>
              <a:rPr lang="el-GR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±</a:t>
            </a:r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14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                    N(BB*</a:t>
            </a:r>
            <a:r>
              <a:rPr lang="el-GR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)  = 184 ± 19  </a:t>
            </a:r>
            <a:r>
              <a:rPr lang="en-US" b="1">
                <a:latin typeface="Calibri" pitchFamily="34" charset="0"/>
                <a:cs typeface="Arial" pitchFamily="34" charset="0"/>
              </a:rPr>
              <a:t>(9.3</a:t>
            </a:r>
            <a:r>
              <a:rPr lang="el-GR" b="1">
                <a:latin typeface="Calibri" pitchFamily="34" charset="0"/>
                <a:cs typeface="Arial" pitchFamily="34" charset="0"/>
              </a:rPr>
              <a:t>σ</a:t>
            </a:r>
            <a:r>
              <a:rPr lang="en-US" b="1">
                <a:latin typeface="Calibri" pitchFamily="34" charset="0"/>
                <a:cs typeface="Arial" pitchFamily="34" charset="0"/>
              </a:rPr>
              <a:t>)</a:t>
            </a:r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         N(B*B*</a:t>
            </a:r>
            <a:r>
              <a:rPr lang="el-GR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) =   82 ± 11  </a:t>
            </a:r>
            <a:r>
              <a:rPr lang="en-US" b="1">
                <a:latin typeface="Calibri" pitchFamily="34" charset="0"/>
                <a:cs typeface="Arial" pitchFamily="34" charset="0"/>
              </a:rPr>
              <a:t>(5.7</a:t>
            </a:r>
            <a:r>
              <a:rPr lang="el-GR" b="1">
                <a:latin typeface="Calibri" pitchFamily="34" charset="0"/>
                <a:cs typeface="Arial" pitchFamily="34" charset="0"/>
              </a:rPr>
              <a:t>σ</a:t>
            </a:r>
            <a:r>
              <a:rPr lang="en-US" b="1">
                <a:latin typeface="Calibri" pitchFamily="34" charset="0"/>
                <a:cs typeface="Arial" pitchFamily="34" charset="0"/>
              </a:rPr>
              <a:t>)                    </a:t>
            </a:r>
          </a:p>
        </p:txBody>
      </p:sp>
      <p:pic>
        <p:nvPicPr>
          <p:cNvPr id="21513" name="Picture 3" descr="C:\Documents and Settings\garmash\Desktop\y5s-pb-bbsp.jpg"/>
          <p:cNvPicPr>
            <a:picLocks noChangeAspect="1" noChangeArrowheads="1"/>
          </p:cNvPicPr>
          <p:nvPr/>
        </p:nvPicPr>
        <p:blipFill>
          <a:blip r:embed="rId3" cstate="print"/>
          <a:srcRect t="44698" r="7843" b="1515"/>
          <a:stretch>
            <a:fillRect/>
          </a:stretch>
        </p:blipFill>
        <p:spPr bwMode="auto">
          <a:xfrm>
            <a:off x="0" y="879475"/>
            <a:ext cx="31273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550863" y="1077913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MC: B*B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1515" name="Picture 4" descr="C:\Documents and Settings\garmash\Desktop\y5s-pb-bsbsp.jpg"/>
          <p:cNvPicPr>
            <a:picLocks noChangeAspect="1" noChangeArrowheads="1"/>
          </p:cNvPicPr>
          <p:nvPr/>
        </p:nvPicPr>
        <p:blipFill>
          <a:blip r:embed="rId4" cstate="print"/>
          <a:srcRect t="44698" r="7843" b="1515"/>
          <a:stretch>
            <a:fillRect/>
          </a:stretch>
        </p:blipFill>
        <p:spPr bwMode="auto">
          <a:xfrm>
            <a:off x="3175" y="3241675"/>
            <a:ext cx="312420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61975" y="3465513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MC: B*B*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517" name="TextBox 13"/>
          <p:cNvSpPr txBox="1">
            <a:spLocks noChangeArrowheads="1"/>
          </p:cNvSpPr>
          <p:nvPr/>
        </p:nvSpPr>
        <p:spPr bwMode="auto">
          <a:xfrm>
            <a:off x="4714875" y="1308100"/>
            <a:ext cx="1676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</a:rPr>
              <a:t>Data</a:t>
            </a:r>
            <a:endParaRPr lang="en-US" sz="2400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527050" y="3887788"/>
            <a:ext cx="2035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b="1">
                <a:latin typeface="Calibri" pitchFamily="34" charset="0"/>
              </a:rPr>
              <a:t>(shifted by 45MeV)</a:t>
            </a:r>
            <a:endParaRPr lang="en-US" sz="1600" b="1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1519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7650" y="1163638"/>
            <a:ext cx="5873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 Box 24"/>
          <p:cNvSpPr txBox="1">
            <a:spLocks noChangeArrowheads="1"/>
          </p:cNvSpPr>
          <p:nvPr/>
        </p:nvSpPr>
        <p:spPr bwMode="auto">
          <a:xfrm rot="-1800000">
            <a:off x="6878638" y="5294313"/>
            <a:ext cx="2324100" cy="385762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folHlink"/>
                </a:solidFill>
              </a:rPr>
              <a:t>Belle PRELIMINARY</a:t>
            </a:r>
          </a:p>
        </p:txBody>
      </p:sp>
      <p:pic>
        <p:nvPicPr>
          <p:cNvPr id="21521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4"/>
          <p:cNvSpPr>
            <a:spLocks noChangeArrowheads="1"/>
          </p:cNvSpPr>
          <p:nvPr/>
        </p:nvSpPr>
        <p:spPr bwMode="auto">
          <a:xfrm>
            <a:off x="85725" y="5600700"/>
            <a:ext cx="8553450" cy="1114425"/>
          </a:xfrm>
          <a:prstGeom prst="rect">
            <a:avLst/>
          </a:prstGeom>
          <a:solidFill>
            <a:srgbClr val="FFFFD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1" name="Picture 17"/>
          <p:cNvPicPr>
            <a:picLocks noChangeAspect="1" noChangeArrowheads="1"/>
          </p:cNvPicPr>
          <p:nvPr/>
        </p:nvPicPr>
        <p:blipFill>
          <a:blip r:embed="rId2" cstate="print"/>
          <a:srcRect l="43672" t="27051" r="5704" b="26953"/>
          <a:stretch>
            <a:fillRect/>
          </a:stretch>
        </p:blipFill>
        <p:spPr bwMode="auto">
          <a:xfrm>
            <a:off x="4514850" y="1004888"/>
            <a:ext cx="4579938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6"/>
          <p:cNvPicPr>
            <a:picLocks noChangeAspect="1" noChangeArrowheads="1"/>
          </p:cNvPicPr>
          <p:nvPr/>
        </p:nvPicPr>
        <p:blipFill>
          <a:blip r:embed="rId3" cstate="print"/>
          <a:srcRect l="43750" t="27051" r="5859" b="26953"/>
          <a:stretch>
            <a:fillRect/>
          </a:stretch>
        </p:blipFill>
        <p:spPr bwMode="auto">
          <a:xfrm>
            <a:off x="0" y="1028700"/>
            <a:ext cx="451485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Signal Region </a:t>
            </a:r>
          </a:p>
        </p:txBody>
      </p:sp>
      <p:sp>
        <p:nvSpPr>
          <p:cNvPr id="2253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05C83308-D3E0-4A4C-9A62-1B6435870298}" type="slidenum">
              <a:rPr lang="en-US" sz="1600" smtClean="0">
                <a:solidFill>
                  <a:schemeClr val="tx1"/>
                </a:solidFill>
              </a:rPr>
              <a:pPr/>
              <a:t>26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5257800" y="115887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B*B*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685800" y="113982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7" name="TextBox 20"/>
          <p:cNvSpPr txBox="1">
            <a:spLocks noChangeArrowheads="1"/>
          </p:cNvSpPr>
          <p:nvPr/>
        </p:nvSpPr>
        <p:spPr bwMode="auto">
          <a:xfrm>
            <a:off x="228600" y="4325938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latin typeface="Calibri" pitchFamily="34" charset="0"/>
              </a:rPr>
              <a:t>points – right sign B</a:t>
            </a:r>
            <a:r>
              <a:rPr lang="el-GR" sz="1800">
                <a:latin typeface="Calibri" pitchFamily="34" charset="0"/>
              </a:rPr>
              <a:t>π</a:t>
            </a:r>
            <a:r>
              <a:rPr lang="en-US" sz="1800">
                <a:latin typeface="Calibri" pitchFamily="34" charset="0"/>
              </a:rPr>
              <a:t> combinations (data);</a:t>
            </a:r>
          </a:p>
          <a:p>
            <a:pPr algn="just"/>
            <a:r>
              <a:rPr lang="en-US" sz="1800">
                <a:latin typeface="Calibri" pitchFamily="34" charset="0"/>
              </a:rPr>
              <a:t>lines    – fit to data with various models (times PHSP, convolved with resolution</a:t>
            </a:r>
          </a:p>
          <a:p>
            <a:pPr algn="just"/>
            <a:r>
              <a:rPr lang="en-US" sz="1800">
                <a:latin typeface="Calibri" pitchFamily="34" charset="0"/>
              </a:rPr>
              <a:t>               function = Gaussian with </a:t>
            </a:r>
            <a:r>
              <a:rPr lang="el-GR" sz="1800">
                <a:latin typeface="Calibri" pitchFamily="34" charset="0"/>
              </a:rPr>
              <a:t>σ</a:t>
            </a:r>
            <a:r>
              <a:rPr lang="en-US" sz="1800">
                <a:latin typeface="Calibri" pitchFamily="34" charset="0"/>
              </a:rPr>
              <a:t>=6MeV).</a:t>
            </a:r>
          </a:p>
          <a:p>
            <a:pPr algn="just"/>
            <a:r>
              <a:rPr lang="en-US" sz="1800">
                <a:latin typeface="Calibri" pitchFamily="34" charset="0"/>
              </a:rPr>
              <a:t>hatched histogram – background component</a:t>
            </a:r>
          </a:p>
        </p:txBody>
      </p: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2667000" y="1327150"/>
            <a:ext cx="1524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b="1">
              <a:cs typeface="Arial" pitchFamily="34" charset="0"/>
            </a:endParaRPr>
          </a:p>
        </p:txBody>
      </p:sp>
      <p:sp>
        <p:nvSpPr>
          <p:cNvPr id="22539" name="TextBox 15"/>
          <p:cNvSpPr txBox="1">
            <a:spLocks noChangeArrowheads="1"/>
          </p:cNvSpPr>
          <p:nvPr/>
        </p:nvSpPr>
        <p:spPr bwMode="auto">
          <a:xfrm>
            <a:off x="7239000" y="1327150"/>
            <a:ext cx="1524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b="1">
              <a:cs typeface="Arial" pitchFamily="34" charset="0"/>
            </a:endParaRPr>
          </a:p>
        </p:txBody>
      </p:sp>
      <p:sp>
        <p:nvSpPr>
          <p:cNvPr id="22540" name="TextBox 13"/>
          <p:cNvSpPr txBox="1">
            <a:spLocks noChangeArrowheads="1"/>
          </p:cNvSpPr>
          <p:nvPr/>
        </p:nvSpPr>
        <p:spPr bwMode="auto">
          <a:xfrm>
            <a:off x="241300" y="5999163"/>
            <a:ext cx="835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BB*</a:t>
            </a:r>
            <a:r>
              <a:rPr lang="el-GR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data fits (almost) equally well to a sum of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(10610) and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(10650) or  </a:t>
            </a:r>
          </a:p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                                                                 to a sum of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(10610) and non-resonant.</a:t>
            </a:r>
          </a:p>
        </p:txBody>
      </p:sp>
      <p:sp>
        <p:nvSpPr>
          <p:cNvPr id="22541" name="TextBox 16"/>
          <p:cNvSpPr txBox="1">
            <a:spLocks noChangeArrowheads="1"/>
          </p:cNvSpPr>
          <p:nvPr/>
        </p:nvSpPr>
        <p:spPr bwMode="auto">
          <a:xfrm>
            <a:off x="244475" y="5588000"/>
            <a:ext cx="7700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B*B*</a:t>
            </a:r>
            <a:r>
              <a:rPr lang="el-GR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signal is well fit to just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(10650) signal alone</a:t>
            </a:r>
          </a:p>
        </p:txBody>
      </p:sp>
      <p:pic>
        <p:nvPicPr>
          <p:cNvPr id="22542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075" y="1238250"/>
            <a:ext cx="4476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Text Box 24"/>
          <p:cNvSpPr txBox="1">
            <a:spLocks noChangeArrowheads="1"/>
          </p:cNvSpPr>
          <p:nvPr/>
        </p:nvSpPr>
        <p:spPr bwMode="auto">
          <a:xfrm rot="-1800000">
            <a:off x="4214813" y="2949575"/>
            <a:ext cx="2324100" cy="369888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folHlink"/>
                </a:solidFill>
              </a:rPr>
              <a:t>Belle PRELIMINARY</a:t>
            </a:r>
          </a:p>
        </p:txBody>
      </p:sp>
      <p:pic>
        <p:nvPicPr>
          <p:cNvPr id="22544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7225" y="1228725"/>
            <a:ext cx="4476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Line 202"/>
          <p:cNvSpPr>
            <a:spLocks noChangeShapeType="1"/>
          </p:cNvSpPr>
          <p:nvPr/>
        </p:nvSpPr>
        <p:spPr bwMode="auto">
          <a:xfrm flipH="1">
            <a:off x="7448550" y="2495550"/>
            <a:ext cx="523875" cy="4191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202"/>
          <p:cNvSpPr>
            <a:spLocks noChangeShapeType="1"/>
          </p:cNvSpPr>
          <p:nvPr/>
        </p:nvSpPr>
        <p:spPr bwMode="auto">
          <a:xfrm flipH="1">
            <a:off x="7115175" y="1990725"/>
            <a:ext cx="838200" cy="2952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2"/>
          <p:cNvSpPr>
            <a:spLocks noChangeShapeType="1"/>
          </p:cNvSpPr>
          <p:nvPr/>
        </p:nvSpPr>
        <p:spPr bwMode="auto">
          <a:xfrm flipH="1">
            <a:off x="2066925" y="2190750"/>
            <a:ext cx="923925" cy="2857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Line 202"/>
          <p:cNvSpPr>
            <a:spLocks noChangeShapeType="1"/>
          </p:cNvSpPr>
          <p:nvPr/>
        </p:nvSpPr>
        <p:spPr bwMode="auto">
          <a:xfrm flipH="1" flipV="1">
            <a:off x="1685925" y="1743075"/>
            <a:ext cx="1314450" cy="571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TextBox 25"/>
          <p:cNvSpPr txBox="1">
            <a:spLocks noChangeArrowheads="1"/>
          </p:cNvSpPr>
          <p:nvPr/>
        </p:nvSpPr>
        <p:spPr bwMode="auto">
          <a:xfrm>
            <a:off x="7958138" y="2354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PhSp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1" name="TextBox 25"/>
          <p:cNvSpPr txBox="1">
            <a:spLocks noChangeArrowheads="1"/>
          </p:cNvSpPr>
          <p:nvPr/>
        </p:nvSpPr>
        <p:spPr bwMode="auto">
          <a:xfrm>
            <a:off x="3128963" y="203041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PhSp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2" name="TextBox 25"/>
          <p:cNvSpPr txBox="1">
            <a:spLocks noChangeArrowheads="1"/>
          </p:cNvSpPr>
          <p:nvPr/>
        </p:nvSpPr>
        <p:spPr bwMode="auto">
          <a:xfrm>
            <a:off x="7948613" y="17732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alone</a:t>
            </a:r>
          </a:p>
        </p:txBody>
      </p:sp>
      <p:sp>
        <p:nvSpPr>
          <p:cNvPr id="22553" name="Line 202"/>
          <p:cNvSpPr>
            <a:spLocks noChangeShapeType="1"/>
          </p:cNvSpPr>
          <p:nvPr/>
        </p:nvSpPr>
        <p:spPr bwMode="auto">
          <a:xfrm flipH="1">
            <a:off x="7648575" y="2895600"/>
            <a:ext cx="333375" cy="4667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TextBox 27"/>
          <p:cNvSpPr txBox="1">
            <a:spLocks noChangeArrowheads="1"/>
          </p:cNvSpPr>
          <p:nvPr/>
        </p:nvSpPr>
        <p:spPr bwMode="auto">
          <a:xfrm>
            <a:off x="7948613" y="266858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5" name="TextBox 28"/>
          <p:cNvSpPr txBox="1">
            <a:spLocks noChangeArrowheads="1"/>
          </p:cNvSpPr>
          <p:nvPr/>
        </p:nvSpPr>
        <p:spPr bwMode="auto">
          <a:xfrm>
            <a:off x="3128963" y="16208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 +</a:t>
            </a:r>
          </a:p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6" name="TextBox 29"/>
          <p:cNvSpPr txBox="1">
            <a:spLocks noChangeArrowheads="1"/>
          </p:cNvSpPr>
          <p:nvPr/>
        </p:nvSpPr>
        <p:spPr bwMode="auto">
          <a:xfrm>
            <a:off x="3138488" y="23066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7" name="Line 202"/>
          <p:cNvSpPr>
            <a:spLocks noChangeShapeType="1"/>
          </p:cNvSpPr>
          <p:nvPr/>
        </p:nvSpPr>
        <p:spPr bwMode="auto">
          <a:xfrm flipH="1">
            <a:off x="2171700" y="2552700"/>
            <a:ext cx="838200" cy="304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TextBox 31"/>
          <p:cNvSpPr txBox="1">
            <a:spLocks noChangeArrowheads="1"/>
          </p:cNvSpPr>
          <p:nvPr/>
        </p:nvSpPr>
        <p:spPr bwMode="auto">
          <a:xfrm>
            <a:off x="3281363" y="2763838"/>
            <a:ext cx="995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 +</a:t>
            </a:r>
          </a:p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 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9" name="Line 202"/>
          <p:cNvSpPr>
            <a:spLocks noChangeShapeType="1"/>
          </p:cNvSpPr>
          <p:nvPr/>
        </p:nvSpPr>
        <p:spPr bwMode="auto">
          <a:xfrm flipH="1" flipV="1">
            <a:off x="2638425" y="2990850"/>
            <a:ext cx="619125" cy="666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Text Box 17"/>
          <p:cNvSpPr txBox="1">
            <a:spLocks noChangeArrowheads="1"/>
          </p:cNvSpPr>
          <p:nvPr/>
        </p:nvSpPr>
        <p:spPr bwMode="auto">
          <a:xfrm>
            <a:off x="2055813" y="13954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8</a:t>
            </a:r>
            <a:r>
              <a:rPr lang="en-US" sz="1800">
                <a:solidFill>
                  <a:srgbClr val="CC0000"/>
                </a:solidFill>
                <a:sym typeface="Symbol" pitchFamily="18" charset="2"/>
              </a:rPr>
              <a:t></a:t>
            </a:r>
          </a:p>
        </p:txBody>
      </p:sp>
      <p:sp>
        <p:nvSpPr>
          <p:cNvPr id="22561" name="Text Box 16"/>
          <p:cNvSpPr txBox="1">
            <a:spLocks noChangeArrowheads="1"/>
          </p:cNvSpPr>
          <p:nvPr/>
        </p:nvSpPr>
        <p:spPr bwMode="auto">
          <a:xfrm>
            <a:off x="1603375" y="1128713"/>
            <a:ext cx="118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Z</a:t>
            </a:r>
            <a:r>
              <a:rPr lang="en-US" baseline="-25000">
                <a:solidFill>
                  <a:srgbClr val="CC0000"/>
                </a:solidFill>
              </a:rPr>
              <a:t>b</a:t>
            </a:r>
            <a:r>
              <a:rPr lang="en-US">
                <a:solidFill>
                  <a:srgbClr val="CC0000"/>
                </a:solidFill>
              </a:rPr>
              <a:t>(10610)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22562" name="Text Box 12"/>
          <p:cNvSpPr txBox="1">
            <a:spLocks noChangeArrowheads="1"/>
          </p:cNvSpPr>
          <p:nvPr/>
        </p:nvSpPr>
        <p:spPr bwMode="auto">
          <a:xfrm>
            <a:off x="6642100" y="1177925"/>
            <a:ext cx="118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Z</a:t>
            </a:r>
            <a:r>
              <a:rPr lang="en-US" baseline="-25000">
                <a:solidFill>
                  <a:srgbClr val="CC0000"/>
                </a:solidFill>
              </a:rPr>
              <a:t>b</a:t>
            </a:r>
            <a:r>
              <a:rPr lang="en-US">
                <a:solidFill>
                  <a:srgbClr val="CC0000"/>
                </a:solidFill>
              </a:rPr>
              <a:t>(10650)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22563" name="Text Box 13"/>
          <p:cNvSpPr txBox="1">
            <a:spLocks noChangeArrowheads="1"/>
          </p:cNvSpPr>
          <p:nvPr/>
        </p:nvSpPr>
        <p:spPr bwMode="auto">
          <a:xfrm>
            <a:off x="7099300" y="14986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6.8</a:t>
            </a:r>
            <a:r>
              <a:rPr lang="en-US" sz="1800">
                <a:solidFill>
                  <a:srgbClr val="CC0000"/>
                </a:solidFill>
                <a:sym typeface="Symbol" pitchFamily="18" charset="2"/>
              </a:rPr>
              <a:t>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/>
          <p:cNvPicPr>
            <a:picLocks noChangeAspect="1" noChangeArrowheads="1"/>
          </p:cNvPicPr>
          <p:nvPr/>
        </p:nvPicPr>
        <p:blipFill>
          <a:blip r:embed="rId2" cstate="print"/>
          <a:srcRect l="22188" t="28027" r="6094" b="27344"/>
          <a:stretch>
            <a:fillRect/>
          </a:stretch>
        </p:blipFill>
        <p:spPr bwMode="auto">
          <a:xfrm>
            <a:off x="857250" y="2854325"/>
            <a:ext cx="70866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Results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87A4BA6E-6BDE-4D50-832B-6D26480B64CE}" type="slidenum">
              <a:rPr lang="en-US" sz="1600" smtClean="0">
                <a:solidFill>
                  <a:schemeClr val="tx1"/>
                </a:solidFill>
              </a:rPr>
              <a:pPr/>
              <a:t>27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3557" name="TextBox 20"/>
          <p:cNvSpPr txBox="1">
            <a:spLocks noChangeArrowheads="1"/>
          </p:cNvSpPr>
          <p:nvPr/>
        </p:nvSpPr>
        <p:spPr bwMode="auto">
          <a:xfrm>
            <a:off x="76200" y="2055813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Assuming Z</a:t>
            </a:r>
            <a:r>
              <a:rPr lang="en-US" b="1" baseline="-25000">
                <a:latin typeface="Calibri" pitchFamily="34" charset="0"/>
              </a:rPr>
              <a:t>b</a:t>
            </a:r>
            <a:r>
              <a:rPr lang="en-US">
                <a:latin typeface="Calibri" pitchFamily="34" charset="0"/>
              </a:rPr>
              <a:t> decays are saturated by the already observed </a:t>
            </a:r>
            <a:r>
              <a:rPr lang="en-US" b="1">
                <a:latin typeface="Calibri" pitchFamily="34" charset="0"/>
                <a:sym typeface="Symbol" pitchFamily="18" charset="2"/>
              </a:rPr>
              <a:t></a:t>
            </a:r>
            <a:r>
              <a:rPr lang="en-US">
                <a:latin typeface="Calibri" pitchFamily="34" charset="0"/>
              </a:rPr>
              <a:t>(nS)</a:t>
            </a:r>
            <a:r>
              <a:rPr lang="el-GR">
                <a:latin typeface="Calibri" pitchFamily="34" charset="0"/>
              </a:rPr>
              <a:t>π</a:t>
            </a:r>
            <a:r>
              <a:rPr lang="en-US">
                <a:latin typeface="Calibri" pitchFamily="34" charset="0"/>
              </a:rPr>
              <a:t>, h</a:t>
            </a:r>
            <a:r>
              <a:rPr lang="en-US" b="1" baseline="-25000">
                <a:latin typeface="Calibri" pitchFamily="34" charset="0"/>
              </a:rPr>
              <a:t>b</a:t>
            </a:r>
            <a:r>
              <a:rPr lang="en-US">
                <a:latin typeface="Calibri" pitchFamily="34" charset="0"/>
              </a:rPr>
              <a:t>(mP)</a:t>
            </a:r>
            <a:r>
              <a:rPr lang="el-GR">
                <a:latin typeface="Calibri" pitchFamily="34" charset="0"/>
              </a:rPr>
              <a:t>π</a:t>
            </a:r>
            <a:r>
              <a:rPr lang="en-US">
                <a:latin typeface="Calibri" pitchFamily="34" charset="0"/>
              </a:rPr>
              <a:t> and B(*)B* channels, one can calculate complete table of relative branching fractions: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1695450" y="6337300"/>
            <a:ext cx="549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B(*)B* channels dominate Z</a:t>
            </a:r>
            <a:r>
              <a:rPr lang="en-US" sz="2400" b="1" baseline="-2500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sz="2400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decays !</a:t>
            </a:r>
          </a:p>
        </p:txBody>
      </p:sp>
      <p:sp>
        <p:nvSpPr>
          <p:cNvPr id="23559" name="Text Box 24"/>
          <p:cNvSpPr txBox="1">
            <a:spLocks noChangeArrowheads="1"/>
          </p:cNvSpPr>
          <p:nvPr/>
        </p:nvSpPr>
        <p:spPr bwMode="auto">
          <a:xfrm rot="-1800000">
            <a:off x="2792413" y="4976813"/>
            <a:ext cx="2324100" cy="385762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folHlink"/>
                </a:solidFill>
              </a:rPr>
              <a:t>Belle PRELIMINARY</a:t>
            </a: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3" cstate="print"/>
          <a:srcRect l="54721" t="37346" r="3569" b="41739"/>
          <a:stretch>
            <a:fillRect/>
          </a:stretch>
        </p:blipFill>
        <p:spPr bwMode="auto">
          <a:xfrm>
            <a:off x="5018088" y="1074738"/>
            <a:ext cx="38131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20"/>
          <p:cNvSpPr txBox="1">
            <a:spLocks noChangeArrowheads="1"/>
          </p:cNvSpPr>
          <p:nvPr/>
        </p:nvSpPr>
        <p:spPr bwMode="auto">
          <a:xfrm>
            <a:off x="133350" y="744538"/>
            <a:ext cx="7419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 Branching fractions of </a:t>
            </a:r>
            <a:r>
              <a:rPr lang="en-US" b="1">
                <a:latin typeface="Calibri" pitchFamily="34" charset="0"/>
                <a:sym typeface="Symbol" pitchFamily="18" charset="2"/>
              </a:rPr>
              <a:t></a:t>
            </a:r>
            <a:r>
              <a:rPr lang="en-US">
                <a:latin typeface="Calibri" pitchFamily="34" charset="0"/>
              </a:rPr>
              <a:t>(10680) decays (including neutral modes): </a:t>
            </a:r>
          </a:p>
          <a:p>
            <a:pPr algn="just"/>
            <a:r>
              <a:rPr lang="en-US">
                <a:latin typeface="Calibri" pitchFamily="34" charset="0"/>
              </a:rPr>
              <a:t> BB</a:t>
            </a:r>
            <a:r>
              <a:rPr lang="en-US">
                <a:latin typeface="Symbol" pitchFamily="18" charset="2"/>
              </a:rPr>
              <a:t>p     </a:t>
            </a:r>
            <a:r>
              <a:rPr lang="en-US">
                <a:latin typeface="Calibri" pitchFamily="34" charset="0"/>
              </a:rPr>
              <a:t>&lt; 0.60% (90%CL)</a:t>
            </a:r>
          </a:p>
          <a:p>
            <a:pPr algn="just"/>
            <a:r>
              <a:rPr lang="en-US">
                <a:latin typeface="Calibri" pitchFamily="34" charset="0"/>
              </a:rPr>
              <a:t> BB*</a:t>
            </a:r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   = 4.25 </a:t>
            </a:r>
            <a:r>
              <a:rPr lang="en-US" b="1">
                <a:latin typeface="Calibri" pitchFamily="34" charset="0"/>
              </a:rPr>
              <a:t>±</a:t>
            </a:r>
            <a:r>
              <a:rPr lang="en-US">
                <a:latin typeface="Calibri" pitchFamily="34" charset="0"/>
              </a:rPr>
              <a:t> 0.44 </a:t>
            </a:r>
            <a:r>
              <a:rPr lang="en-US" b="1">
                <a:latin typeface="Calibri" pitchFamily="34" charset="0"/>
              </a:rPr>
              <a:t>±</a:t>
            </a:r>
            <a:r>
              <a:rPr lang="en-US">
                <a:latin typeface="Calibri" pitchFamily="34" charset="0"/>
              </a:rPr>
              <a:t> 0.69%</a:t>
            </a:r>
          </a:p>
          <a:p>
            <a:pPr algn="just"/>
            <a:r>
              <a:rPr lang="en-US">
                <a:latin typeface="Calibri" pitchFamily="34" charset="0"/>
              </a:rPr>
              <a:t> B*B*</a:t>
            </a:r>
            <a:r>
              <a:rPr lang="en-US">
                <a:latin typeface="Symbol" pitchFamily="18" charset="2"/>
              </a:rPr>
              <a:t>p </a:t>
            </a:r>
            <a:r>
              <a:rPr lang="en-US">
                <a:latin typeface="Calibri" pitchFamily="34" charset="0"/>
              </a:rPr>
              <a:t>= 2.12 </a:t>
            </a:r>
            <a:r>
              <a:rPr lang="en-US" b="1">
                <a:latin typeface="Calibri" pitchFamily="34" charset="0"/>
              </a:rPr>
              <a:t>± </a:t>
            </a:r>
            <a:r>
              <a:rPr lang="en-US">
                <a:latin typeface="Calibri" pitchFamily="34" charset="0"/>
              </a:rPr>
              <a:t>0.29 </a:t>
            </a:r>
            <a:r>
              <a:rPr lang="en-US" b="1">
                <a:latin typeface="Calibri" pitchFamily="34" charset="0"/>
              </a:rPr>
              <a:t>±</a:t>
            </a:r>
            <a:r>
              <a:rPr lang="en-US">
                <a:latin typeface="Calibri" pitchFamily="34" charset="0"/>
              </a:rPr>
              <a:t> 0.36%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1860556" y="-4763"/>
            <a:ext cx="551655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rgbClr val="002060"/>
                </a:solidFill>
              </a:rPr>
              <a:t>Heavy quark structure in </a:t>
            </a:r>
            <a:r>
              <a:rPr lang="en-GB" sz="3200" b="1" dirty="0" err="1">
                <a:solidFill>
                  <a:srgbClr val="002060"/>
                </a:solidFill>
              </a:rPr>
              <a:t>Z</a:t>
            </a:r>
            <a:r>
              <a:rPr lang="en-GB" sz="3200" b="1" baseline="-25000" dirty="0" err="1">
                <a:solidFill>
                  <a:srgbClr val="002060"/>
                </a:solidFill>
              </a:rPr>
              <a:t>b</a:t>
            </a:r>
            <a:endParaRPr lang="en-GB" sz="3200" b="1" baseline="-25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25413" y="720725"/>
            <a:ext cx="59944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449263" y="900113"/>
            <a:ext cx="4367212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CC"/>
                </a:solidFill>
              </a:rPr>
              <a:t>Wave func. at large distance – B(*)B*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909638"/>
            <a:ext cx="962025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538" y="909638"/>
            <a:ext cx="900112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219075" y="511175"/>
            <a:ext cx="87614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A.B.,A.Garmash,A.Milstein,R.Mizuk,M.Voloshin  PRD84 054010 (arXiv:1105.4473)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639763" y="2616770"/>
            <a:ext cx="7848600" cy="16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Why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</a:t>
            </a:r>
            <a:r>
              <a:rPr lang="en-GB" dirty="0">
                <a:solidFill>
                  <a:srgbClr val="0000CC"/>
                </a:solidFill>
              </a:rPr>
              <a:t> is unsuppressed relative to 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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Relative phase ~0 for </a:t>
            </a:r>
            <a:r>
              <a:rPr lang="en-GB" dirty="0">
                <a:solidFill>
                  <a:srgbClr val="0000CC"/>
                </a:solidFill>
                <a:sym typeface="Symbol" pitchFamily="18" charset="2"/>
              </a:rPr>
              <a:t></a:t>
            </a:r>
            <a:r>
              <a:rPr lang="en-GB" dirty="0">
                <a:solidFill>
                  <a:srgbClr val="0000CC"/>
                </a:solidFill>
              </a:rPr>
              <a:t> and ~180</a:t>
            </a:r>
            <a:r>
              <a:rPr lang="en-GB" sz="2400" baseline="30000" dirty="0">
                <a:solidFill>
                  <a:srgbClr val="0000CC"/>
                </a:solidFill>
              </a:rPr>
              <a:t>0</a:t>
            </a:r>
            <a:r>
              <a:rPr lang="en-GB" dirty="0">
                <a:solidFill>
                  <a:srgbClr val="0000CC"/>
                </a:solidFill>
              </a:rPr>
              <a:t> for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Production rates of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(10610) and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(10650)</a:t>
            </a:r>
            <a:r>
              <a:rPr lang="en-GB" sz="2400" baseline="-25000" dirty="0">
                <a:solidFill>
                  <a:srgbClr val="0000CC"/>
                </a:solidFill>
              </a:rPr>
              <a:t> </a:t>
            </a:r>
            <a:r>
              <a:rPr lang="en-GB" dirty="0">
                <a:solidFill>
                  <a:srgbClr val="0000CC"/>
                </a:solidFill>
              </a:rPr>
              <a:t>are similar</a:t>
            </a:r>
            <a:endParaRPr lang="en-GB" sz="1800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Widths       </a:t>
            </a:r>
            <a:r>
              <a:rPr lang="en-GB" dirty="0" smtClean="0">
                <a:solidFill>
                  <a:srgbClr val="0000CC"/>
                </a:solidFill>
              </a:rPr>
              <a:t>–”–</a:t>
            </a: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519113" y="2386440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>
                <a:solidFill>
                  <a:srgbClr val="0000CC"/>
                </a:solidFill>
              </a:rPr>
              <a:t>Explains</a:t>
            </a:r>
            <a:endParaRPr lang="ru-RU" dirty="0">
              <a:solidFill>
                <a:srgbClr val="0000CC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946150" y="1168395"/>
            <a:ext cx="2990850" cy="1333500"/>
            <a:chOff x="596" y="892"/>
            <a:chExt cx="1884" cy="840"/>
          </a:xfrm>
        </p:grpSpPr>
        <p:graphicFrame>
          <p:nvGraphicFramePr>
            <p:cNvPr id="1026" name="Object 14"/>
            <p:cNvGraphicFramePr>
              <a:graphicFrameLocks noChangeAspect="1"/>
            </p:cNvGraphicFramePr>
            <p:nvPr/>
          </p:nvGraphicFramePr>
          <p:xfrm>
            <a:off x="596" y="892"/>
            <a:ext cx="1884" cy="840"/>
          </p:xfrm>
          <a:graphic>
            <a:graphicData uri="http://schemas.openxmlformats.org/presentationml/2006/ole">
              <p:oleObj spid="_x0000_s398338" name="Формула" r:id="rId6" imgW="51511320" imgH="20116800" progId="Equation.3">
                <p:embed/>
              </p:oleObj>
            </a:graphicData>
          </a:graphic>
        </p:graphicFrame>
        <p:sp>
          <p:nvSpPr>
            <p:cNvPr id="1044" name="Rectangle 15"/>
            <p:cNvSpPr>
              <a:spLocks noChangeArrowheads="1"/>
            </p:cNvSpPr>
            <p:nvPr/>
          </p:nvSpPr>
          <p:spPr bwMode="auto">
            <a:xfrm>
              <a:off x="741" y="981"/>
              <a:ext cx="56" cy="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9" name="Line 16"/>
          <p:cNvSpPr>
            <a:spLocks noChangeShapeType="1"/>
          </p:cNvSpPr>
          <p:nvPr/>
        </p:nvSpPr>
        <p:spPr bwMode="auto">
          <a:xfrm flipV="1">
            <a:off x="1211263" y="1592263"/>
            <a:ext cx="20637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43" name="Straight Connector 21"/>
          <p:cNvCxnSpPr>
            <a:cxnSpLocks noChangeShapeType="1"/>
          </p:cNvCxnSpPr>
          <p:nvPr/>
        </p:nvCxnSpPr>
        <p:spPr bwMode="auto">
          <a:xfrm flipV="1">
            <a:off x="398463" y="820738"/>
            <a:ext cx="8242300" cy="41275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</p:spPr>
      </p:cxn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28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74528" y="4112370"/>
            <a:ext cx="1111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 smtClean="0">
                <a:solidFill>
                  <a:srgbClr val="008000"/>
                </a:solidFill>
              </a:rPr>
              <a:t>Predicts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41742" y="4085391"/>
            <a:ext cx="7848600" cy="15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33CC"/>
              </a:buClr>
            </a:pPr>
            <a:endParaRPr lang="en-GB" dirty="0" smtClean="0">
              <a:solidFill>
                <a:srgbClr val="008000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J</a:t>
            </a:r>
            <a:r>
              <a:rPr lang="en-GB" baseline="30000" dirty="0" smtClean="0">
                <a:solidFill>
                  <a:srgbClr val="008000"/>
                </a:solidFill>
              </a:rPr>
              <a:t>PC</a:t>
            </a:r>
            <a:r>
              <a:rPr lang="en-GB" dirty="0" smtClean="0">
                <a:solidFill>
                  <a:srgbClr val="008000"/>
                </a:solidFill>
              </a:rPr>
              <a:t>   1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sz="2400" baseline="30000" dirty="0" smtClean="0">
                <a:solidFill>
                  <a:srgbClr val="008000"/>
                </a:solidFill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 quantum numbers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Dominant decays to B(*)B*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Similar states in Charm 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93" y="4017014"/>
            <a:ext cx="4424987" cy="284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207"/>
          <a:stretch>
            <a:fillRect/>
          </a:stretch>
        </p:blipFill>
        <p:spPr bwMode="auto">
          <a:xfrm>
            <a:off x="4464733" y="813718"/>
            <a:ext cx="4444167" cy="308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64055" y="783772"/>
            <a:ext cx="8357900" cy="5797631"/>
            <a:chOff x="464055" y="783772"/>
            <a:chExt cx="8357900" cy="5797631"/>
          </a:xfrm>
        </p:grpSpPr>
        <p:sp>
          <p:nvSpPr>
            <p:cNvPr id="6" name="Rectangle 5"/>
            <p:cNvSpPr/>
            <p:nvPr/>
          </p:nvSpPr>
          <p:spPr bwMode="auto">
            <a:xfrm>
              <a:off x="7980217" y="5971309"/>
              <a:ext cx="692727" cy="4294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endParaRPr>
            </a:p>
          </p:txBody>
        </p:sp>
        <p:pic>
          <p:nvPicPr>
            <p:cNvPr id="19968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055" y="793135"/>
              <a:ext cx="38100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8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3355" y="3962028"/>
              <a:ext cx="403860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接箭头连接符 13"/>
            <p:cNvCxnSpPr/>
            <p:nvPr/>
          </p:nvCxnSpPr>
          <p:spPr bwMode="auto">
            <a:xfrm>
              <a:off x="7210301" y="783772"/>
              <a:ext cx="11137" cy="100517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FF99"/>
                  </a:solidFill>
                </a14:hiddenFill>
              </a:ext>
            </a:extLst>
          </p:spPr>
        </p:cxnSp>
        <p:cxnSp>
          <p:nvCxnSpPr>
            <p:cNvPr id="13" name="直接箭头连接符 13"/>
            <p:cNvCxnSpPr/>
            <p:nvPr/>
          </p:nvCxnSpPr>
          <p:spPr bwMode="auto">
            <a:xfrm>
              <a:off x="7614057" y="1165758"/>
              <a:ext cx="11137" cy="100517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FF99"/>
                  </a:solidFill>
                </a14:hiddenFill>
              </a:ext>
            </a:extLst>
          </p:spPr>
        </p:cxnSp>
        <p:sp>
          <p:nvSpPr>
            <p:cNvPr id="15" name="Rectangle 14"/>
            <p:cNvSpPr/>
            <p:nvPr/>
          </p:nvSpPr>
          <p:spPr bwMode="auto">
            <a:xfrm>
              <a:off x="3422050" y="3491354"/>
              <a:ext cx="1316206" cy="5541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585019" y="0"/>
            <a:ext cx="6365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Observation of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Z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(3900) at BESIII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9275" y="0"/>
            <a:ext cx="9393382" cy="7921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about other color-singlet combinations?</a:t>
            </a:r>
            <a:endParaRPr lang="en-US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8025" y="1808035"/>
            <a:ext cx="8991600" cy="40687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err="1"/>
              <a:t>Pentaquark</a:t>
            </a:r>
            <a:r>
              <a:rPr lang="en-US" sz="2400" dirty="0" smtClean="0"/>
              <a:t>:						H-</a:t>
            </a:r>
            <a:r>
              <a:rPr lang="en-US" sz="2400" dirty="0" err="1" smtClean="0"/>
              <a:t>diBaryon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0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err="1" smtClean="0"/>
              <a:t>Glueball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err="1" smtClean="0"/>
              <a:t>Tetraquark</a:t>
            </a:r>
            <a:r>
              <a:rPr lang="en-US" sz="2400" dirty="0" smtClean="0"/>
              <a:t> mesons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dirty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err="1" smtClean="0"/>
              <a:t>qq</a:t>
            </a:r>
            <a:r>
              <a:rPr lang="en-US" sz="2400" dirty="0"/>
              <a:t>-gluon hybrid mesons</a:t>
            </a:r>
          </a:p>
        </p:txBody>
      </p:sp>
      <p:pic>
        <p:nvPicPr>
          <p:cNvPr id="22532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33085" y="2962374"/>
            <a:ext cx="504825" cy="1114425"/>
          </a:xfrm>
          <a:prstGeom prst="rect">
            <a:avLst/>
          </a:prstGeom>
        </p:spPr>
      </p:pic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2926623" y="4293343"/>
            <a:ext cx="476250" cy="457200"/>
          </a:xfrm>
          <a:prstGeom prst="ellipse">
            <a:avLst/>
          </a:prstGeom>
          <a:solidFill>
            <a:srgbClr val="00008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22534" name="Oval 5"/>
          <p:cNvSpPr>
            <a:spLocks noChangeArrowheads="1"/>
          </p:cNvSpPr>
          <p:nvPr/>
        </p:nvSpPr>
        <p:spPr bwMode="auto">
          <a:xfrm>
            <a:off x="3307623" y="4217143"/>
            <a:ext cx="457200" cy="533400"/>
          </a:xfrm>
          <a:prstGeom prst="ellipse">
            <a:avLst/>
          </a:prstGeom>
          <a:solidFill>
            <a:srgbClr val="FFFF00">
              <a:alpha val="4784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c</a:t>
            </a:r>
          </a:p>
        </p:txBody>
      </p:sp>
      <p:sp>
        <p:nvSpPr>
          <p:cNvPr id="22535" name="Oval 6"/>
          <p:cNvSpPr>
            <a:spLocks noChangeArrowheads="1"/>
          </p:cNvSpPr>
          <p:nvPr/>
        </p:nvSpPr>
        <p:spPr bwMode="auto">
          <a:xfrm>
            <a:off x="3536223" y="4521943"/>
            <a:ext cx="457200" cy="457200"/>
          </a:xfrm>
          <a:prstGeom prst="ellipse">
            <a:avLst/>
          </a:prstGeom>
          <a:solidFill>
            <a:srgbClr val="00800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36" name="Oval 7"/>
          <p:cNvSpPr>
            <a:spLocks noChangeArrowheads="1"/>
          </p:cNvSpPr>
          <p:nvPr/>
        </p:nvSpPr>
        <p:spPr bwMode="auto">
          <a:xfrm>
            <a:off x="3155223" y="4598143"/>
            <a:ext cx="495300" cy="457200"/>
          </a:xfrm>
          <a:prstGeom prst="ellipse">
            <a:avLst/>
          </a:prstGeom>
          <a:solidFill>
            <a:srgbClr val="FF000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charset="0"/>
              </a:rPr>
              <a:t>c</a:t>
            </a:r>
          </a:p>
        </p:txBody>
      </p:sp>
      <p:pic>
        <p:nvPicPr>
          <p:cNvPr id="22537" name="Picture 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75948" y="5431580"/>
            <a:ext cx="981075" cy="514350"/>
          </a:xfrm>
          <a:prstGeom prst="rect">
            <a:avLst/>
          </a:prstGeom>
        </p:spPr>
      </p:pic>
      <p:sp>
        <p:nvSpPr>
          <p:cNvPr id="22538" name="Oval 23"/>
          <p:cNvSpPr>
            <a:spLocks noChangeArrowheads="1"/>
          </p:cNvSpPr>
          <p:nvPr/>
        </p:nvSpPr>
        <p:spPr bwMode="auto">
          <a:xfrm>
            <a:off x="3571148" y="5431580"/>
            <a:ext cx="476250" cy="457200"/>
          </a:xfrm>
          <a:prstGeom prst="ellipse">
            <a:avLst/>
          </a:prstGeom>
          <a:solidFill>
            <a:srgbClr val="0099FF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c</a:t>
            </a:r>
          </a:p>
        </p:txBody>
      </p:sp>
      <p:sp>
        <p:nvSpPr>
          <p:cNvPr id="22539" name="Oval 24"/>
          <p:cNvSpPr>
            <a:spLocks noChangeArrowheads="1"/>
          </p:cNvSpPr>
          <p:nvPr/>
        </p:nvSpPr>
        <p:spPr bwMode="auto">
          <a:xfrm>
            <a:off x="4631018" y="5431580"/>
            <a:ext cx="381000" cy="457200"/>
          </a:xfrm>
          <a:prstGeom prst="ellipse">
            <a:avLst/>
          </a:prstGeom>
          <a:solidFill>
            <a:srgbClr val="FF0000">
              <a:alpha val="65097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c</a:t>
            </a:r>
          </a:p>
        </p:txBody>
      </p:sp>
      <p:sp>
        <p:nvSpPr>
          <p:cNvPr id="22540" name="Oval 25"/>
          <p:cNvSpPr>
            <a:spLocks noChangeArrowheads="1"/>
          </p:cNvSpPr>
          <p:nvPr/>
        </p:nvSpPr>
        <p:spPr bwMode="auto">
          <a:xfrm>
            <a:off x="2740885" y="2182763"/>
            <a:ext cx="533400" cy="533400"/>
          </a:xfrm>
          <a:prstGeom prst="ellipse">
            <a:avLst/>
          </a:prstGeom>
          <a:solidFill>
            <a:srgbClr val="FF7C80">
              <a:alpha val="5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41" name="Oval 26"/>
          <p:cNvSpPr>
            <a:spLocks noChangeArrowheads="1"/>
          </p:cNvSpPr>
          <p:nvPr/>
        </p:nvSpPr>
        <p:spPr bwMode="auto">
          <a:xfrm>
            <a:off x="3045685" y="2258963"/>
            <a:ext cx="533400" cy="533400"/>
          </a:xfrm>
          <a:prstGeom prst="ellipse">
            <a:avLst/>
          </a:prstGeom>
          <a:solidFill>
            <a:srgbClr val="FFFF00">
              <a:alpha val="61176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d</a:t>
            </a:r>
          </a:p>
        </p:txBody>
      </p:sp>
      <p:sp>
        <p:nvSpPr>
          <p:cNvPr id="22542" name="Oval 27"/>
          <p:cNvSpPr>
            <a:spLocks noChangeArrowheads="1"/>
          </p:cNvSpPr>
          <p:nvPr/>
        </p:nvSpPr>
        <p:spPr bwMode="auto">
          <a:xfrm>
            <a:off x="3045685" y="1877963"/>
            <a:ext cx="457200" cy="533400"/>
          </a:xfrm>
          <a:prstGeom prst="ellipse">
            <a:avLst/>
          </a:prstGeom>
          <a:solidFill>
            <a:srgbClr val="0099FF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43" name="Oval 28"/>
          <p:cNvSpPr>
            <a:spLocks noChangeArrowheads="1"/>
          </p:cNvSpPr>
          <p:nvPr/>
        </p:nvSpPr>
        <p:spPr bwMode="auto">
          <a:xfrm>
            <a:off x="3426685" y="2258963"/>
            <a:ext cx="457200" cy="457200"/>
          </a:xfrm>
          <a:prstGeom prst="ellipse">
            <a:avLst/>
          </a:prstGeom>
          <a:solidFill>
            <a:schemeClr val="tx1">
              <a:alpha val="5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charset="0"/>
              </a:rPr>
              <a:t>s</a:t>
            </a:r>
          </a:p>
        </p:txBody>
      </p:sp>
      <p:sp>
        <p:nvSpPr>
          <p:cNvPr id="22544" name="Oval 29"/>
          <p:cNvSpPr>
            <a:spLocks noChangeArrowheads="1"/>
          </p:cNvSpPr>
          <p:nvPr/>
        </p:nvSpPr>
        <p:spPr bwMode="auto">
          <a:xfrm>
            <a:off x="3350485" y="1877963"/>
            <a:ext cx="457200" cy="457200"/>
          </a:xfrm>
          <a:prstGeom prst="ellipse">
            <a:avLst/>
          </a:prstGeom>
          <a:solidFill>
            <a:srgbClr val="FF7C80">
              <a:alpha val="5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d</a:t>
            </a:r>
          </a:p>
        </p:txBody>
      </p:sp>
      <p:sp>
        <p:nvSpPr>
          <p:cNvPr id="44049" name="Text Box 36"/>
          <p:cNvSpPr txBox="1">
            <a:spLocks noChangeArrowheads="1"/>
          </p:cNvSpPr>
          <p:nvPr/>
        </p:nvSpPr>
        <p:spPr bwMode="auto">
          <a:xfrm>
            <a:off x="280260" y="1043730"/>
            <a:ext cx="7162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Other possible “white” combinations of quarks &amp; gluons:</a:t>
            </a:r>
          </a:p>
        </p:txBody>
      </p:sp>
      <p:sp>
        <p:nvSpPr>
          <p:cNvPr id="22546" name="TextBox 22"/>
          <p:cNvSpPr txBox="1">
            <a:spLocks noChangeArrowheads="1"/>
          </p:cNvSpPr>
          <p:nvPr/>
        </p:nvSpPr>
        <p:spPr bwMode="auto">
          <a:xfrm>
            <a:off x="3502885" y="2117676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47" name="TextBox 23"/>
          <p:cNvSpPr txBox="1">
            <a:spLocks noChangeArrowheads="1"/>
          </p:cNvSpPr>
          <p:nvPr/>
        </p:nvSpPr>
        <p:spPr bwMode="auto">
          <a:xfrm>
            <a:off x="4672873" y="5268068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48" name="TextBox 24"/>
          <p:cNvSpPr txBox="1">
            <a:spLocks noChangeArrowheads="1"/>
          </p:cNvSpPr>
          <p:nvPr/>
        </p:nvSpPr>
        <p:spPr bwMode="auto">
          <a:xfrm>
            <a:off x="3231423" y="444574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49" name="TextBox 25"/>
          <p:cNvSpPr txBox="1">
            <a:spLocks noChangeArrowheads="1"/>
          </p:cNvSpPr>
          <p:nvPr/>
        </p:nvSpPr>
        <p:spPr bwMode="auto">
          <a:xfrm>
            <a:off x="3537810" y="474419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50" name="Oval 25"/>
          <p:cNvSpPr>
            <a:spLocks noChangeArrowheads="1"/>
          </p:cNvSpPr>
          <p:nvPr/>
        </p:nvSpPr>
        <p:spPr bwMode="auto">
          <a:xfrm>
            <a:off x="6681060" y="2298898"/>
            <a:ext cx="533400" cy="533400"/>
          </a:xfrm>
          <a:prstGeom prst="ellipse">
            <a:avLst/>
          </a:prstGeom>
          <a:solidFill>
            <a:srgbClr val="FF7C80">
              <a:alpha val="5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51" name="Oval 26"/>
          <p:cNvSpPr>
            <a:spLocks noChangeArrowheads="1"/>
          </p:cNvSpPr>
          <p:nvPr/>
        </p:nvSpPr>
        <p:spPr bwMode="auto">
          <a:xfrm>
            <a:off x="6985860" y="2451298"/>
            <a:ext cx="533400" cy="533400"/>
          </a:xfrm>
          <a:prstGeom prst="ellipse">
            <a:avLst/>
          </a:prstGeom>
          <a:solidFill>
            <a:srgbClr val="FFFF00">
              <a:alpha val="61176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d</a:t>
            </a:r>
          </a:p>
        </p:txBody>
      </p:sp>
      <p:sp>
        <p:nvSpPr>
          <p:cNvPr id="22552" name="Oval 27"/>
          <p:cNvSpPr>
            <a:spLocks noChangeArrowheads="1"/>
          </p:cNvSpPr>
          <p:nvPr/>
        </p:nvSpPr>
        <p:spPr bwMode="auto">
          <a:xfrm>
            <a:off x="6985860" y="1917898"/>
            <a:ext cx="457200" cy="533400"/>
          </a:xfrm>
          <a:prstGeom prst="ellipse">
            <a:avLst/>
          </a:prstGeom>
          <a:solidFill>
            <a:srgbClr val="0099FF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53" name="Oval 28"/>
          <p:cNvSpPr>
            <a:spLocks noChangeArrowheads="1"/>
          </p:cNvSpPr>
          <p:nvPr/>
        </p:nvSpPr>
        <p:spPr bwMode="auto">
          <a:xfrm>
            <a:off x="7290660" y="2375098"/>
            <a:ext cx="457200" cy="457200"/>
          </a:xfrm>
          <a:prstGeom prst="ellipse">
            <a:avLst/>
          </a:prstGeom>
          <a:solidFill>
            <a:srgbClr val="92D050">
              <a:alpha val="58823"/>
            </a:srgbClr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latin typeface="Calibri" charset="0"/>
              </a:rPr>
              <a:t>s</a:t>
            </a:r>
          </a:p>
        </p:txBody>
      </p:sp>
      <p:sp>
        <p:nvSpPr>
          <p:cNvPr id="22554" name="Oval 29"/>
          <p:cNvSpPr>
            <a:spLocks noChangeArrowheads="1"/>
          </p:cNvSpPr>
          <p:nvPr/>
        </p:nvSpPr>
        <p:spPr bwMode="auto">
          <a:xfrm>
            <a:off x="7290660" y="1994098"/>
            <a:ext cx="457200" cy="457200"/>
          </a:xfrm>
          <a:prstGeom prst="ellipse">
            <a:avLst/>
          </a:prstGeom>
          <a:solidFill>
            <a:srgbClr val="FF7C80">
              <a:alpha val="5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d</a:t>
            </a:r>
          </a:p>
        </p:txBody>
      </p:sp>
      <p:sp>
        <p:nvSpPr>
          <p:cNvPr id="22555" name="Oval 28"/>
          <p:cNvSpPr>
            <a:spLocks noChangeArrowheads="1"/>
          </p:cNvSpPr>
          <p:nvPr/>
        </p:nvSpPr>
        <p:spPr bwMode="auto">
          <a:xfrm>
            <a:off x="6681060" y="2070298"/>
            <a:ext cx="457200" cy="457200"/>
          </a:xfrm>
          <a:prstGeom prst="ellipse">
            <a:avLst/>
          </a:prstGeom>
          <a:solidFill>
            <a:srgbClr val="92D050">
              <a:alpha val="58823"/>
            </a:srgbClr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latin typeface="Calibri" charset="0"/>
              </a:rPr>
              <a:t>s</a:t>
            </a:r>
          </a:p>
        </p:txBody>
      </p:sp>
      <p:sp>
        <p:nvSpPr>
          <p:cNvPr id="22556" name="TextBox 33"/>
          <p:cNvSpPr txBox="1">
            <a:spLocks noChangeArrowheads="1"/>
          </p:cNvSpPr>
          <p:nvPr/>
        </p:nvSpPr>
        <p:spPr bwMode="auto">
          <a:xfrm>
            <a:off x="512108" y="5190247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charset="0"/>
              </a:rPr>
              <a:t>_</a:t>
            </a:r>
          </a:p>
        </p:txBody>
      </p:sp>
      <p:sp>
        <p:nvSpPr>
          <p:cNvPr id="22557" name="TextBox 24"/>
          <p:cNvSpPr txBox="1">
            <a:spLocks noChangeArrowheads="1"/>
          </p:cNvSpPr>
          <p:nvPr/>
        </p:nvSpPr>
        <p:spPr bwMode="auto">
          <a:xfrm>
            <a:off x="3005998" y="412824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58" name="Oval 4"/>
          <p:cNvSpPr>
            <a:spLocks noChangeArrowheads="1"/>
          </p:cNvSpPr>
          <p:nvPr/>
        </p:nvSpPr>
        <p:spPr bwMode="auto">
          <a:xfrm>
            <a:off x="6557235" y="4159993"/>
            <a:ext cx="476250" cy="457200"/>
          </a:xfrm>
          <a:prstGeom prst="ellipse">
            <a:avLst/>
          </a:prstGeom>
          <a:solidFill>
            <a:srgbClr val="00008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22559" name="Oval 5"/>
          <p:cNvSpPr>
            <a:spLocks noChangeArrowheads="1"/>
          </p:cNvSpPr>
          <p:nvPr/>
        </p:nvSpPr>
        <p:spPr bwMode="auto">
          <a:xfrm>
            <a:off x="6892198" y="4007593"/>
            <a:ext cx="393700" cy="419100"/>
          </a:xfrm>
          <a:prstGeom prst="ellipse">
            <a:avLst/>
          </a:prstGeom>
          <a:solidFill>
            <a:srgbClr val="FFFF00">
              <a:alpha val="4784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c</a:t>
            </a:r>
          </a:p>
        </p:txBody>
      </p:sp>
      <p:sp>
        <p:nvSpPr>
          <p:cNvPr id="22560" name="Oval 6"/>
          <p:cNvSpPr>
            <a:spLocks noChangeArrowheads="1"/>
          </p:cNvSpPr>
          <p:nvPr/>
        </p:nvSpPr>
        <p:spPr bwMode="auto">
          <a:xfrm>
            <a:off x="7433535" y="4645768"/>
            <a:ext cx="457200" cy="422275"/>
          </a:xfrm>
          <a:prstGeom prst="ellipse">
            <a:avLst/>
          </a:prstGeom>
          <a:solidFill>
            <a:srgbClr val="00800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Calibri" charset="0"/>
              </a:rPr>
              <a:t>u</a:t>
            </a:r>
          </a:p>
        </p:txBody>
      </p:sp>
      <p:sp>
        <p:nvSpPr>
          <p:cNvPr id="22561" name="Oval 7"/>
          <p:cNvSpPr>
            <a:spLocks noChangeArrowheads="1"/>
          </p:cNvSpPr>
          <p:nvPr/>
        </p:nvSpPr>
        <p:spPr bwMode="auto">
          <a:xfrm>
            <a:off x="7187473" y="4839443"/>
            <a:ext cx="366712" cy="404812"/>
          </a:xfrm>
          <a:prstGeom prst="ellipse">
            <a:avLst/>
          </a:prstGeom>
          <a:solidFill>
            <a:srgbClr val="FF000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charset="0"/>
              </a:rPr>
              <a:t>c</a:t>
            </a:r>
          </a:p>
        </p:txBody>
      </p:sp>
      <p:sp>
        <p:nvSpPr>
          <p:cNvPr id="22562" name="TextBox 24"/>
          <p:cNvSpPr txBox="1">
            <a:spLocks noChangeArrowheads="1"/>
          </p:cNvSpPr>
          <p:nvPr/>
        </p:nvSpPr>
        <p:spPr bwMode="auto">
          <a:xfrm>
            <a:off x="6862035" y="431239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63" name="TextBox 25"/>
          <p:cNvSpPr txBox="1">
            <a:spLocks noChangeArrowheads="1"/>
          </p:cNvSpPr>
          <p:nvPr/>
        </p:nvSpPr>
        <p:spPr bwMode="auto">
          <a:xfrm>
            <a:off x="7193823" y="4645768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564" name="TextBox 24"/>
          <p:cNvSpPr txBox="1">
            <a:spLocks noChangeArrowheads="1"/>
          </p:cNvSpPr>
          <p:nvPr/>
        </p:nvSpPr>
        <p:spPr bwMode="auto">
          <a:xfrm>
            <a:off x="6635023" y="399489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39" name="Dodecagon 38"/>
          <p:cNvSpPr/>
          <p:nvPr/>
        </p:nvSpPr>
        <p:spPr>
          <a:xfrm rot="19550742">
            <a:off x="6531835" y="4086968"/>
            <a:ext cx="822325" cy="454025"/>
          </a:xfrm>
          <a:prstGeom prst="dodecagon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Dodecagon 39"/>
          <p:cNvSpPr/>
          <p:nvPr/>
        </p:nvSpPr>
        <p:spPr>
          <a:xfrm rot="19528249">
            <a:off x="7117623" y="4739430"/>
            <a:ext cx="822325" cy="454025"/>
          </a:xfrm>
          <a:prstGeom prst="dodecagon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rot="16200000" flipH="1">
            <a:off x="7077935" y="4483843"/>
            <a:ext cx="412750" cy="29845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68" name="TextBox 50"/>
          <p:cNvSpPr txBox="1">
            <a:spLocks noChangeArrowheads="1"/>
          </p:cNvSpPr>
          <p:nvPr/>
        </p:nvSpPr>
        <p:spPr bwMode="auto">
          <a:xfrm>
            <a:off x="7181123" y="4313980"/>
            <a:ext cx="31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endParaRPr lang="en-US"/>
          </a:p>
        </p:txBody>
      </p:sp>
      <p:sp>
        <p:nvSpPr>
          <p:cNvPr id="22569" name="TextBox 51"/>
          <p:cNvSpPr txBox="1">
            <a:spLocks noChangeArrowheads="1"/>
          </p:cNvSpPr>
          <p:nvPr/>
        </p:nvSpPr>
        <p:spPr bwMode="auto">
          <a:xfrm rot="-2042400">
            <a:off x="6979510" y="3686918"/>
            <a:ext cx="404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</a:t>
            </a:r>
            <a:r>
              <a:rPr lang="en-US" baseline="30000"/>
              <a:t>0</a:t>
            </a:r>
          </a:p>
        </p:txBody>
      </p:sp>
      <p:sp>
        <p:nvSpPr>
          <p:cNvPr id="22570" name="TextBox 52"/>
          <p:cNvSpPr txBox="1">
            <a:spLocks noChangeArrowheads="1"/>
          </p:cNvSpPr>
          <p:nvPr/>
        </p:nvSpPr>
        <p:spPr bwMode="auto">
          <a:xfrm rot="-2042400">
            <a:off x="7919310" y="4779118"/>
            <a:ext cx="519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D*</a:t>
            </a:r>
            <a:r>
              <a:rPr lang="en-US" baseline="30000"/>
              <a:t>0</a:t>
            </a:r>
          </a:p>
        </p:txBody>
      </p:sp>
      <p:sp>
        <p:nvSpPr>
          <p:cNvPr id="22571" name="TextBox 33"/>
          <p:cNvSpPr txBox="1">
            <a:spLocks noChangeArrowheads="1"/>
          </p:cNvSpPr>
          <p:nvPr/>
        </p:nvSpPr>
        <p:spPr bwMode="auto">
          <a:xfrm rot="-2488101">
            <a:off x="7805010" y="4639418"/>
            <a:ext cx="344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_</a:t>
            </a:r>
          </a:p>
        </p:txBody>
      </p:sp>
      <p:sp>
        <p:nvSpPr>
          <p:cNvPr id="22572" name="TextBox 44"/>
          <p:cNvSpPr txBox="1">
            <a:spLocks noChangeArrowheads="1"/>
          </p:cNvSpPr>
          <p:nvPr/>
        </p:nvSpPr>
        <p:spPr bwMode="auto">
          <a:xfrm>
            <a:off x="1180510" y="2258963"/>
            <a:ext cx="1352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S=+1 Baryon</a:t>
            </a:r>
          </a:p>
        </p:txBody>
      </p:sp>
      <p:sp>
        <p:nvSpPr>
          <p:cNvPr id="22573" name="TextBox 45"/>
          <p:cNvSpPr txBox="1">
            <a:spLocks noChangeArrowheads="1"/>
          </p:cNvSpPr>
          <p:nvPr/>
        </p:nvSpPr>
        <p:spPr bwMode="auto">
          <a:xfrm>
            <a:off x="5099910" y="2232223"/>
            <a:ext cx="1471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tightly bound</a:t>
            </a:r>
          </a:p>
          <a:p>
            <a:r>
              <a:rPr lang="en-US"/>
              <a:t>6-quark state</a:t>
            </a:r>
          </a:p>
        </p:txBody>
      </p:sp>
      <p:sp>
        <p:nvSpPr>
          <p:cNvPr id="22574" name="TextBox 46"/>
          <p:cNvSpPr txBox="1">
            <a:spLocks noChangeArrowheads="1"/>
          </p:cNvSpPr>
          <p:nvPr/>
        </p:nvSpPr>
        <p:spPr bwMode="auto">
          <a:xfrm>
            <a:off x="1729648" y="3032125"/>
            <a:ext cx="19764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Color-singlet multi-</a:t>
            </a:r>
          </a:p>
          <a:p>
            <a:r>
              <a:rPr lang="en-US" dirty="0"/>
              <a:t>gluon bound state</a:t>
            </a:r>
          </a:p>
        </p:txBody>
      </p:sp>
      <p:sp>
        <p:nvSpPr>
          <p:cNvPr id="22575" name="TextBox 47"/>
          <p:cNvSpPr txBox="1">
            <a:spLocks noChangeArrowheads="1"/>
          </p:cNvSpPr>
          <p:nvPr/>
        </p:nvSpPr>
        <p:spPr bwMode="auto">
          <a:xfrm>
            <a:off x="994635" y="4231430"/>
            <a:ext cx="203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tightly bound</a:t>
            </a:r>
          </a:p>
          <a:p>
            <a:r>
              <a:rPr lang="en-US" dirty="0" err="1"/>
              <a:t>diquark-diantiquark</a:t>
            </a:r>
            <a:endParaRPr lang="en-US" dirty="0"/>
          </a:p>
        </p:txBody>
      </p:sp>
      <p:sp>
        <p:nvSpPr>
          <p:cNvPr id="22576" name="TextBox 48"/>
          <p:cNvSpPr txBox="1">
            <a:spLocks noChangeArrowheads="1"/>
          </p:cNvSpPr>
          <p:nvPr/>
        </p:nvSpPr>
        <p:spPr bwMode="auto">
          <a:xfrm>
            <a:off x="4910998" y="4193330"/>
            <a:ext cx="18938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loosely bound</a:t>
            </a:r>
          </a:p>
          <a:p>
            <a:r>
              <a:rPr lang="en-US"/>
              <a:t>meson-antimeson</a:t>
            </a:r>
          </a:p>
          <a:p>
            <a:r>
              <a:rPr lang="en-US"/>
              <a:t>“molecule”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809625"/>
            <a:ext cx="81438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9565" y="0"/>
            <a:ext cx="8411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Observation of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Z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(3885) in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-&gt; </a:t>
            </a:r>
            <a:r>
              <a:rPr lang="en-US" sz="3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(D*D)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endParaRPr lang="ru-RU" sz="3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771525"/>
            <a:ext cx="77533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7910946" y="5278582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95"/>
          <a:stretch>
            <a:fillRect/>
          </a:stretch>
        </p:blipFill>
        <p:spPr bwMode="auto">
          <a:xfrm>
            <a:off x="693879" y="3883121"/>
            <a:ext cx="4303653" cy="289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箭头连接符 13"/>
          <p:cNvCxnSpPr/>
          <p:nvPr/>
        </p:nvCxnSpPr>
        <p:spPr bwMode="auto">
          <a:xfrm flipH="1" flipV="1">
            <a:off x="3290705" y="4795378"/>
            <a:ext cx="1221918" cy="1412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8" name="直接箭头连接符 13"/>
          <p:cNvCxnSpPr/>
          <p:nvPr/>
        </p:nvCxnSpPr>
        <p:spPr bwMode="auto">
          <a:xfrm flipH="1" flipV="1">
            <a:off x="3318414" y="5294142"/>
            <a:ext cx="1221918" cy="1412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199565" y="0"/>
            <a:ext cx="776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Observation of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Z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(4020) in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-&gt;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en-US" sz="36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endParaRPr lang="ru-RU" sz="3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 l="555" b="1647"/>
          <a:stretch>
            <a:fillRect/>
          </a:stretch>
        </p:blipFill>
        <p:spPr bwMode="auto">
          <a:xfrm>
            <a:off x="292389" y="678876"/>
            <a:ext cx="8503883" cy="566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7356763" y="5763491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565" y="0"/>
            <a:ext cx="8401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Observation of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Z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(4025) in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-&gt; </a:t>
            </a:r>
            <a:r>
              <a:rPr lang="en-US" sz="3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(D*D*)</a:t>
            </a:r>
            <a:r>
              <a:rPr lang="en-US" sz="3600" b="1" baseline="30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+</a:t>
            </a:r>
            <a:endParaRPr lang="ru-RU" sz="3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grpSp>
        <p:nvGrpSpPr>
          <p:cNvPr id="6" name="Group 5"/>
          <p:cNvGrpSpPr/>
          <p:nvPr/>
        </p:nvGrpSpPr>
        <p:grpSpPr>
          <a:xfrm>
            <a:off x="637309" y="1042902"/>
            <a:ext cx="7883235" cy="5150083"/>
            <a:chOff x="637309" y="904352"/>
            <a:chExt cx="7883235" cy="515008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7309" y="904352"/>
              <a:ext cx="7883235" cy="4963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946073" y="5140035"/>
              <a:ext cx="3311236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16435" y="0"/>
            <a:ext cx="881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Bottomonium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-like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vs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Charmonium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-like states</a:t>
            </a:r>
            <a:endParaRPr lang="ru-RU" sz="3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1860556" y="-4763"/>
            <a:ext cx="551655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rgbClr val="002060"/>
                </a:solidFill>
              </a:rPr>
              <a:t>Heavy quark structure in </a:t>
            </a:r>
            <a:r>
              <a:rPr lang="en-GB" sz="3200" b="1" dirty="0" err="1">
                <a:solidFill>
                  <a:srgbClr val="002060"/>
                </a:solidFill>
              </a:rPr>
              <a:t>Z</a:t>
            </a:r>
            <a:r>
              <a:rPr lang="en-GB" sz="3200" b="1" baseline="-25000" dirty="0" err="1">
                <a:solidFill>
                  <a:srgbClr val="002060"/>
                </a:solidFill>
              </a:rPr>
              <a:t>b</a:t>
            </a:r>
            <a:endParaRPr lang="en-GB" sz="3200" b="1" baseline="-25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25413" y="720725"/>
            <a:ext cx="59944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449263" y="900113"/>
            <a:ext cx="4367212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CC"/>
                </a:solidFill>
              </a:rPr>
              <a:t>Wave func. at large distance – B(*)B*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909638"/>
            <a:ext cx="962025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538" y="909638"/>
            <a:ext cx="900112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219075" y="511175"/>
            <a:ext cx="87614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A.B.,A.Garmash,A.Milstein,R.Mizuk,M.Voloshin  PRD84 054010 (arXiv:1105.4473)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639763" y="2616770"/>
            <a:ext cx="7848600" cy="16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Why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</a:t>
            </a:r>
            <a:r>
              <a:rPr lang="en-GB" dirty="0">
                <a:solidFill>
                  <a:srgbClr val="0000CC"/>
                </a:solidFill>
              </a:rPr>
              <a:t> is unsuppressed relative to </a:t>
            </a:r>
            <a:r>
              <a:rPr lang="en-GB" sz="2400" dirty="0">
                <a:solidFill>
                  <a:srgbClr val="0000CC"/>
                </a:solidFill>
                <a:sym typeface="Symbol" pitchFamily="18" charset="2"/>
              </a:rPr>
              <a:t>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9900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Relative phase ~0 for </a:t>
            </a:r>
            <a:r>
              <a:rPr lang="en-GB" dirty="0">
                <a:solidFill>
                  <a:srgbClr val="0000CC"/>
                </a:solidFill>
                <a:sym typeface="Symbol" pitchFamily="18" charset="2"/>
              </a:rPr>
              <a:t></a:t>
            </a:r>
            <a:r>
              <a:rPr lang="en-GB" dirty="0">
                <a:solidFill>
                  <a:srgbClr val="0000CC"/>
                </a:solidFill>
              </a:rPr>
              <a:t> and ~180</a:t>
            </a:r>
            <a:r>
              <a:rPr lang="en-GB" sz="2400" baseline="30000" dirty="0">
                <a:solidFill>
                  <a:srgbClr val="0000CC"/>
                </a:solidFill>
              </a:rPr>
              <a:t>0</a:t>
            </a:r>
            <a:r>
              <a:rPr lang="en-GB" dirty="0">
                <a:solidFill>
                  <a:srgbClr val="0000CC"/>
                </a:solidFill>
              </a:rPr>
              <a:t> for </a:t>
            </a:r>
            <a:r>
              <a:rPr lang="en-GB" dirty="0" err="1">
                <a:solidFill>
                  <a:srgbClr val="0000CC"/>
                </a:solidFill>
              </a:rPr>
              <a:t>h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endParaRPr lang="en-GB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Production rates of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(10610) and </a:t>
            </a:r>
            <a:r>
              <a:rPr lang="en-GB" dirty="0" err="1">
                <a:solidFill>
                  <a:srgbClr val="0000CC"/>
                </a:solidFill>
              </a:rPr>
              <a:t>Z</a:t>
            </a:r>
            <a:r>
              <a:rPr lang="en-GB" sz="2400" baseline="-25000" dirty="0" err="1">
                <a:solidFill>
                  <a:srgbClr val="0000CC"/>
                </a:solidFill>
              </a:rPr>
              <a:t>b</a:t>
            </a:r>
            <a:r>
              <a:rPr lang="en-GB" dirty="0">
                <a:solidFill>
                  <a:srgbClr val="0000CC"/>
                </a:solidFill>
              </a:rPr>
              <a:t>(10650)</a:t>
            </a:r>
            <a:r>
              <a:rPr lang="en-GB" sz="2400" baseline="-25000" dirty="0">
                <a:solidFill>
                  <a:srgbClr val="0000CC"/>
                </a:solidFill>
              </a:rPr>
              <a:t> </a:t>
            </a:r>
            <a:r>
              <a:rPr lang="en-GB" dirty="0">
                <a:solidFill>
                  <a:srgbClr val="0000CC"/>
                </a:solidFill>
              </a:rPr>
              <a:t>are similar</a:t>
            </a:r>
            <a:endParaRPr lang="en-GB" sz="1800" dirty="0">
              <a:solidFill>
                <a:srgbClr val="0000CC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Widths       </a:t>
            </a:r>
            <a:r>
              <a:rPr lang="en-GB" dirty="0" smtClean="0">
                <a:solidFill>
                  <a:srgbClr val="0000CC"/>
                </a:solidFill>
              </a:rPr>
              <a:t>–”–</a:t>
            </a: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519113" y="2386440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>
                <a:solidFill>
                  <a:srgbClr val="0000CC"/>
                </a:solidFill>
              </a:rPr>
              <a:t>Explains</a:t>
            </a:r>
            <a:endParaRPr lang="ru-RU" dirty="0">
              <a:solidFill>
                <a:srgbClr val="0000CC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946150" y="1168395"/>
            <a:ext cx="2990850" cy="1333500"/>
            <a:chOff x="596" y="892"/>
            <a:chExt cx="1884" cy="840"/>
          </a:xfrm>
        </p:grpSpPr>
        <p:graphicFrame>
          <p:nvGraphicFramePr>
            <p:cNvPr id="1026" name="Object 14"/>
            <p:cNvGraphicFramePr>
              <a:graphicFrameLocks noChangeAspect="1"/>
            </p:cNvGraphicFramePr>
            <p:nvPr/>
          </p:nvGraphicFramePr>
          <p:xfrm>
            <a:off x="596" y="892"/>
            <a:ext cx="1884" cy="840"/>
          </p:xfrm>
          <a:graphic>
            <a:graphicData uri="http://schemas.openxmlformats.org/presentationml/2006/ole">
              <p:oleObj spid="_x0000_s419842" name="Формула" r:id="rId6" imgW="51511320" imgH="20116800" progId="Equation.3">
                <p:embed/>
              </p:oleObj>
            </a:graphicData>
          </a:graphic>
        </p:graphicFrame>
        <p:sp>
          <p:nvSpPr>
            <p:cNvPr id="1044" name="Rectangle 15"/>
            <p:cNvSpPr>
              <a:spLocks noChangeArrowheads="1"/>
            </p:cNvSpPr>
            <p:nvPr/>
          </p:nvSpPr>
          <p:spPr bwMode="auto">
            <a:xfrm>
              <a:off x="741" y="981"/>
              <a:ext cx="56" cy="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9" name="Line 16"/>
          <p:cNvSpPr>
            <a:spLocks noChangeShapeType="1"/>
          </p:cNvSpPr>
          <p:nvPr/>
        </p:nvSpPr>
        <p:spPr bwMode="auto">
          <a:xfrm flipV="1">
            <a:off x="1211263" y="1592263"/>
            <a:ext cx="20637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43" name="Straight Connector 21"/>
          <p:cNvCxnSpPr>
            <a:cxnSpLocks noChangeShapeType="1"/>
          </p:cNvCxnSpPr>
          <p:nvPr/>
        </p:nvCxnSpPr>
        <p:spPr bwMode="auto">
          <a:xfrm flipV="1">
            <a:off x="398463" y="820738"/>
            <a:ext cx="8242300" cy="41275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</p:spPr>
      </p:cxn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34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74528" y="4112370"/>
            <a:ext cx="1111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dirty="0" smtClean="0">
                <a:solidFill>
                  <a:srgbClr val="008000"/>
                </a:solidFill>
              </a:rPr>
              <a:t>Predicts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41742" y="4085391"/>
            <a:ext cx="78486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defTabSz="914400">
              <a:spcBef>
                <a:spcPts val="500"/>
              </a:spcBef>
              <a:buClr>
                <a:srgbClr val="0033CC"/>
              </a:buClr>
            </a:pPr>
            <a:endParaRPr lang="en-GB" dirty="0" smtClean="0">
              <a:solidFill>
                <a:srgbClr val="008000"/>
              </a:solidFill>
            </a:endParaRP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J</a:t>
            </a:r>
            <a:r>
              <a:rPr lang="en-GB" baseline="30000" dirty="0" smtClean="0">
                <a:solidFill>
                  <a:srgbClr val="008000"/>
                </a:solidFill>
              </a:rPr>
              <a:t>PC</a:t>
            </a:r>
            <a:r>
              <a:rPr lang="en-GB" dirty="0" smtClean="0">
                <a:solidFill>
                  <a:srgbClr val="008000"/>
                </a:solidFill>
              </a:rPr>
              <a:t>   1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sz="2400" baseline="30000" dirty="0" smtClean="0">
                <a:solidFill>
                  <a:srgbClr val="008000"/>
                </a:solidFill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 quantum numbers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Dominant decays to B(*)B*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23B"/>
                </a:solidFill>
              </a:rPr>
              <a:t>Similar states in Charm </a:t>
            </a:r>
          </a:p>
          <a:p>
            <a:pPr marL="168275" indent="-168275" defTabSz="914400">
              <a:spcBef>
                <a:spcPts val="500"/>
              </a:spcBef>
              <a:buClr>
                <a:srgbClr val="0033CC"/>
              </a:buClr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00823B"/>
                </a:solidFill>
              </a:rPr>
              <a:t>More </a:t>
            </a:r>
            <a:r>
              <a:rPr lang="en-GB" dirty="0" err="1" smtClean="0">
                <a:solidFill>
                  <a:srgbClr val="00823B"/>
                </a:solidFill>
              </a:rPr>
              <a:t>bottomonium</a:t>
            </a:r>
            <a:r>
              <a:rPr lang="en-GB" dirty="0" smtClean="0">
                <a:solidFill>
                  <a:srgbClr val="00823B"/>
                </a:solidFill>
              </a:rPr>
              <a:t>-like states</a:t>
            </a:r>
            <a:endParaRPr lang="en-GB" dirty="0">
              <a:solidFill>
                <a:srgbClr val="00823B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7058025" y="2328863"/>
            <a:ext cx="731838" cy="0"/>
          </a:xfrm>
          <a:prstGeom prst="line">
            <a:avLst/>
          </a:prstGeom>
          <a:solidFill>
            <a:srgbClr val="00B8FF"/>
          </a:solidFill>
          <a:ln w="1016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052513" y="4167188"/>
            <a:ext cx="731837" cy="0"/>
          </a:xfrm>
          <a:prstGeom prst="line">
            <a:avLst/>
          </a:prstGeom>
          <a:solidFill>
            <a:srgbClr val="00B8FF"/>
          </a:solidFill>
          <a:ln w="1016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076325" y="5276850"/>
            <a:ext cx="731838" cy="0"/>
          </a:xfrm>
          <a:prstGeom prst="line">
            <a:avLst/>
          </a:prstGeom>
          <a:solidFill>
            <a:srgbClr val="00B8FF"/>
          </a:solidFill>
          <a:ln w="1016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871788" y="4157663"/>
            <a:ext cx="731837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895600" y="5967413"/>
            <a:ext cx="731838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59" name="Straight Connector 12"/>
          <p:cNvCxnSpPr>
            <a:cxnSpLocks noChangeShapeType="1"/>
          </p:cNvCxnSpPr>
          <p:nvPr/>
        </p:nvCxnSpPr>
        <p:spPr bwMode="auto">
          <a:xfrm>
            <a:off x="6224588" y="4138613"/>
            <a:ext cx="731837" cy="0"/>
          </a:xfrm>
          <a:prstGeom prst="line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</p:spPr>
      </p:cxnSp>
      <p:cxnSp>
        <p:nvCxnSpPr>
          <p:cNvPr id="2060" name="Straight Connector 13"/>
          <p:cNvCxnSpPr>
            <a:cxnSpLocks noChangeShapeType="1"/>
          </p:cNvCxnSpPr>
          <p:nvPr/>
        </p:nvCxnSpPr>
        <p:spPr bwMode="auto">
          <a:xfrm>
            <a:off x="4605338" y="5248275"/>
            <a:ext cx="731837" cy="0"/>
          </a:xfrm>
          <a:prstGeom prst="line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</p:spPr>
      </p:cxnSp>
      <p:cxnSp>
        <p:nvCxnSpPr>
          <p:cNvPr id="15" name="Straight Connector 14"/>
          <p:cNvCxnSpPr/>
          <p:nvPr/>
        </p:nvCxnSpPr>
        <p:spPr bwMode="auto">
          <a:xfrm>
            <a:off x="7024688" y="581025"/>
            <a:ext cx="731837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024688" y="1438275"/>
            <a:ext cx="731837" cy="0"/>
          </a:xfrm>
          <a:prstGeom prst="line">
            <a:avLst/>
          </a:prstGeom>
          <a:solidFill>
            <a:srgbClr val="00B8FF"/>
          </a:solidFill>
          <a:ln w="1016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3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1771650" y="2357438"/>
            <a:ext cx="5300663" cy="17716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64" name="Straight Arrow Connector 25"/>
          <p:cNvCxnSpPr>
            <a:cxnSpLocks noChangeShapeType="1"/>
          </p:cNvCxnSpPr>
          <p:nvPr/>
        </p:nvCxnSpPr>
        <p:spPr bwMode="auto">
          <a:xfrm rot="10800000" flipV="1">
            <a:off x="3243263" y="2371725"/>
            <a:ext cx="3814762" cy="17287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65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3328988" y="2386013"/>
            <a:ext cx="3886200" cy="3514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66" name="Straight Arrow Connector 31"/>
          <p:cNvCxnSpPr>
            <a:cxnSpLocks noChangeShapeType="1"/>
          </p:cNvCxnSpPr>
          <p:nvPr/>
        </p:nvCxnSpPr>
        <p:spPr bwMode="auto">
          <a:xfrm rot="5400000">
            <a:off x="4722019" y="2593181"/>
            <a:ext cx="2871788" cy="2371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67" name="Straight Arrow Connector 34"/>
          <p:cNvCxnSpPr>
            <a:cxnSpLocks noChangeShapeType="1"/>
          </p:cNvCxnSpPr>
          <p:nvPr/>
        </p:nvCxnSpPr>
        <p:spPr bwMode="auto">
          <a:xfrm rot="5400000">
            <a:off x="6186488" y="2928938"/>
            <a:ext cx="1785937" cy="642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68" name="Straight Connector 41"/>
          <p:cNvCxnSpPr>
            <a:cxnSpLocks noChangeShapeType="1"/>
          </p:cNvCxnSpPr>
          <p:nvPr/>
        </p:nvCxnSpPr>
        <p:spPr bwMode="auto">
          <a:xfrm>
            <a:off x="190500" y="4448175"/>
            <a:ext cx="731838" cy="0"/>
          </a:xfrm>
          <a:prstGeom prst="line">
            <a:avLst/>
          </a:prstGeom>
          <a:noFill/>
          <a:ln w="95250" algn="ctr">
            <a:solidFill>
              <a:srgbClr val="990000"/>
            </a:solidFill>
            <a:prstDash val="sysDot"/>
            <a:round/>
            <a:headEnd/>
            <a:tailEnd/>
          </a:ln>
        </p:spPr>
      </p:cxnSp>
      <p:cxnSp>
        <p:nvCxnSpPr>
          <p:cNvPr id="2069" name="Straight Connector 43"/>
          <p:cNvCxnSpPr>
            <a:cxnSpLocks noChangeShapeType="1"/>
          </p:cNvCxnSpPr>
          <p:nvPr/>
        </p:nvCxnSpPr>
        <p:spPr bwMode="auto">
          <a:xfrm>
            <a:off x="200025" y="5572125"/>
            <a:ext cx="731838" cy="0"/>
          </a:xfrm>
          <a:prstGeom prst="line">
            <a:avLst/>
          </a:prstGeom>
          <a:noFill/>
          <a:ln w="95250" algn="ctr">
            <a:solidFill>
              <a:srgbClr val="990000"/>
            </a:solidFill>
            <a:prstDash val="sysDot"/>
            <a:round/>
            <a:headEnd/>
            <a:tailEnd/>
          </a:ln>
        </p:spPr>
      </p:cxnSp>
      <p:cxnSp>
        <p:nvCxnSpPr>
          <p:cNvPr id="2070" name="Straight Connector 44"/>
          <p:cNvCxnSpPr>
            <a:cxnSpLocks noChangeShapeType="1"/>
          </p:cNvCxnSpPr>
          <p:nvPr/>
        </p:nvCxnSpPr>
        <p:spPr bwMode="auto">
          <a:xfrm>
            <a:off x="2038350" y="4438650"/>
            <a:ext cx="731838" cy="0"/>
          </a:xfrm>
          <a:prstGeom prst="line">
            <a:avLst/>
          </a:prstGeom>
          <a:noFill/>
          <a:ln w="95250" algn="ctr">
            <a:solidFill>
              <a:srgbClr val="00B0F0"/>
            </a:solidFill>
            <a:prstDash val="sysDot"/>
            <a:round/>
            <a:headEnd/>
            <a:tailEnd/>
          </a:ln>
        </p:spPr>
      </p:cxnSp>
      <p:cxnSp>
        <p:nvCxnSpPr>
          <p:cNvPr id="2071" name="Straight Connector 45"/>
          <p:cNvCxnSpPr>
            <a:cxnSpLocks noChangeShapeType="1"/>
          </p:cNvCxnSpPr>
          <p:nvPr/>
        </p:nvCxnSpPr>
        <p:spPr bwMode="auto">
          <a:xfrm>
            <a:off x="2095500" y="6424613"/>
            <a:ext cx="731838" cy="0"/>
          </a:xfrm>
          <a:prstGeom prst="line">
            <a:avLst/>
          </a:prstGeom>
          <a:noFill/>
          <a:ln w="95250" algn="ctr">
            <a:solidFill>
              <a:srgbClr val="00B0F0"/>
            </a:solidFill>
            <a:prstDash val="sysDot"/>
            <a:round/>
            <a:headEnd/>
            <a:tailEnd/>
          </a:ln>
        </p:spPr>
      </p:cxnSp>
      <p:cxnSp>
        <p:nvCxnSpPr>
          <p:cNvPr id="2072" name="Straight Connector 46"/>
          <p:cNvCxnSpPr>
            <a:cxnSpLocks noChangeShapeType="1"/>
          </p:cNvCxnSpPr>
          <p:nvPr/>
        </p:nvCxnSpPr>
        <p:spPr bwMode="auto">
          <a:xfrm>
            <a:off x="3867150" y="5481638"/>
            <a:ext cx="731838" cy="0"/>
          </a:xfrm>
          <a:prstGeom prst="line">
            <a:avLst/>
          </a:prstGeom>
          <a:noFill/>
          <a:ln w="95250" algn="ctr">
            <a:solidFill>
              <a:srgbClr val="00B050"/>
            </a:solidFill>
            <a:prstDash val="sysDot"/>
            <a:round/>
            <a:headEnd/>
            <a:tailEnd/>
          </a:ln>
        </p:spPr>
      </p:cxnSp>
      <p:cxnSp>
        <p:nvCxnSpPr>
          <p:cNvPr id="2073" name="Straight Connector 47"/>
          <p:cNvCxnSpPr>
            <a:cxnSpLocks noChangeShapeType="1"/>
          </p:cNvCxnSpPr>
          <p:nvPr/>
        </p:nvCxnSpPr>
        <p:spPr bwMode="auto">
          <a:xfrm>
            <a:off x="5567363" y="4481513"/>
            <a:ext cx="731837" cy="0"/>
          </a:xfrm>
          <a:prstGeom prst="line">
            <a:avLst/>
          </a:prstGeom>
          <a:noFill/>
          <a:ln w="95250" algn="ctr">
            <a:solidFill>
              <a:srgbClr val="00B050"/>
            </a:solidFill>
            <a:prstDash val="sysDot"/>
            <a:round/>
            <a:headEnd/>
            <a:tailEnd/>
          </a:ln>
        </p:spPr>
      </p:cxnSp>
      <p:sp>
        <p:nvSpPr>
          <p:cNvPr id="49" name="TextBox 48"/>
          <p:cNvSpPr txBox="1"/>
          <p:nvPr/>
        </p:nvSpPr>
        <p:spPr>
          <a:xfrm>
            <a:off x="8015288" y="2114550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Symbol" pitchFamily="18" charset="2"/>
              </a:rPr>
              <a:t>U</a:t>
            </a:r>
            <a:r>
              <a:rPr lang="en-US" dirty="0">
                <a:solidFill>
                  <a:schemeClr val="accent6"/>
                </a:solidFill>
              </a:rPr>
              <a:t>(5S)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39100" y="1109663"/>
            <a:ext cx="844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Symbol" pitchFamily="18" charset="2"/>
              </a:rPr>
              <a:t>U</a:t>
            </a:r>
            <a:r>
              <a:rPr lang="en-US" dirty="0">
                <a:solidFill>
                  <a:schemeClr val="accent6"/>
                </a:solidFill>
              </a:rPr>
              <a:t>(6S)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34338" y="290513"/>
            <a:ext cx="844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Symbol" pitchFamily="18" charset="2"/>
              </a:rPr>
              <a:t>U</a:t>
            </a:r>
            <a:r>
              <a:rPr lang="en-US" dirty="0">
                <a:solidFill>
                  <a:schemeClr val="accent6"/>
                </a:solidFill>
              </a:rPr>
              <a:t>(?S)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10538" y="643890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I</a:t>
            </a:r>
            <a:r>
              <a:rPr lang="en-US" baseline="30000" dirty="0">
                <a:solidFill>
                  <a:schemeClr val="accent6"/>
                </a:solidFill>
              </a:rPr>
              <a:t>G</a:t>
            </a:r>
            <a:r>
              <a:rPr lang="en-US" dirty="0">
                <a:solidFill>
                  <a:schemeClr val="accent6"/>
                </a:solidFill>
              </a:rPr>
              <a:t>(J</a:t>
            </a:r>
            <a:r>
              <a:rPr lang="en-US" baseline="30000" dirty="0">
                <a:solidFill>
                  <a:schemeClr val="accent6"/>
                </a:solidFill>
              </a:rPr>
              <a:t>P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24813" y="3952875"/>
            <a:ext cx="727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B*B*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81963" y="5153025"/>
            <a:ext cx="6270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BB*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34350" y="5791200"/>
            <a:ext cx="527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BB</a:t>
            </a:r>
          </a:p>
        </p:txBody>
      </p:sp>
      <p:sp>
        <p:nvSpPr>
          <p:cNvPr id="2081" name="TextBox 56"/>
          <p:cNvSpPr txBox="1">
            <a:spLocks noChangeArrowheads="1"/>
          </p:cNvSpPr>
          <p:nvPr/>
        </p:nvSpPr>
        <p:spPr bwMode="auto">
          <a:xfrm>
            <a:off x="190500" y="6434138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r>
              <a:rPr lang="en-US" baseline="30000"/>
              <a:t>-</a:t>
            </a:r>
            <a:r>
              <a:rPr lang="en-US"/>
              <a:t>(1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2" name="TextBox 57"/>
          <p:cNvSpPr txBox="1">
            <a:spLocks noChangeArrowheads="1"/>
          </p:cNvSpPr>
          <p:nvPr/>
        </p:nvSpPr>
        <p:spPr bwMode="auto">
          <a:xfrm>
            <a:off x="1057275" y="6443663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+</a:t>
            </a:r>
            <a:r>
              <a:rPr lang="en-US"/>
              <a:t>(1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3" name="TextBox 58"/>
          <p:cNvSpPr txBox="1">
            <a:spLocks noChangeArrowheads="1"/>
          </p:cNvSpPr>
          <p:nvPr/>
        </p:nvSpPr>
        <p:spPr bwMode="auto">
          <a:xfrm>
            <a:off x="2071688" y="645795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r>
              <a:rPr lang="en-US" baseline="30000"/>
              <a:t>+</a:t>
            </a:r>
            <a:r>
              <a:rPr lang="en-US"/>
              <a:t>(0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4" name="TextBox 59"/>
          <p:cNvSpPr txBox="1">
            <a:spLocks noChangeArrowheads="1"/>
          </p:cNvSpPr>
          <p:nvPr/>
        </p:nvSpPr>
        <p:spPr bwMode="auto">
          <a:xfrm>
            <a:off x="2871788" y="6457950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-</a:t>
            </a:r>
            <a:r>
              <a:rPr lang="en-US"/>
              <a:t>(0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5" name="TextBox 60"/>
          <p:cNvSpPr txBox="1">
            <a:spLocks noChangeArrowheads="1"/>
          </p:cNvSpPr>
          <p:nvPr/>
        </p:nvSpPr>
        <p:spPr bwMode="auto">
          <a:xfrm>
            <a:off x="3814763" y="645795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r>
              <a:rPr lang="en-US" baseline="30000"/>
              <a:t>+</a:t>
            </a:r>
            <a:r>
              <a:rPr lang="en-US"/>
              <a:t>(1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6" name="TextBox 61"/>
          <p:cNvSpPr txBox="1">
            <a:spLocks noChangeArrowheads="1"/>
          </p:cNvSpPr>
          <p:nvPr/>
        </p:nvSpPr>
        <p:spPr bwMode="auto">
          <a:xfrm>
            <a:off x="4614863" y="6457950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-</a:t>
            </a:r>
            <a:r>
              <a:rPr lang="en-US"/>
              <a:t>(1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7" name="TextBox 62"/>
          <p:cNvSpPr txBox="1">
            <a:spLocks noChangeArrowheads="1"/>
          </p:cNvSpPr>
          <p:nvPr/>
        </p:nvSpPr>
        <p:spPr bwMode="auto">
          <a:xfrm>
            <a:off x="5572125" y="645795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r>
              <a:rPr lang="en-US" baseline="30000"/>
              <a:t>+</a:t>
            </a:r>
            <a:r>
              <a:rPr lang="en-US"/>
              <a:t>(2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sp>
        <p:nvSpPr>
          <p:cNvPr id="2088" name="TextBox 63"/>
          <p:cNvSpPr txBox="1">
            <a:spLocks noChangeArrowheads="1"/>
          </p:cNvSpPr>
          <p:nvPr/>
        </p:nvSpPr>
        <p:spPr bwMode="auto">
          <a:xfrm>
            <a:off x="6372225" y="6457950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-</a:t>
            </a:r>
            <a:r>
              <a:rPr lang="en-US"/>
              <a:t>(2</a:t>
            </a:r>
            <a:r>
              <a:rPr lang="en-US" baseline="30000"/>
              <a:t>+</a:t>
            </a:r>
            <a:r>
              <a:rPr lang="en-US"/>
              <a:t>)</a:t>
            </a:r>
          </a:p>
        </p:txBody>
      </p:sp>
      <p:cxnSp>
        <p:nvCxnSpPr>
          <p:cNvPr id="2089" name="Straight Arrow Connector 64"/>
          <p:cNvCxnSpPr>
            <a:cxnSpLocks noChangeShapeType="1"/>
          </p:cNvCxnSpPr>
          <p:nvPr/>
        </p:nvCxnSpPr>
        <p:spPr bwMode="auto">
          <a:xfrm rot="10800000" flipV="1">
            <a:off x="257175" y="614363"/>
            <a:ext cx="6786563" cy="3814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0" name="Straight Arrow Connector 69"/>
          <p:cNvCxnSpPr>
            <a:cxnSpLocks noChangeShapeType="1"/>
          </p:cNvCxnSpPr>
          <p:nvPr/>
        </p:nvCxnSpPr>
        <p:spPr bwMode="auto">
          <a:xfrm rot="10800000" flipV="1">
            <a:off x="2114550" y="585788"/>
            <a:ext cx="4986338" cy="38004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1" name="Straight Arrow Connector 76"/>
          <p:cNvCxnSpPr>
            <a:cxnSpLocks noChangeShapeType="1"/>
          </p:cNvCxnSpPr>
          <p:nvPr/>
        </p:nvCxnSpPr>
        <p:spPr bwMode="auto">
          <a:xfrm rot="10800000" flipV="1">
            <a:off x="3557588" y="595313"/>
            <a:ext cx="3567112" cy="35194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2" name="Straight Arrow Connector 79"/>
          <p:cNvCxnSpPr>
            <a:cxnSpLocks noChangeShapeType="1"/>
          </p:cNvCxnSpPr>
          <p:nvPr/>
        </p:nvCxnSpPr>
        <p:spPr bwMode="auto">
          <a:xfrm rot="5400000">
            <a:off x="3281363" y="1557338"/>
            <a:ext cx="4805362" cy="2881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3" name="Straight Arrow Connector 81"/>
          <p:cNvCxnSpPr>
            <a:cxnSpLocks noChangeShapeType="1"/>
          </p:cNvCxnSpPr>
          <p:nvPr/>
        </p:nvCxnSpPr>
        <p:spPr bwMode="auto">
          <a:xfrm rot="5400000">
            <a:off x="3810001" y="1914525"/>
            <a:ext cx="4633912" cy="19954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4" name="Straight Arrow Connector 83"/>
          <p:cNvCxnSpPr>
            <a:cxnSpLocks noChangeShapeType="1"/>
          </p:cNvCxnSpPr>
          <p:nvPr/>
        </p:nvCxnSpPr>
        <p:spPr bwMode="auto">
          <a:xfrm rot="5400000">
            <a:off x="4695826" y="2000250"/>
            <a:ext cx="3833812" cy="1023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95" name="Straight Arrow Connector 85"/>
          <p:cNvCxnSpPr>
            <a:cxnSpLocks noChangeShapeType="1"/>
          </p:cNvCxnSpPr>
          <p:nvPr/>
        </p:nvCxnSpPr>
        <p:spPr bwMode="auto">
          <a:xfrm rot="5400000">
            <a:off x="5181601" y="2143125"/>
            <a:ext cx="3490912" cy="3952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96" name="TextBox 87"/>
          <p:cNvSpPr txBox="1">
            <a:spLocks noChangeArrowheads="1"/>
          </p:cNvSpPr>
          <p:nvPr/>
        </p:nvSpPr>
        <p:spPr bwMode="auto">
          <a:xfrm>
            <a:off x="2171700" y="354330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p</a:t>
            </a:r>
          </a:p>
        </p:txBody>
      </p:sp>
      <p:sp>
        <p:nvSpPr>
          <p:cNvPr id="2097" name="TextBox 89"/>
          <p:cNvSpPr txBox="1">
            <a:spLocks noChangeArrowheads="1"/>
          </p:cNvSpPr>
          <p:nvPr/>
        </p:nvSpPr>
        <p:spPr bwMode="auto">
          <a:xfrm>
            <a:off x="4681538" y="2452688"/>
            <a:ext cx="325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r</a:t>
            </a:r>
          </a:p>
        </p:txBody>
      </p:sp>
      <p:sp>
        <p:nvSpPr>
          <p:cNvPr id="2098" name="TextBox 90"/>
          <p:cNvSpPr txBox="1">
            <a:spLocks noChangeArrowheads="1"/>
          </p:cNvSpPr>
          <p:nvPr/>
        </p:nvSpPr>
        <p:spPr bwMode="auto">
          <a:xfrm>
            <a:off x="3348038" y="2790825"/>
            <a:ext cx="36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w</a:t>
            </a:r>
          </a:p>
        </p:txBody>
      </p:sp>
      <p:sp>
        <p:nvSpPr>
          <p:cNvPr id="2099" name="TextBox 91"/>
          <p:cNvSpPr txBox="1">
            <a:spLocks noChangeArrowheads="1"/>
          </p:cNvSpPr>
          <p:nvPr/>
        </p:nvSpPr>
        <p:spPr bwMode="auto">
          <a:xfrm>
            <a:off x="3476625" y="2105025"/>
            <a:ext cx="33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h</a:t>
            </a:r>
          </a:p>
        </p:txBody>
      </p:sp>
      <p:sp>
        <p:nvSpPr>
          <p:cNvPr id="2100" name="TextBox 92"/>
          <p:cNvSpPr txBox="1">
            <a:spLocks noChangeArrowheads="1"/>
          </p:cNvSpPr>
          <p:nvPr/>
        </p:nvSpPr>
        <p:spPr bwMode="auto">
          <a:xfrm>
            <a:off x="5591175" y="3319463"/>
            <a:ext cx="325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r</a:t>
            </a:r>
          </a:p>
        </p:txBody>
      </p:sp>
      <p:sp>
        <p:nvSpPr>
          <p:cNvPr id="2101" name="TextBox 93"/>
          <p:cNvSpPr txBox="1">
            <a:spLocks noChangeArrowheads="1"/>
          </p:cNvSpPr>
          <p:nvPr/>
        </p:nvSpPr>
        <p:spPr bwMode="auto">
          <a:xfrm>
            <a:off x="6491288" y="3433763"/>
            <a:ext cx="325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r</a:t>
            </a:r>
          </a:p>
        </p:txBody>
      </p:sp>
      <p:sp>
        <p:nvSpPr>
          <p:cNvPr id="2102" name="TextBox 94"/>
          <p:cNvSpPr txBox="1">
            <a:spLocks noChangeArrowheads="1"/>
          </p:cNvSpPr>
          <p:nvPr/>
        </p:nvSpPr>
        <p:spPr bwMode="auto">
          <a:xfrm>
            <a:off x="4800600" y="362902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w</a:t>
            </a:r>
          </a:p>
        </p:txBody>
      </p:sp>
      <p:sp>
        <p:nvSpPr>
          <p:cNvPr id="2103" name="TextBox 95"/>
          <p:cNvSpPr txBox="1">
            <a:spLocks noChangeArrowheads="1"/>
          </p:cNvSpPr>
          <p:nvPr/>
        </p:nvSpPr>
        <p:spPr bwMode="auto">
          <a:xfrm>
            <a:off x="5857875" y="4029075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w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586163" y="28575"/>
            <a:ext cx="9826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12GeV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595688" y="652463"/>
            <a:ext cx="1176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11.5GeV</a:t>
            </a:r>
          </a:p>
        </p:txBody>
      </p:sp>
      <p:sp>
        <p:nvSpPr>
          <p:cNvPr id="2106" name="Right Arrow 100"/>
          <p:cNvSpPr>
            <a:spLocks noChangeArrowheads="1"/>
          </p:cNvSpPr>
          <p:nvPr/>
        </p:nvSpPr>
        <p:spPr bwMode="auto">
          <a:xfrm>
            <a:off x="5029200" y="142875"/>
            <a:ext cx="714375" cy="155575"/>
          </a:xfrm>
          <a:prstGeom prst="rightArrow">
            <a:avLst>
              <a:gd name="adj1" fmla="val 50000"/>
              <a:gd name="adj2" fmla="val 5014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Right Arrow 101"/>
          <p:cNvSpPr>
            <a:spLocks noChangeArrowheads="1"/>
          </p:cNvSpPr>
          <p:nvPr/>
        </p:nvSpPr>
        <p:spPr bwMode="auto">
          <a:xfrm>
            <a:off x="5024438" y="766763"/>
            <a:ext cx="714375" cy="155575"/>
          </a:xfrm>
          <a:prstGeom prst="rightArrow">
            <a:avLst>
              <a:gd name="adj1" fmla="val 50000"/>
              <a:gd name="adj2" fmla="val 5014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TextBox 102"/>
          <p:cNvSpPr txBox="1">
            <a:spLocks noChangeArrowheads="1"/>
          </p:cNvSpPr>
          <p:nvPr/>
        </p:nvSpPr>
        <p:spPr bwMode="auto">
          <a:xfrm>
            <a:off x="3471863" y="5200650"/>
            <a:ext cx="290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g</a:t>
            </a:r>
          </a:p>
        </p:txBody>
      </p:sp>
      <p:sp>
        <p:nvSpPr>
          <p:cNvPr id="2109" name="Right Arrow 103"/>
          <p:cNvSpPr>
            <a:spLocks noChangeArrowheads="1"/>
          </p:cNvSpPr>
          <p:nvPr/>
        </p:nvSpPr>
        <p:spPr bwMode="auto">
          <a:xfrm rot="10800000">
            <a:off x="7291388" y="4062413"/>
            <a:ext cx="714375" cy="155575"/>
          </a:xfrm>
          <a:prstGeom prst="rightArrow">
            <a:avLst>
              <a:gd name="adj1" fmla="val 50000"/>
              <a:gd name="adj2" fmla="val 5014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Right Arrow 104"/>
          <p:cNvSpPr>
            <a:spLocks noChangeArrowheads="1"/>
          </p:cNvSpPr>
          <p:nvPr/>
        </p:nvSpPr>
        <p:spPr bwMode="auto">
          <a:xfrm rot="10800000">
            <a:off x="7315200" y="5257800"/>
            <a:ext cx="714375" cy="155575"/>
          </a:xfrm>
          <a:prstGeom prst="rightArrow">
            <a:avLst>
              <a:gd name="adj1" fmla="val 50000"/>
              <a:gd name="adj2" fmla="val 5014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Right Arrow 105"/>
          <p:cNvSpPr>
            <a:spLocks noChangeArrowheads="1"/>
          </p:cNvSpPr>
          <p:nvPr/>
        </p:nvSpPr>
        <p:spPr bwMode="auto">
          <a:xfrm rot="10800000">
            <a:off x="7329488" y="5915025"/>
            <a:ext cx="714375" cy="155575"/>
          </a:xfrm>
          <a:prstGeom prst="rightArrow">
            <a:avLst>
              <a:gd name="adj1" fmla="val 50000"/>
              <a:gd name="adj2" fmla="val 5014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243013" y="6015038"/>
            <a:ext cx="5508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</a:rPr>
              <a:t>Z</a:t>
            </a:r>
            <a:r>
              <a:rPr lang="en-US" sz="2800" b="1" baseline="-25000" dirty="0">
                <a:solidFill>
                  <a:schemeClr val="accent6"/>
                </a:solidFill>
              </a:rPr>
              <a:t>b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852738" y="5995988"/>
            <a:ext cx="8016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</a:rPr>
              <a:t>W</a:t>
            </a:r>
            <a:r>
              <a:rPr lang="en-US" sz="2800" b="1" baseline="-25000" dirty="0">
                <a:solidFill>
                  <a:schemeClr val="accent6"/>
                </a:solidFill>
              </a:rPr>
              <a:t>b0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662488" y="5962650"/>
            <a:ext cx="8016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</a:rPr>
              <a:t>W</a:t>
            </a:r>
            <a:r>
              <a:rPr lang="en-US" sz="2800" b="1" baseline="-25000" dirty="0">
                <a:solidFill>
                  <a:schemeClr val="accent6"/>
                </a:solidFill>
              </a:rPr>
              <a:t>b1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48400" y="5976938"/>
            <a:ext cx="8016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</a:rPr>
              <a:t>W</a:t>
            </a:r>
            <a:r>
              <a:rPr lang="en-US" sz="2800" b="1" baseline="-25000" dirty="0">
                <a:solidFill>
                  <a:schemeClr val="accent6"/>
                </a:solidFill>
              </a:rPr>
              <a:t>b2</a:t>
            </a:r>
          </a:p>
        </p:txBody>
      </p:sp>
      <p:sp>
        <p:nvSpPr>
          <p:cNvPr id="2116" name="TextBox 111"/>
          <p:cNvSpPr txBox="1">
            <a:spLocks noChangeArrowheads="1"/>
          </p:cNvSpPr>
          <p:nvPr/>
        </p:nvSpPr>
        <p:spPr bwMode="auto">
          <a:xfrm>
            <a:off x="3281363" y="3652838"/>
            <a:ext cx="290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g</a:t>
            </a:r>
          </a:p>
        </p:txBody>
      </p:sp>
      <p:sp>
        <p:nvSpPr>
          <p:cNvPr id="2117" name="TextBox 112"/>
          <p:cNvSpPr txBox="1">
            <a:spLocks noChangeArrowheads="1"/>
          </p:cNvSpPr>
          <p:nvPr/>
        </p:nvSpPr>
        <p:spPr bwMode="auto">
          <a:xfrm>
            <a:off x="4895850" y="4681538"/>
            <a:ext cx="290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g</a:t>
            </a:r>
          </a:p>
        </p:txBody>
      </p:sp>
      <p:sp>
        <p:nvSpPr>
          <p:cNvPr id="2118" name="TextBox 113"/>
          <p:cNvSpPr txBox="1">
            <a:spLocks noChangeArrowheads="1"/>
          </p:cNvSpPr>
          <p:nvPr/>
        </p:nvSpPr>
        <p:spPr bwMode="auto">
          <a:xfrm>
            <a:off x="7096125" y="3052763"/>
            <a:ext cx="290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g</a:t>
            </a:r>
          </a:p>
        </p:txBody>
      </p:sp>
      <p:sp>
        <p:nvSpPr>
          <p:cNvPr id="2119" name="TextBox 114"/>
          <p:cNvSpPr txBox="1">
            <a:spLocks noChangeArrowheads="1"/>
          </p:cNvSpPr>
          <p:nvPr/>
        </p:nvSpPr>
        <p:spPr bwMode="auto">
          <a:xfrm>
            <a:off x="1071563" y="4200525"/>
            <a:ext cx="657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Up </a:t>
            </a:r>
            <a:r>
              <a:rPr lang="en-US"/>
              <a:t>h</a:t>
            </a:r>
            <a:r>
              <a:rPr lang="en-US" baseline="-25000"/>
              <a:t>b</a:t>
            </a:r>
            <a:r>
              <a:rPr lang="en-US">
                <a:latin typeface="Symbol" pitchFamily="18" charset="2"/>
              </a:rPr>
              <a:t>ph</a:t>
            </a:r>
            <a:r>
              <a:rPr lang="en-US" baseline="-25000"/>
              <a:t>b</a:t>
            </a:r>
            <a:r>
              <a:rPr lang="en-US">
                <a:latin typeface="Symbol" pitchFamily="18" charset="2"/>
              </a:rPr>
              <a:t>r</a:t>
            </a:r>
          </a:p>
        </p:txBody>
      </p:sp>
      <p:cxnSp>
        <p:nvCxnSpPr>
          <p:cNvPr id="2120" name="Straight Arrow Connector 116"/>
          <p:cNvCxnSpPr>
            <a:cxnSpLocks noChangeShapeType="1"/>
          </p:cNvCxnSpPr>
          <p:nvPr/>
        </p:nvCxnSpPr>
        <p:spPr bwMode="auto">
          <a:xfrm rot="16200000" flipH="1">
            <a:off x="771525" y="4471988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21" name="TextBox 122"/>
          <p:cNvSpPr txBox="1">
            <a:spLocks noChangeArrowheads="1"/>
          </p:cNvSpPr>
          <p:nvPr/>
        </p:nvSpPr>
        <p:spPr bwMode="auto">
          <a:xfrm>
            <a:off x="252413" y="4495800"/>
            <a:ext cx="657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Uh h</a:t>
            </a:r>
            <a:r>
              <a:rPr lang="en-US" baseline="-25000"/>
              <a:t>b</a:t>
            </a:r>
            <a:r>
              <a:rPr lang="en-US">
                <a:latin typeface="Symbol" pitchFamily="18" charset="2"/>
              </a:rPr>
              <a:t>w</a:t>
            </a:r>
          </a:p>
        </p:txBody>
      </p:sp>
      <p:sp>
        <p:nvSpPr>
          <p:cNvPr id="2122" name="TextBox 124"/>
          <p:cNvSpPr txBox="1">
            <a:spLocks noChangeArrowheads="1"/>
          </p:cNvSpPr>
          <p:nvPr/>
        </p:nvSpPr>
        <p:spPr bwMode="auto">
          <a:xfrm>
            <a:off x="2095500" y="4538663"/>
            <a:ext cx="657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Uw h</a:t>
            </a:r>
            <a:r>
              <a:rPr lang="en-US" baseline="-25000"/>
              <a:t>b</a:t>
            </a:r>
            <a:r>
              <a:rPr lang="en-US">
                <a:latin typeface="Symbol" pitchFamily="18" charset="2"/>
              </a:rPr>
              <a:t>h</a:t>
            </a:r>
          </a:p>
        </p:txBody>
      </p:sp>
      <p:sp>
        <p:nvSpPr>
          <p:cNvPr id="2123" name="TextBox 125"/>
          <p:cNvSpPr txBox="1">
            <a:spLocks noChangeArrowheads="1"/>
          </p:cNvSpPr>
          <p:nvPr/>
        </p:nvSpPr>
        <p:spPr bwMode="auto">
          <a:xfrm>
            <a:off x="2976563" y="4276725"/>
            <a:ext cx="657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Ur h</a:t>
            </a:r>
            <a:r>
              <a:rPr lang="en-US" baseline="-25000"/>
              <a:t>b</a:t>
            </a:r>
            <a:r>
              <a:rPr lang="en-US">
                <a:latin typeface="Symbol" pitchFamily="18" charset="2"/>
              </a:rPr>
              <a:t>p</a:t>
            </a:r>
          </a:p>
        </p:txBody>
      </p:sp>
      <p:sp>
        <p:nvSpPr>
          <p:cNvPr id="2124" name="TextBox 126"/>
          <p:cNvSpPr txBox="1">
            <a:spLocks noChangeArrowheads="1"/>
          </p:cNvSpPr>
          <p:nvPr/>
        </p:nvSpPr>
        <p:spPr bwMode="auto">
          <a:xfrm>
            <a:off x="3919538" y="5505450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Uw </a:t>
            </a:r>
          </a:p>
        </p:txBody>
      </p:sp>
      <p:sp>
        <p:nvSpPr>
          <p:cNvPr id="2125" name="TextBox 127"/>
          <p:cNvSpPr txBox="1">
            <a:spLocks noChangeArrowheads="1"/>
          </p:cNvSpPr>
          <p:nvPr/>
        </p:nvSpPr>
        <p:spPr bwMode="auto">
          <a:xfrm>
            <a:off x="4919663" y="5248275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Ur </a:t>
            </a:r>
          </a:p>
        </p:txBody>
      </p:sp>
      <p:sp>
        <p:nvSpPr>
          <p:cNvPr id="2126" name="TextBox 128"/>
          <p:cNvSpPr txBox="1">
            <a:spLocks noChangeArrowheads="1"/>
          </p:cNvSpPr>
          <p:nvPr/>
        </p:nvSpPr>
        <p:spPr bwMode="auto">
          <a:xfrm>
            <a:off x="5619750" y="4662488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Uw</a:t>
            </a:r>
          </a:p>
        </p:txBody>
      </p:sp>
      <p:sp>
        <p:nvSpPr>
          <p:cNvPr id="2127" name="TextBox 129"/>
          <p:cNvSpPr txBox="1">
            <a:spLocks noChangeArrowheads="1"/>
          </p:cNvSpPr>
          <p:nvPr/>
        </p:nvSpPr>
        <p:spPr bwMode="auto">
          <a:xfrm>
            <a:off x="6348413" y="4219575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Ur </a:t>
            </a:r>
          </a:p>
        </p:txBody>
      </p:sp>
      <p:cxnSp>
        <p:nvCxnSpPr>
          <p:cNvPr id="2128" name="Straight Arrow Connector 130"/>
          <p:cNvCxnSpPr>
            <a:cxnSpLocks noChangeShapeType="1"/>
          </p:cNvCxnSpPr>
          <p:nvPr/>
        </p:nvCxnSpPr>
        <p:spPr bwMode="auto">
          <a:xfrm rot="16200000" flipH="1">
            <a:off x="-90487" y="4738688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29" name="Straight Arrow Connector 131"/>
          <p:cNvCxnSpPr>
            <a:cxnSpLocks noChangeShapeType="1"/>
          </p:cNvCxnSpPr>
          <p:nvPr/>
        </p:nvCxnSpPr>
        <p:spPr bwMode="auto">
          <a:xfrm rot="16200000" flipH="1">
            <a:off x="1752600" y="4738688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30" name="Straight Arrow Connector 132"/>
          <p:cNvCxnSpPr>
            <a:cxnSpLocks noChangeShapeType="1"/>
          </p:cNvCxnSpPr>
          <p:nvPr/>
        </p:nvCxnSpPr>
        <p:spPr bwMode="auto">
          <a:xfrm rot="16200000" flipH="1">
            <a:off x="2609850" y="4467225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31" name="Straight Arrow Connector 133"/>
          <p:cNvCxnSpPr>
            <a:cxnSpLocks noChangeShapeType="1"/>
          </p:cNvCxnSpPr>
          <p:nvPr/>
        </p:nvCxnSpPr>
        <p:spPr bwMode="auto">
          <a:xfrm rot="16200000" flipH="1">
            <a:off x="3581400" y="5767388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32" name="Straight Arrow Connector 134"/>
          <p:cNvCxnSpPr>
            <a:cxnSpLocks noChangeShapeType="1"/>
          </p:cNvCxnSpPr>
          <p:nvPr/>
        </p:nvCxnSpPr>
        <p:spPr bwMode="auto">
          <a:xfrm rot="16200000" flipH="1">
            <a:off x="4324350" y="5538788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33" name="Straight Arrow Connector 135"/>
          <p:cNvCxnSpPr>
            <a:cxnSpLocks noChangeShapeType="1"/>
          </p:cNvCxnSpPr>
          <p:nvPr/>
        </p:nvCxnSpPr>
        <p:spPr bwMode="auto">
          <a:xfrm rot="16200000" flipH="1">
            <a:off x="5281613" y="4781550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34" name="Straight Arrow Connector 136"/>
          <p:cNvCxnSpPr>
            <a:cxnSpLocks noChangeShapeType="1"/>
          </p:cNvCxnSpPr>
          <p:nvPr/>
        </p:nvCxnSpPr>
        <p:spPr bwMode="auto">
          <a:xfrm rot="16200000" flipH="1">
            <a:off x="5967413" y="4438650"/>
            <a:ext cx="571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135" name="Group 141"/>
          <p:cNvGrpSpPr>
            <a:grpSpLocks/>
          </p:cNvGrpSpPr>
          <p:nvPr/>
        </p:nvGrpSpPr>
        <p:grpSpPr bwMode="auto">
          <a:xfrm>
            <a:off x="14288" y="557213"/>
            <a:ext cx="2500312" cy="3113087"/>
            <a:chOff x="228601" y="157161"/>
            <a:chExt cx="2500312" cy="3113089"/>
          </a:xfrm>
        </p:grpSpPr>
        <p:graphicFrame>
          <p:nvGraphicFramePr>
            <p:cNvPr id="2050" name="Object 4"/>
            <p:cNvGraphicFramePr>
              <a:graphicFrameLocks noChangeAspect="1"/>
            </p:cNvGraphicFramePr>
            <p:nvPr/>
          </p:nvGraphicFramePr>
          <p:xfrm>
            <a:off x="228601" y="157161"/>
            <a:ext cx="2500312" cy="1114363"/>
          </p:xfrm>
          <a:graphic>
            <a:graphicData uri="http://schemas.openxmlformats.org/presentationml/2006/ole">
              <p:oleObj spid="_x0000_s2050" name="Equation" r:id="rId3" imgW="51511320" imgH="20116800" progId="Equation.3">
                <p:embed/>
              </p:oleObj>
            </a:graphicData>
          </a:graphic>
        </p:graphicFrame>
        <p:graphicFrame>
          <p:nvGraphicFramePr>
            <p:cNvPr id="2051" name="Object 5"/>
            <p:cNvGraphicFramePr>
              <a:graphicFrameLocks noChangeAspect="1"/>
            </p:cNvGraphicFramePr>
            <p:nvPr/>
          </p:nvGraphicFramePr>
          <p:xfrm>
            <a:off x="234950" y="1258888"/>
            <a:ext cx="2486602" cy="1184276"/>
          </p:xfrm>
          <a:graphic>
            <a:graphicData uri="http://schemas.openxmlformats.org/presentationml/2006/ole">
              <p:oleObj spid="_x0000_s2051" name="Equation" r:id="rId4" imgW="2070000" imgH="863280" progId="Equation.3">
                <p:embed/>
              </p:oleObj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238125" y="2435225"/>
            <a:ext cx="1539875" cy="835025"/>
          </p:xfrm>
          <a:graphic>
            <a:graphicData uri="http://schemas.openxmlformats.org/presentationml/2006/ole">
              <p:oleObj spid="_x0000_s2052" name="Equation" r:id="rId5" imgW="1282680" imgH="609480" progId="Equation.3">
                <p:embed/>
              </p:oleObj>
            </a:graphicData>
          </a:graphic>
        </p:graphicFrame>
      </p:grpSp>
      <p:sp>
        <p:nvSpPr>
          <p:cNvPr id="2136" name="TextBox 6"/>
          <p:cNvSpPr txBox="1">
            <a:spLocks noChangeArrowheads="1"/>
          </p:cNvSpPr>
          <p:nvPr/>
        </p:nvSpPr>
        <p:spPr bwMode="auto">
          <a:xfrm>
            <a:off x="0" y="178125"/>
            <a:ext cx="4191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err="1" smtClean="0"/>
              <a:t>M.Voloshin</a:t>
            </a:r>
            <a:r>
              <a:rPr lang="en-US" sz="1800" b="1" dirty="0" smtClean="0"/>
              <a:t> PRD84(2011) 031502</a:t>
            </a:r>
            <a:endParaRPr lang="en-US" sz="1800" b="1" dirty="0"/>
          </a:p>
        </p:txBody>
      </p:sp>
      <p:sp>
        <p:nvSpPr>
          <p:cNvPr id="144" name="TextBox 143"/>
          <p:cNvSpPr txBox="1"/>
          <p:nvPr/>
        </p:nvSpPr>
        <p:spPr>
          <a:xfrm>
            <a:off x="3943350" y="5972175"/>
            <a:ext cx="5699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accent6"/>
                </a:solidFill>
              </a:rPr>
              <a:t>X</a:t>
            </a:r>
            <a:r>
              <a:rPr lang="en-US" sz="2800" b="1" baseline="-25000" dirty="0" err="1">
                <a:solidFill>
                  <a:schemeClr val="accent6"/>
                </a:solidFill>
              </a:rPr>
              <a:t>b</a:t>
            </a:r>
            <a:endParaRPr lang="en-US" sz="2800" b="1" baseline="-25000" dirty="0">
              <a:solidFill>
                <a:schemeClr val="accent6"/>
              </a:solidFill>
            </a:endParaRPr>
          </a:p>
        </p:txBody>
      </p:sp>
      <p:sp>
        <p:nvSpPr>
          <p:cNvPr id="2138" name="TextBox 144"/>
          <p:cNvSpPr txBox="1">
            <a:spLocks noChangeArrowheads="1"/>
          </p:cNvSpPr>
          <p:nvPr/>
        </p:nvSpPr>
        <p:spPr bwMode="auto">
          <a:xfrm>
            <a:off x="7224713" y="6467475"/>
            <a:ext cx="75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r>
              <a:rPr lang="en-US" baseline="30000"/>
              <a:t>-</a:t>
            </a:r>
            <a:r>
              <a:rPr lang="en-US"/>
              <a:t>(1</a:t>
            </a:r>
            <a:r>
              <a:rPr lang="en-US" baseline="30000"/>
              <a:t>-</a:t>
            </a:r>
            <a:r>
              <a:rPr lang="en-US"/>
              <a:t>)</a:t>
            </a:r>
          </a:p>
        </p:txBody>
      </p:sp>
      <p:sp>
        <p:nvSpPr>
          <p:cNvPr id="9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35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91" y="861752"/>
            <a:ext cx="7871172" cy="5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11" y="5163736"/>
            <a:ext cx="1846653" cy="9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円/楕円 13"/>
          <p:cNvSpPr/>
          <p:nvPr/>
        </p:nvSpPr>
        <p:spPr bwMode="auto">
          <a:xfrm>
            <a:off x="4215228" y="2619561"/>
            <a:ext cx="1134583" cy="4790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>
              <a:solidFill>
                <a:srgbClr val="FFFFFF"/>
              </a:solidFill>
            </a:endParaRPr>
          </a:p>
        </p:txBody>
      </p:sp>
      <p:cxnSp>
        <p:nvCxnSpPr>
          <p:cNvPr id="78" name="直線矢印コネクタ 14"/>
          <p:cNvCxnSpPr>
            <a:cxnSpLocks noChangeShapeType="1"/>
          </p:cNvCxnSpPr>
          <p:nvPr/>
        </p:nvCxnSpPr>
        <p:spPr bwMode="auto">
          <a:xfrm>
            <a:off x="4847523" y="1477626"/>
            <a:ext cx="425469" cy="6843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</p:cxnSp>
      <p:pic>
        <p:nvPicPr>
          <p:cNvPr id="84" name="図 5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79" y="1219266"/>
            <a:ext cx="1026920" cy="14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129" y="2397347"/>
            <a:ext cx="1125719" cy="85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直線矢印コネクタ 23"/>
          <p:cNvCxnSpPr>
            <a:cxnSpLocks noChangeShapeType="1"/>
          </p:cNvCxnSpPr>
          <p:nvPr/>
        </p:nvCxnSpPr>
        <p:spPr bwMode="auto">
          <a:xfrm rot="16200000" flipH="1">
            <a:off x="983912" y="2464096"/>
            <a:ext cx="1505626" cy="0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87" name="Picture 330" descr="OHO_TiN_After"/>
          <p:cNvPicPr>
            <a:picLocks noChangeAspect="1" noChangeArrowheads="1"/>
          </p:cNvPicPr>
          <p:nvPr/>
        </p:nvPicPr>
        <p:blipFill>
          <a:blip r:embed="rId8" cstate="screen">
            <a:lum contrast="-18000"/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806" y="5193234"/>
            <a:ext cx="1269019" cy="9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357" y="3497002"/>
            <a:ext cx="1348795" cy="18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2649267" y="4397325"/>
            <a:ext cx="944489" cy="246221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Damping ring</a:t>
            </a:r>
          </a:p>
        </p:txBody>
      </p:sp>
      <p:sp>
        <p:nvSpPr>
          <p:cNvPr id="90" name="Line 35"/>
          <p:cNvSpPr>
            <a:spLocks noChangeShapeType="1"/>
          </p:cNvSpPr>
          <p:nvPr/>
        </p:nvSpPr>
        <p:spPr bwMode="auto">
          <a:xfrm flipH="1">
            <a:off x="2743625" y="4730933"/>
            <a:ext cx="780026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36"/>
          <p:cNvSpPr>
            <a:spLocks noChangeShapeType="1"/>
          </p:cNvSpPr>
          <p:nvPr/>
        </p:nvSpPr>
        <p:spPr bwMode="auto">
          <a:xfrm flipH="1">
            <a:off x="4351141" y="4830716"/>
            <a:ext cx="212734" cy="342152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Text Box 37"/>
          <p:cNvSpPr txBox="1">
            <a:spLocks noChangeArrowheads="1"/>
          </p:cNvSpPr>
          <p:nvPr/>
        </p:nvSpPr>
        <p:spPr bwMode="auto">
          <a:xfrm>
            <a:off x="3566685" y="5172869"/>
            <a:ext cx="12538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Low emittance gun</a:t>
            </a:r>
          </a:p>
        </p:txBody>
      </p:sp>
      <p:sp>
        <p:nvSpPr>
          <p:cNvPr id="93" name="Line 38"/>
          <p:cNvSpPr>
            <a:spLocks noChangeShapeType="1"/>
          </p:cNvSpPr>
          <p:nvPr/>
        </p:nvSpPr>
        <p:spPr bwMode="auto">
          <a:xfrm flipH="1">
            <a:off x="3712939" y="5172868"/>
            <a:ext cx="638203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5485725" y="4249059"/>
            <a:ext cx="1071127" cy="246221"/>
          </a:xfrm>
          <a:prstGeom prst="rect">
            <a:avLst/>
          </a:prstGeom>
          <a:solidFill>
            <a:srgbClr val="006600">
              <a:alpha val="41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Positron source</a:t>
            </a:r>
          </a:p>
        </p:txBody>
      </p:sp>
      <p:sp>
        <p:nvSpPr>
          <p:cNvPr id="95" name="Line 40"/>
          <p:cNvSpPr>
            <a:spLocks noChangeShapeType="1"/>
          </p:cNvSpPr>
          <p:nvPr/>
        </p:nvSpPr>
        <p:spPr bwMode="auto">
          <a:xfrm>
            <a:off x="5462279" y="4527221"/>
            <a:ext cx="1063672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 Box 41"/>
          <p:cNvSpPr txBox="1">
            <a:spLocks noChangeArrowheads="1"/>
          </p:cNvSpPr>
          <p:nvPr/>
        </p:nvSpPr>
        <p:spPr bwMode="auto">
          <a:xfrm>
            <a:off x="2693511" y="1897646"/>
            <a:ext cx="1071127" cy="400110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New beam pipe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&amp; bellows</a:t>
            </a:r>
          </a:p>
        </p:txBody>
      </p:sp>
      <p:sp>
        <p:nvSpPr>
          <p:cNvPr id="97" name="Line 42"/>
          <p:cNvSpPr>
            <a:spLocks noChangeShapeType="1"/>
          </p:cNvSpPr>
          <p:nvPr/>
        </p:nvSpPr>
        <p:spPr bwMode="auto">
          <a:xfrm>
            <a:off x="2649267" y="2298791"/>
            <a:ext cx="921849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Text Box 43"/>
          <p:cNvSpPr txBox="1">
            <a:spLocks noChangeArrowheads="1"/>
          </p:cNvSpPr>
          <p:nvPr/>
        </p:nvSpPr>
        <p:spPr bwMode="auto">
          <a:xfrm>
            <a:off x="6809159" y="1027434"/>
            <a:ext cx="574196" cy="246221"/>
          </a:xfrm>
          <a:prstGeom prst="rect">
            <a:avLst/>
          </a:prstGeom>
          <a:solidFill>
            <a:srgbClr val="006600">
              <a:alpha val="41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Belle II</a:t>
            </a:r>
          </a:p>
        </p:txBody>
      </p:sp>
      <p:sp>
        <p:nvSpPr>
          <p:cNvPr id="99" name="Line 44"/>
          <p:cNvSpPr>
            <a:spLocks noChangeShapeType="1"/>
          </p:cNvSpPr>
          <p:nvPr/>
        </p:nvSpPr>
        <p:spPr bwMode="auto">
          <a:xfrm flipV="1">
            <a:off x="6123930" y="1230923"/>
            <a:ext cx="663734" cy="109842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Text Box 45"/>
          <p:cNvSpPr txBox="1">
            <a:spLocks noChangeArrowheads="1"/>
          </p:cNvSpPr>
          <p:nvPr/>
        </p:nvSpPr>
        <p:spPr bwMode="auto">
          <a:xfrm>
            <a:off x="6677779" y="1324602"/>
            <a:ext cx="604653" cy="246221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New IR</a:t>
            </a:r>
          </a:p>
        </p:txBody>
      </p:sp>
      <p:sp>
        <p:nvSpPr>
          <p:cNvPr id="101" name="Line 46"/>
          <p:cNvSpPr>
            <a:spLocks noChangeShapeType="1"/>
          </p:cNvSpPr>
          <p:nvPr/>
        </p:nvSpPr>
        <p:spPr bwMode="auto">
          <a:xfrm flipV="1">
            <a:off x="6296776" y="1614486"/>
            <a:ext cx="709115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47"/>
          <p:cNvSpPr>
            <a:spLocks noChangeShapeType="1"/>
          </p:cNvSpPr>
          <p:nvPr/>
        </p:nvSpPr>
        <p:spPr bwMode="auto">
          <a:xfrm flipH="1">
            <a:off x="2436532" y="1477626"/>
            <a:ext cx="496380" cy="273722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48"/>
          <p:cNvSpPr>
            <a:spLocks noChangeShapeType="1"/>
          </p:cNvSpPr>
          <p:nvPr/>
        </p:nvSpPr>
        <p:spPr bwMode="auto">
          <a:xfrm flipH="1" flipV="1">
            <a:off x="5060257" y="1203904"/>
            <a:ext cx="425469" cy="6843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49"/>
          <p:cNvSpPr>
            <a:spLocks noChangeShapeType="1"/>
          </p:cNvSpPr>
          <p:nvPr/>
        </p:nvSpPr>
        <p:spPr bwMode="auto">
          <a:xfrm flipH="1" flipV="1">
            <a:off x="6123929" y="1888210"/>
            <a:ext cx="354557" cy="205291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50"/>
          <p:cNvSpPr>
            <a:spLocks noChangeShapeType="1"/>
          </p:cNvSpPr>
          <p:nvPr/>
        </p:nvSpPr>
        <p:spPr bwMode="auto">
          <a:xfrm flipH="1">
            <a:off x="6194840" y="3051525"/>
            <a:ext cx="496380" cy="273722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Line 51"/>
          <p:cNvSpPr>
            <a:spLocks noChangeShapeType="1"/>
          </p:cNvSpPr>
          <p:nvPr/>
        </p:nvSpPr>
        <p:spPr bwMode="auto">
          <a:xfrm>
            <a:off x="6478486" y="1682919"/>
            <a:ext cx="354557" cy="136861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7" name="Picture 1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982" y="4759108"/>
            <a:ext cx="910030" cy="6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テキスト ボックス 46"/>
          <p:cNvSpPr txBox="1">
            <a:spLocks noChangeArrowheads="1"/>
          </p:cNvSpPr>
          <p:nvPr/>
        </p:nvSpPr>
        <p:spPr bwMode="auto">
          <a:xfrm>
            <a:off x="448783" y="6153191"/>
            <a:ext cx="2845403" cy="27699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TiN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-coated beam pipe with antechambers</a:t>
            </a:r>
          </a:p>
        </p:txBody>
      </p:sp>
      <p:sp>
        <p:nvSpPr>
          <p:cNvPr id="109" name="テキスト ボックス 47"/>
          <p:cNvSpPr txBox="1">
            <a:spLocks noChangeArrowheads="1"/>
          </p:cNvSpPr>
          <p:nvPr/>
        </p:nvSpPr>
        <p:spPr bwMode="auto">
          <a:xfrm>
            <a:off x="438715" y="4242565"/>
            <a:ext cx="2037229" cy="646331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Redesign the lattices of HER &amp; LER to squeeze the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</a:t>
            </a:r>
          </a:p>
        </p:txBody>
      </p:sp>
      <p:sp>
        <p:nvSpPr>
          <p:cNvPr id="110" name="テキスト ボックス 48"/>
          <p:cNvSpPr txBox="1">
            <a:spLocks noChangeArrowheads="1"/>
          </p:cNvSpPr>
          <p:nvPr/>
        </p:nvSpPr>
        <p:spPr bwMode="auto">
          <a:xfrm>
            <a:off x="5630836" y="3451645"/>
            <a:ext cx="1780173" cy="461665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Add / modify RF systems for higher beam current</a:t>
            </a:r>
          </a:p>
        </p:txBody>
      </p:sp>
      <p:sp>
        <p:nvSpPr>
          <p:cNvPr id="111" name="テキスト ボックス 49"/>
          <p:cNvSpPr txBox="1">
            <a:spLocks noChangeArrowheads="1"/>
          </p:cNvSpPr>
          <p:nvPr/>
        </p:nvSpPr>
        <p:spPr bwMode="auto">
          <a:xfrm>
            <a:off x="6154801" y="5538259"/>
            <a:ext cx="1666419" cy="461665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New positron target / capture section</a:t>
            </a:r>
          </a:p>
        </p:txBody>
      </p:sp>
      <p:sp>
        <p:nvSpPr>
          <p:cNvPr id="112" name="テキスト ボックス 50"/>
          <p:cNvSpPr txBox="1">
            <a:spLocks noChangeArrowheads="1"/>
          </p:cNvSpPr>
          <p:nvPr/>
        </p:nvSpPr>
        <p:spPr bwMode="auto">
          <a:xfrm>
            <a:off x="7258557" y="1522612"/>
            <a:ext cx="1709261" cy="830997"/>
          </a:xfrm>
          <a:prstGeom prst="rect">
            <a:avLst/>
          </a:prstGeom>
          <a:solidFill>
            <a:srgbClr val="006600">
              <a:alpha val="40784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New superconducting /permanent final focusing quads near </a:t>
            </a:r>
            <a:r>
              <a:rPr kumimoji="1" lang="en-US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the</a:t>
            </a:r>
            <a:r>
              <a:rPr kumimoji="1" lang="sl-SI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 </a:t>
            </a:r>
            <a:r>
              <a:rPr kumimoji="1" lang="en-US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IP</a:t>
            </a:r>
            <a:endParaRPr kumimoji="1" lang="en-US" altLang="ja-JP" sz="1200" dirty="0">
              <a:solidFill>
                <a:schemeClr val="tx1"/>
              </a:solidFill>
              <a:latin typeface="Corbel" charset="0"/>
              <a:cs typeface="HGｺﾞｼｯｸM" charset="0"/>
            </a:endParaRPr>
          </a:p>
        </p:txBody>
      </p:sp>
      <p:sp>
        <p:nvSpPr>
          <p:cNvPr id="113" name="テキスト ボックス 51"/>
          <p:cNvSpPr txBox="1">
            <a:spLocks noChangeArrowheads="1"/>
          </p:cNvSpPr>
          <p:nvPr/>
        </p:nvSpPr>
        <p:spPr bwMode="auto">
          <a:xfrm>
            <a:off x="3636118" y="5378161"/>
            <a:ext cx="1648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Low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electrons to inject</a:t>
            </a:r>
          </a:p>
        </p:txBody>
      </p:sp>
      <p:sp>
        <p:nvSpPr>
          <p:cNvPr id="114" name="テキスト ボックス 52"/>
          <p:cNvSpPr txBox="1">
            <a:spLocks noChangeArrowheads="1"/>
          </p:cNvSpPr>
          <p:nvPr/>
        </p:nvSpPr>
        <p:spPr bwMode="auto">
          <a:xfrm>
            <a:off x="2864956" y="3897236"/>
            <a:ext cx="1648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Low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positrons to inject</a:t>
            </a:r>
          </a:p>
        </p:txBody>
      </p:sp>
      <p:sp>
        <p:nvSpPr>
          <p:cNvPr id="115" name="テキスト ボックス 45"/>
          <p:cNvSpPr txBox="1">
            <a:spLocks noChangeArrowheads="1"/>
          </p:cNvSpPr>
          <p:nvPr/>
        </p:nvSpPr>
        <p:spPr bwMode="auto">
          <a:xfrm>
            <a:off x="325438" y="2623107"/>
            <a:ext cx="1644260" cy="461665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Replace short  dipoles with longer ones (LER)</a:t>
            </a:r>
          </a:p>
        </p:txBody>
      </p:sp>
      <p:grpSp>
        <p:nvGrpSpPr>
          <p:cNvPr id="2" name="図形グループ 71"/>
          <p:cNvGrpSpPr>
            <a:grpSpLocks/>
          </p:cNvGrpSpPr>
          <p:nvPr/>
        </p:nvGrpSpPr>
        <p:grpSpPr bwMode="auto">
          <a:xfrm>
            <a:off x="470160" y="3027651"/>
            <a:ext cx="2248826" cy="1165622"/>
            <a:chOff x="135650" y="2716983"/>
            <a:chExt cx="2415713" cy="1297180"/>
          </a:xfrm>
        </p:grpSpPr>
        <p:pic>
          <p:nvPicPr>
            <p:cNvPr id="117" name="図 67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mc="http://schemas.openxmlformats.org/markup-compatibility/2006" xmlns:mv="urn:schemas-microsoft-com:mac:vml"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6" y="3480724"/>
              <a:ext cx="2404237" cy="53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図 68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mc="http://schemas.openxmlformats.org/markup-compatibility/2006" xmlns:mv="urn:schemas-microsoft-com:mac:vml"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0" y="2716983"/>
              <a:ext cx="2362164" cy="51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下矢印 69"/>
            <p:cNvSpPr/>
            <p:nvPr/>
          </p:nvSpPr>
          <p:spPr>
            <a:xfrm>
              <a:off x="1186480" y="3269774"/>
              <a:ext cx="365000" cy="217355"/>
            </a:xfrm>
            <a:prstGeom prst="downArrow">
              <a:avLst/>
            </a:prstGeom>
            <a:solidFill>
              <a:srgbClr val="6699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/>
            </a:p>
          </p:txBody>
        </p:sp>
      </p:grpSp>
      <p:cxnSp>
        <p:nvCxnSpPr>
          <p:cNvPr id="124" name="直線矢印コネクタ 23"/>
          <p:cNvCxnSpPr>
            <a:cxnSpLocks noChangeShapeType="1"/>
          </p:cNvCxnSpPr>
          <p:nvPr/>
        </p:nvCxnSpPr>
        <p:spPr bwMode="auto">
          <a:xfrm flipH="1">
            <a:off x="1266093" y="1705708"/>
            <a:ext cx="1711" cy="908538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26" name="直線矢印コネクタ 23"/>
          <p:cNvCxnSpPr>
            <a:cxnSpLocks noChangeShapeType="1"/>
          </p:cNvCxnSpPr>
          <p:nvPr/>
        </p:nvCxnSpPr>
        <p:spPr bwMode="auto">
          <a:xfrm flipH="1" flipV="1">
            <a:off x="7479323" y="3892064"/>
            <a:ext cx="281354" cy="433753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 flipH="1" flipV="1">
            <a:off x="7256585" y="3634154"/>
            <a:ext cx="199292" cy="24618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2418736" y="1091383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e</a:t>
            </a:r>
            <a:r>
              <a:rPr lang="sl-SI" sz="2400" baseline="30000" dirty="0" smtClean="0">
                <a:solidFill>
                  <a:srgbClr val="FF0000"/>
                </a:solidFill>
              </a:rPr>
              <a:t>+</a:t>
            </a:r>
            <a:endParaRPr lang="sl-SI" sz="2400" baseline="300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30182" y="2807112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e</a:t>
            </a:r>
            <a:r>
              <a:rPr lang="sl-SI" sz="2400" baseline="30000" dirty="0" smtClean="0"/>
              <a:t>-</a:t>
            </a:r>
            <a:endParaRPr lang="sl-SI" sz="2400" baseline="30000" dirty="0"/>
          </a:p>
        </p:txBody>
      </p:sp>
      <p:sp>
        <p:nvSpPr>
          <p:cNvPr id="53" name="タイトル 5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ja-JP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SuperKEKB</a:t>
            </a:r>
            <a:endParaRPr lang="ja-JP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134708" y="6167736"/>
            <a:ext cx="265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aim ×40 luminosity</a:t>
            </a:r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4294967295"/>
          </p:nvPr>
        </p:nvSpPr>
        <p:spPr>
          <a:xfrm>
            <a:off x="8191499" y="6359242"/>
            <a:ext cx="1132610" cy="429491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       </a:t>
            </a:r>
            <a:fld id="{200AEC7D-FDAD-BB40-B97A-39CF71811D9B}" type="slidenum">
              <a:rPr lang="en-US" altLang="ja-JP" smtClean="0"/>
              <a:pPr/>
              <a:t>36</a:t>
            </a:fld>
            <a:endParaRPr lang="en-US" altLang="ja-JP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-4763"/>
            <a:ext cx="9144000" cy="7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Summary</a:t>
            </a:r>
            <a:endParaRPr lang="ru-RU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2772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617D3D59-CB94-4FDD-9E82-7A6ED883ED4F}" type="slidenum">
              <a:rPr lang="en-US" sz="1600" smtClean="0">
                <a:solidFill>
                  <a:schemeClr val="tx1"/>
                </a:solidFill>
              </a:rPr>
              <a:pPr/>
              <a:t>37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6726" y="727538"/>
            <a:ext cx="8858386" cy="5180455"/>
            <a:chOff x="466726" y="632538"/>
            <a:chExt cx="8858386" cy="5180455"/>
          </a:xfrm>
        </p:grpSpPr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466726" y="632538"/>
              <a:ext cx="825001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The first exotic </a:t>
              </a:r>
              <a:r>
                <a:rPr lang="en-US" sz="2400" b="1" dirty="0" err="1">
                  <a:solidFill>
                    <a:srgbClr val="0000CC"/>
                  </a:solidFill>
                  <a:latin typeface="Calibri" pitchFamily="34" charset="0"/>
                </a:rPr>
                <a:t>bottomonium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-like </a:t>
              </a:r>
              <a:r>
                <a:rPr lang="en-US" sz="2400" b="1" dirty="0" err="1">
                  <a:solidFill>
                    <a:srgbClr val="0000CC"/>
                  </a:solidFill>
                  <a:latin typeface="Calibri" pitchFamily="34" charset="0"/>
                </a:rPr>
                <a:t>Z</a:t>
              </a:r>
              <a:r>
                <a:rPr lang="en-US" sz="2400" b="1" baseline="-25000" dirty="0" err="1">
                  <a:solidFill>
                    <a:srgbClr val="0000CC"/>
                  </a:solidFill>
                  <a:latin typeface="Calibri" pitchFamily="34" charset="0"/>
                </a:rPr>
                <a:t>b</a:t>
              </a:r>
              <a:r>
                <a:rPr lang="en-US" sz="2400" b="1" baseline="30000" dirty="0">
                  <a:solidFill>
                    <a:srgbClr val="0000CC"/>
                  </a:solidFill>
                  <a:latin typeface="Calibri" pitchFamily="34" charset="0"/>
                </a:rPr>
                <a:t>+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states were discovered </a:t>
              </a:r>
            </a:p>
            <a:p>
              <a:pPr defTabSz="914400"/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   in decays to 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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(1S)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, 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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(2S)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, 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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(3S)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,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GB" sz="2400" b="1" dirty="0" err="1" smtClean="0">
                  <a:solidFill>
                    <a:srgbClr val="0000CC"/>
                  </a:solidFill>
                  <a:latin typeface="Calibri" pitchFamily="34" charset="0"/>
                </a:rPr>
                <a:t>h</a:t>
              </a:r>
              <a:r>
                <a:rPr lang="en-GB" sz="2400" b="1" baseline="-25000" dirty="0" err="1" smtClean="0">
                  <a:solidFill>
                    <a:srgbClr val="0000CC"/>
                  </a:solidFill>
                  <a:latin typeface="Calibri" pitchFamily="34" charset="0"/>
                </a:rPr>
                <a:t>b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(1P)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,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GB" sz="2400" b="1" dirty="0" err="1" smtClean="0">
                  <a:solidFill>
                    <a:srgbClr val="0000CC"/>
                  </a:solidFill>
                  <a:latin typeface="Calibri" pitchFamily="34" charset="0"/>
                </a:rPr>
                <a:t>h</a:t>
              </a:r>
              <a:r>
                <a:rPr lang="en-GB" sz="2400" b="1" baseline="-25000" dirty="0" err="1" smtClean="0">
                  <a:solidFill>
                    <a:srgbClr val="0000CC"/>
                  </a:solidFill>
                  <a:latin typeface="Calibri" pitchFamily="34" charset="0"/>
                </a:rPr>
                <a:t>b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</a:rPr>
                <a:t>(2P)</a:t>
              </a:r>
              <a:r>
                <a:rPr lang="en-GB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</a:t>
              </a:r>
              <a:r>
                <a:rPr lang="en-GB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+</a:t>
              </a:r>
              <a:endParaRPr lang="ru-RU" sz="2400" b="1" baseline="30000" dirty="0" smtClean="0">
                <a:solidFill>
                  <a:srgbClr val="0000CC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2777" name="Text Box 14"/>
            <p:cNvSpPr txBox="1">
              <a:spLocks noChangeArrowheads="1"/>
            </p:cNvSpPr>
            <p:nvPr/>
          </p:nvSpPr>
          <p:spPr bwMode="auto">
            <a:xfrm>
              <a:off x="771366" y="2125265"/>
              <a:ext cx="793941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Calibri" pitchFamily="34" charset="0"/>
                </a:rPr>
                <a:t>Z</a:t>
              </a:r>
              <a:r>
                <a:rPr lang="en-US" sz="2400" baseline="-25000" dirty="0" err="1">
                  <a:latin typeface="Calibri" pitchFamily="34" charset="0"/>
                </a:rPr>
                <a:t>b</a:t>
              </a:r>
              <a:r>
                <a:rPr lang="en-US" sz="2400" dirty="0">
                  <a:latin typeface="Calibri" pitchFamily="34" charset="0"/>
                </a:rPr>
                <a:t>(10610)  dominantly decays to BB*, but </a:t>
              </a:r>
              <a:r>
                <a:rPr lang="en-US" sz="2400" dirty="0" err="1">
                  <a:latin typeface="Calibri" pitchFamily="34" charset="0"/>
                </a:rPr>
                <a:t>Z</a:t>
              </a:r>
              <a:r>
                <a:rPr lang="en-US" sz="2400" baseline="-25000" dirty="0" err="1">
                  <a:latin typeface="Calibri" pitchFamily="34" charset="0"/>
                </a:rPr>
                <a:t>b</a:t>
              </a:r>
              <a:r>
                <a:rPr lang="en-US" sz="2400" dirty="0">
                  <a:latin typeface="Calibri" pitchFamily="34" charset="0"/>
                </a:rPr>
                <a:t>(10650) to B*B*</a:t>
              </a:r>
            </a:p>
            <a:p>
              <a:r>
                <a:rPr lang="en-US" sz="2400" dirty="0">
                  <a:latin typeface="Calibri" pitchFamily="34" charset="0"/>
                </a:rPr>
                <a:t>Decay fraction of </a:t>
              </a:r>
              <a:r>
                <a:rPr lang="en-US" sz="2400" dirty="0" err="1">
                  <a:latin typeface="Calibri" pitchFamily="34" charset="0"/>
                </a:rPr>
                <a:t>Z</a:t>
              </a:r>
              <a:r>
                <a:rPr lang="en-US" sz="2400" baseline="-25000" dirty="0" err="1">
                  <a:latin typeface="Calibri" pitchFamily="34" charset="0"/>
                </a:rPr>
                <a:t>b</a:t>
              </a:r>
              <a:r>
                <a:rPr lang="en-US" sz="2400" dirty="0">
                  <a:latin typeface="Calibri" pitchFamily="34" charset="0"/>
                </a:rPr>
                <a:t>(10650) to BB* is currently not statistically </a:t>
              </a:r>
              <a:endParaRPr lang="en-US" sz="2400" dirty="0" smtClean="0">
                <a:latin typeface="Calibri" pitchFamily="34" charset="0"/>
              </a:endParaRPr>
            </a:p>
            <a:p>
              <a:r>
                <a:rPr lang="en-US" sz="2400" dirty="0" smtClean="0">
                  <a:latin typeface="Calibri" pitchFamily="34" charset="0"/>
                </a:rPr>
                <a:t>significant</a:t>
              </a:r>
              <a:r>
                <a:rPr lang="en-US" sz="2400" dirty="0">
                  <a:latin typeface="Calibri" pitchFamily="34" charset="0"/>
                </a:rPr>
                <a:t>, </a:t>
              </a:r>
              <a:r>
                <a:rPr lang="en-US" sz="2400" dirty="0" smtClean="0">
                  <a:latin typeface="Calibri" pitchFamily="34" charset="0"/>
                </a:rPr>
                <a:t> but </a:t>
              </a:r>
              <a:r>
                <a:rPr lang="en-US" sz="2400" dirty="0">
                  <a:latin typeface="Calibri" pitchFamily="34" charset="0"/>
                </a:rPr>
                <a:t>at least less than to B*B*</a:t>
              </a:r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509878" y="3194352"/>
              <a:ext cx="858536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Phase space of Y(5S)-&gt;B(*)B*</a:t>
              </a:r>
              <a:r>
                <a:rPr lang="en-US" sz="2400" b="1" dirty="0" smtClean="0">
                  <a:solidFill>
                    <a:srgbClr val="0000CC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is tiny, relative motion B(*)B*is </a:t>
              </a:r>
            </a:p>
            <a:p>
              <a:pPr defTabSz="914400"/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   small, which is favorable to the formation of the molecular type</a:t>
              </a:r>
              <a:endParaRPr lang="en-US" sz="2400" b="1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endParaRPr>
            </a:p>
            <a:p>
              <a:pPr defTabSz="914400"/>
              <a:r>
                <a:rPr lang="en-US" sz="2400" b="1" baseline="30000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    states</a:t>
              </a:r>
              <a:endParaRPr lang="en-US" sz="2400" b="1" dirty="0" smtClean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32779" name="Text Box 7"/>
            <p:cNvSpPr txBox="1">
              <a:spLocks noChangeArrowheads="1"/>
            </p:cNvSpPr>
            <p:nvPr/>
          </p:nvSpPr>
          <p:spPr bwMode="auto">
            <a:xfrm>
              <a:off x="492848" y="1729211"/>
              <a:ext cx="64447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Calibri" pitchFamily="34" charset="0"/>
                </a:rPr>
                <a:t>Zbs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mainly decay 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to BB* and B*B*final states </a:t>
              </a:r>
              <a:endParaRPr lang="ru-RU" sz="24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553031" y="4294004"/>
              <a:ext cx="82376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Y(5S) [and possible Y(6S)] is ideal factory of molecular states</a:t>
              </a:r>
              <a:r>
                <a:rPr lang="en-US" b="1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endParaRPr lang="en-US" b="1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81058" y="1376428"/>
              <a:ext cx="34485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Spin parity of  </a:t>
              </a:r>
              <a:r>
                <a:rPr lang="en-US" sz="2400" b="1" dirty="0" err="1">
                  <a:solidFill>
                    <a:srgbClr val="0000CC"/>
                  </a:solidFill>
                  <a:latin typeface="Calibri" pitchFamily="34" charset="0"/>
                </a:rPr>
                <a:t>Zbs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is 1</a:t>
              </a:r>
              <a:r>
                <a:rPr lang="en-US" sz="2400" b="1" baseline="30000" dirty="0" smtClean="0">
                  <a:solidFill>
                    <a:srgbClr val="0000CC"/>
                  </a:solidFill>
                  <a:latin typeface="Calibri" pitchFamily="34" charset="0"/>
                </a:rPr>
                <a:t>+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endParaRPr lang="ru-RU" sz="24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66881" y="4612664"/>
              <a:ext cx="8758231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>
                <a:buFont typeface="Times New Roman" pitchFamily="18" charset="0"/>
                <a:buBlip>
                  <a:blip r:embed="rId4"/>
                </a:buBlip>
              </a:pPr>
              <a:r>
                <a:rPr lang="en-US" dirty="0">
                  <a:solidFill>
                    <a:srgbClr val="0000CC"/>
                  </a:solidFill>
                </a:rPr>
                <a:t> 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In heavy quark limit we can expect more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molecular-like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states in </a:t>
              </a:r>
            </a:p>
            <a:p>
              <a:pPr defTabSz="914400"/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   vicinity of the BB, BB* and B*B*. To study the new states we </a:t>
              </a:r>
            </a:p>
            <a:p>
              <a:pPr defTabSz="914400"/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  <a:sym typeface="Symbol" pitchFamily="18" charset="2"/>
                </a:rPr>
                <a:t>     need the energy up to 12GeV</a:t>
              </a:r>
              <a:endParaRPr lang="en-US" b="1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365250" y="2389188"/>
            <a:ext cx="6140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8000" b="1">
                <a:solidFill>
                  <a:srgbClr val="800000"/>
                </a:solidFill>
                <a:latin typeface="Calibri" pitchFamily="34" charset="0"/>
              </a:rPr>
              <a:t>Back up slides</a:t>
            </a:r>
            <a:endParaRPr lang="ru-RU" sz="8000" b="1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2DF6F61-9F82-4D06-A24E-49617A8F6FB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4" y="762000"/>
            <a:ext cx="8912802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40485" y="13855"/>
            <a:ext cx="4940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Summary of the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Z</a:t>
            </a:r>
            <a:r>
              <a:rPr lang="en-US" sz="3600" b="1" baseline="-25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states</a:t>
            </a:r>
            <a:endParaRPr lang="ru-RU" sz="3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B19D9B2-C845-4945-B6E2-AD3DEFD8BC49}" type="slidenum">
              <a:rPr lang="en-GB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45720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33400"/>
            <a:ext cx="2705100" cy="30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62400"/>
            <a:ext cx="4267200" cy="2147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29000"/>
            <a:ext cx="4114800" cy="286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5403279" y="4461164"/>
            <a:ext cx="609594" cy="45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F2A702-AB2D-49D0-A0D7-1C3682DF8CE9}" type="slidenum">
              <a:rPr lang="ru-RU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365125"/>
            <a:ext cx="9144000" cy="501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0000CC"/>
                </a:solidFill>
                <a:sym typeface="Symbol" pitchFamily="18" charset="2"/>
              </a:rPr>
              <a:t>We enter the new region –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0000CC"/>
                </a:solidFill>
                <a:sym typeface="Symbol" pitchFamily="18" charset="2"/>
              </a:rPr>
              <a:t>Physics of Highly Excited </a:t>
            </a:r>
            <a:r>
              <a:rPr lang="en-US" sz="4000" b="1" dirty="0" err="1">
                <a:solidFill>
                  <a:srgbClr val="0000CC"/>
                </a:solidFill>
                <a:sym typeface="Symbol" pitchFamily="18" charset="2"/>
              </a:rPr>
              <a:t>Quarkonium</a:t>
            </a:r>
            <a:endParaRPr lang="en-US" sz="4000" b="1" dirty="0">
              <a:solidFill>
                <a:srgbClr val="0000CC"/>
              </a:solidFill>
              <a:sym typeface="Symbol" pitchFamily="18" charset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0000CC"/>
                </a:solidFill>
                <a:sym typeface="Symbol" pitchFamily="18" charset="2"/>
              </a:rPr>
              <a:t> or/and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0000CC"/>
                </a:solidFill>
                <a:sym typeface="Symbol" pitchFamily="18" charset="2"/>
              </a:rPr>
              <a:t>Chemistry of Heavy Flavor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1" dirty="0">
              <a:solidFill>
                <a:srgbClr val="0000CC"/>
              </a:solidFill>
              <a:sym typeface="Symbol" pitchFamily="18" charset="2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990000"/>
                </a:solidFill>
                <a:sym typeface="Symbol" pitchFamily="18" charset="2"/>
              </a:rPr>
              <a:t>We can expect much more from Super B </a:t>
            </a:r>
            <a:r>
              <a:rPr lang="en-US" sz="4000" b="1" dirty="0" smtClean="0">
                <a:solidFill>
                  <a:srgbClr val="990000"/>
                </a:solidFill>
                <a:sym typeface="Symbol" pitchFamily="18" charset="2"/>
              </a:rPr>
              <a:t>factory </a:t>
            </a:r>
            <a:endParaRPr lang="en-US" sz="4000" b="1" dirty="0">
              <a:solidFill>
                <a:srgbClr val="99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81000" y="838200"/>
            <a:ext cx="3962400" cy="2286000"/>
            <a:chOff x="2286000" y="1600200"/>
            <a:chExt cx="5486400" cy="3581400"/>
          </a:xfrm>
        </p:grpSpPr>
        <p:sp>
          <p:nvSpPr>
            <p:cNvPr id="5" name="Flowchart: Data 4"/>
            <p:cNvSpPr/>
            <p:nvPr/>
          </p:nvSpPr>
          <p:spPr>
            <a:xfrm>
              <a:off x="4419600" y="1676400"/>
              <a:ext cx="3352800" cy="3200400"/>
            </a:xfrm>
            <a:prstGeom prst="flowChartInputOutpu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29000" y="3419856"/>
              <a:ext cx="18288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505200" y="3429000"/>
              <a:ext cx="1219200" cy="1600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724400" y="3429000"/>
              <a:ext cx="152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>
              <a:off x="3886200" y="1828800"/>
              <a:ext cx="1143000" cy="914400"/>
            </a:xfrm>
            <a:prstGeom prst="arc">
              <a:avLst>
                <a:gd name="adj1" fmla="val 16234697"/>
                <a:gd name="adj2" fmla="val 20604362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38800" y="190500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π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15000" y="342900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π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baseline="-25000" dirty="0"/>
            </a:p>
          </p:txBody>
        </p:sp>
        <p:sp>
          <p:nvSpPr>
            <p:cNvPr id="12" name="Flowchart: Data 11"/>
            <p:cNvSpPr/>
            <p:nvPr/>
          </p:nvSpPr>
          <p:spPr>
            <a:xfrm flipH="1">
              <a:off x="2286000" y="1600200"/>
              <a:ext cx="2667000" cy="3581400"/>
            </a:xfrm>
            <a:prstGeom prst="flowChartInputOutpu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4427220" y="3429000"/>
              <a:ext cx="297180" cy="144780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724400" y="2209800"/>
              <a:ext cx="1371600" cy="1219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3505200" y="2438400"/>
              <a:ext cx="1219200" cy="990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lowchart: Connector 15"/>
            <p:cNvSpPr/>
            <p:nvPr/>
          </p:nvSpPr>
          <p:spPr>
            <a:xfrm>
              <a:off x="4572000" y="3276600"/>
              <a:ext cx="304800" cy="304800"/>
            </a:xfrm>
            <a:prstGeom prst="flowChartConnector">
              <a:avLst/>
            </a:prstGeom>
            <a:solidFill>
              <a:srgbClr val="FFC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44568" y="3227832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Z</a:t>
              </a:r>
              <a:r>
                <a:rPr lang="en-US" b="1" i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</a:t>
              </a:r>
              <a:endParaRPr lang="en-US" baseline="-25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76600" y="2514600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00400" y="4507468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baseline="-25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95800" y="1905000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φ</a:t>
              </a:r>
              <a:endParaRPr lang="en-US" baseline="-25000" dirty="0"/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4724400" y="838200"/>
            <a:ext cx="3962400" cy="2286000"/>
            <a:chOff x="2286000" y="1600200"/>
            <a:chExt cx="5486400" cy="3581400"/>
          </a:xfrm>
        </p:grpSpPr>
        <p:sp>
          <p:nvSpPr>
            <p:cNvPr id="22" name="Flowchart: Data 21"/>
            <p:cNvSpPr/>
            <p:nvPr/>
          </p:nvSpPr>
          <p:spPr>
            <a:xfrm>
              <a:off x="4419600" y="1676400"/>
              <a:ext cx="3352800" cy="3200400"/>
            </a:xfrm>
            <a:prstGeom prst="flowChartInputOutpu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29000" y="3419856"/>
              <a:ext cx="18288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3505200" y="3429000"/>
              <a:ext cx="1219200" cy="1600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724400" y="3429000"/>
              <a:ext cx="152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>
              <a:off x="3886200" y="1828800"/>
              <a:ext cx="1143000" cy="914400"/>
            </a:xfrm>
            <a:prstGeom prst="arc">
              <a:avLst>
                <a:gd name="adj1" fmla="val 16234697"/>
                <a:gd name="adj2" fmla="val 20604362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38800" y="190500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π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15000" y="3429000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sym typeface="Symbol" pitchFamily="18" charset="2"/>
                </a:rPr>
                <a:t>(5S)</a:t>
              </a:r>
              <a:endParaRPr lang="en-US" b="1" baseline="-25000" dirty="0"/>
            </a:p>
          </p:txBody>
        </p:sp>
        <p:sp>
          <p:nvSpPr>
            <p:cNvPr id="29" name="Flowchart: Data 28"/>
            <p:cNvSpPr/>
            <p:nvPr/>
          </p:nvSpPr>
          <p:spPr>
            <a:xfrm flipH="1">
              <a:off x="2286000" y="1600200"/>
              <a:ext cx="2667000" cy="3581400"/>
            </a:xfrm>
            <a:prstGeom prst="flowChartInputOutpu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4427220" y="3429000"/>
              <a:ext cx="297180" cy="144780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4724400" y="2209800"/>
              <a:ext cx="1371600" cy="1219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3505200" y="2438400"/>
              <a:ext cx="1219200" cy="990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/>
            <p:cNvSpPr/>
            <p:nvPr/>
          </p:nvSpPr>
          <p:spPr>
            <a:xfrm>
              <a:off x="4572000" y="3276600"/>
              <a:ext cx="304800" cy="304800"/>
            </a:xfrm>
            <a:prstGeom prst="flowChartConnector">
              <a:avLst/>
            </a:prstGeom>
            <a:solidFill>
              <a:srgbClr val="FFC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44568" y="3227832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Z</a:t>
              </a:r>
              <a:r>
                <a:rPr lang="en-US" b="1" i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</a:t>
              </a:r>
              <a:endParaRPr lang="en-US" baseline="-25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76600" y="2514600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00400" y="4507468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baseline="-25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95800" y="1905000"/>
              <a:ext cx="354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ψ</a:t>
              </a:r>
              <a:endParaRPr lang="en-US" baseline="-25000" dirty="0"/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762000" y="3590544"/>
            <a:ext cx="2895600" cy="2886456"/>
            <a:chOff x="3352800" y="1981200"/>
            <a:chExt cx="2895600" cy="2886456"/>
          </a:xfrm>
        </p:grpSpPr>
        <p:sp>
          <p:nvSpPr>
            <p:cNvPr id="39" name="Rectangle 38"/>
            <p:cNvSpPr/>
            <p:nvPr/>
          </p:nvSpPr>
          <p:spPr>
            <a:xfrm>
              <a:off x="3429000" y="3419856"/>
              <a:ext cx="18288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3810000" y="2057400"/>
              <a:ext cx="1981200" cy="25908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724400" y="3429000"/>
              <a:ext cx="152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lowchart: Connector 41"/>
            <p:cNvSpPr/>
            <p:nvPr/>
          </p:nvSpPr>
          <p:spPr>
            <a:xfrm>
              <a:off x="4495800" y="3276600"/>
              <a:ext cx="457200" cy="304800"/>
            </a:xfrm>
            <a:prstGeom prst="flowChartConnector">
              <a:avLst/>
            </a:prstGeom>
            <a:solidFill>
              <a:srgbClr val="FFC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7400" y="3429000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Z</a:t>
              </a:r>
              <a:r>
                <a:rPr lang="en-US" b="1" i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</a:t>
              </a:r>
              <a:endParaRPr lang="en-US" baseline="-25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91200" y="1981200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52800" y="4267200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μ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86400" y="2819400"/>
              <a:ext cx="5116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ϑ</a:t>
              </a:r>
              <a:r>
                <a:rPr lang="en-US" b="1" i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hel</a:t>
              </a:r>
              <a:endParaRPr lang="en-US" baseline="300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95800" y="3335179"/>
              <a:ext cx="4748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latin typeface="Calibri" pitchFamily="34" charset="0"/>
                  <a:sym typeface="Symbol" pitchFamily="18" charset="2"/>
                </a:rPr>
                <a:t>(</a:t>
              </a:r>
              <a:r>
                <a:rPr lang="en-US" sz="1000" b="1" dirty="0" err="1" smtClean="0">
                  <a:latin typeface="Calibri" pitchFamily="34" charset="0"/>
                  <a:sym typeface="Symbol" pitchFamily="18" charset="2"/>
                </a:rPr>
                <a:t>nS</a:t>
              </a:r>
              <a:r>
                <a:rPr lang="en-US" sz="1000" b="1" dirty="0" smtClean="0">
                  <a:latin typeface="Calibri" pitchFamily="34" charset="0"/>
                  <a:sym typeface="Symbol" pitchFamily="18" charset="2"/>
                </a:rPr>
                <a:t>)</a:t>
              </a:r>
              <a:endParaRPr lang="en-US" sz="1000" b="1" baseline="-25000" dirty="0"/>
            </a:p>
          </p:txBody>
        </p:sp>
        <p:sp>
          <p:nvSpPr>
            <p:cNvPr id="48" name="Arc 47"/>
            <p:cNvSpPr/>
            <p:nvPr/>
          </p:nvSpPr>
          <p:spPr>
            <a:xfrm>
              <a:off x="4343400" y="2895600"/>
              <a:ext cx="1143000" cy="914400"/>
            </a:xfrm>
            <a:prstGeom prst="arc">
              <a:avLst>
                <a:gd name="adj1" fmla="val 17928958"/>
                <a:gd name="adj2" fmla="val 380596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48"/>
          <p:cNvGrpSpPr/>
          <p:nvPr/>
        </p:nvGrpSpPr>
        <p:grpSpPr>
          <a:xfrm>
            <a:off x="4419600" y="3505200"/>
            <a:ext cx="4038600" cy="3124200"/>
            <a:chOff x="2819400" y="1905000"/>
            <a:chExt cx="4038600" cy="3124200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3505200" y="3429000"/>
              <a:ext cx="1219200" cy="1600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2819400" y="34290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c 51"/>
            <p:cNvSpPr/>
            <p:nvPr/>
          </p:nvSpPr>
          <p:spPr>
            <a:xfrm>
              <a:off x="4495800" y="2895600"/>
              <a:ext cx="1143000" cy="914400"/>
            </a:xfrm>
            <a:prstGeom prst="arc">
              <a:avLst>
                <a:gd name="adj1" fmla="val 17928958"/>
                <a:gd name="adj2" fmla="val 380596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638800" y="190500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π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715000" y="3429000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="1" baseline="30000" dirty="0" smtClean="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-</a:t>
              </a:r>
              <a:endParaRPr lang="en-US" b="1" baseline="30000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4724400" y="2209800"/>
              <a:ext cx="1371600" cy="1219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3505200" y="2438400"/>
              <a:ext cx="1219200" cy="990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lowchart: Connector 56"/>
            <p:cNvSpPr/>
            <p:nvPr/>
          </p:nvSpPr>
          <p:spPr>
            <a:xfrm>
              <a:off x="4572000" y="3276600"/>
              <a:ext cx="304800" cy="304800"/>
            </a:xfrm>
            <a:prstGeom prst="flowChartConnector">
              <a:avLst/>
            </a:prstGeom>
            <a:solidFill>
              <a:srgbClr val="FFC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276600" y="251460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π</a:t>
              </a:r>
              <a:r>
                <a:rPr lang="en-US" b="1" i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baseline="-250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71800" y="4495800"/>
              <a:ext cx="704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sym typeface="Symbol" pitchFamily="18" charset="2"/>
                </a:rPr>
                <a:t>(</a:t>
              </a:r>
              <a:r>
                <a:rPr lang="en-US" b="1" dirty="0" err="1" smtClean="0">
                  <a:latin typeface="Calibri" pitchFamily="34" charset="0"/>
                  <a:sym typeface="Symbol" pitchFamily="18" charset="2"/>
                </a:rPr>
                <a:t>nS</a:t>
              </a:r>
              <a:r>
                <a:rPr lang="en-US" b="1" dirty="0" smtClean="0">
                  <a:latin typeface="Calibri" pitchFamily="34" charset="0"/>
                  <a:sym typeface="Symbol" pitchFamily="18" charset="2"/>
                </a:rPr>
                <a:t>)</a:t>
              </a:r>
              <a:endParaRPr lang="en-US" baseline="-25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638800" y="2819400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ϑ</a:t>
              </a:r>
              <a:endParaRPr lang="en-US" baseline="-25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>
              <a:off x="4876800" y="3429000"/>
              <a:ext cx="1981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2819400" y="3429000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US" b="1" baseline="30000" dirty="0" smtClean="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+</a:t>
              </a:r>
              <a:endParaRPr lang="en-US" b="1" baseline="30000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2824762" y="-4763"/>
            <a:ext cx="358814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 smtClean="0">
                <a:solidFill>
                  <a:srgbClr val="002060"/>
                </a:solidFill>
              </a:rPr>
              <a:t>Variables definition </a:t>
            </a:r>
            <a:endParaRPr lang="en-GB" sz="3200" b="1" baseline="-25000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ECE00BC-A081-4367-9DDB-BC6BD1DD4FE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20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45" y="297873"/>
            <a:ext cx="8364397" cy="622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15963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The X(3872)  in  </a:t>
            </a:r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Wingdings" charset="2"/>
              </a:rPr>
              <a:t>K </a:t>
            </a:r>
            <a:r>
              <a:rPr lang="en-US" sz="3200" b="1" dirty="0" err="1">
                <a:solidFill>
                  <a:srgbClr val="002060"/>
                </a:solidFill>
                <a:latin typeface="Symbol" charset="2"/>
                <a:sym typeface="Wingdings" charset="2"/>
              </a:rPr>
              <a:t>p</a:t>
            </a:r>
            <a:r>
              <a:rPr lang="en-US" sz="3200" b="1" baseline="30000" dirty="0" err="1">
                <a:solidFill>
                  <a:srgbClr val="002060"/>
                </a:solidFill>
                <a:latin typeface="Symbol" charset="2"/>
                <a:sym typeface="Wingdings" charset="2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Symbol" charset="2"/>
                <a:sym typeface="Wingdings" charset="2"/>
              </a:rPr>
              <a:t>p</a:t>
            </a:r>
            <a:r>
              <a:rPr lang="en-US" sz="3200" b="1" baseline="30000" dirty="0">
                <a:solidFill>
                  <a:srgbClr val="002060"/>
                </a:solidFill>
                <a:latin typeface="Symbol" charset="2"/>
                <a:sym typeface="Wingdings" charset="2"/>
              </a:rPr>
              <a:t>-</a:t>
            </a:r>
            <a:r>
              <a:rPr lang="en-US" sz="3200" b="1" dirty="0">
                <a:solidFill>
                  <a:srgbClr val="002060"/>
                </a:solidFill>
                <a:sym typeface="Wingdings" charset="2"/>
              </a:rPr>
              <a:t>J/</a:t>
            </a:r>
            <a:r>
              <a:rPr lang="en-US" sz="3200" b="1" dirty="0">
                <a:solidFill>
                  <a:srgbClr val="002060"/>
                </a:solidFill>
                <a:latin typeface="Symbol" charset="2"/>
                <a:sym typeface="Wingdings" charset="2"/>
              </a:rPr>
              <a:t>y</a:t>
            </a:r>
            <a:endParaRPr lang="en-US" sz="32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09800" y="838200"/>
            <a:ext cx="4648200" cy="762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600" b="1"/>
              <a:t> discovered by Belle (140/fb) </a:t>
            </a:r>
            <a:endParaRPr lang="en-US" sz="3700" b="1">
              <a:latin typeface="Symbol" charset="2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057400"/>
            <a:ext cx="38862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Bell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133600"/>
            <a:ext cx="838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962400" y="5791200"/>
            <a:ext cx="207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 charset="0"/>
              </a:rPr>
              <a:t>M(</a:t>
            </a:r>
            <a:r>
              <a:rPr lang="en-US" sz="1800" b="1">
                <a:latin typeface="Symbol" charset="2"/>
              </a:rPr>
              <a:t>pp</a:t>
            </a:r>
            <a:r>
              <a:rPr lang="en-US" sz="1800" b="1">
                <a:latin typeface="Calibri" charset="0"/>
              </a:rPr>
              <a:t>J</a:t>
            </a:r>
            <a:r>
              <a:rPr lang="en-US" sz="1800" b="1">
                <a:latin typeface="Symbol" charset="2"/>
              </a:rPr>
              <a:t>/y</a:t>
            </a:r>
            <a:r>
              <a:rPr lang="en-US" sz="1800" b="1">
                <a:latin typeface="Calibri" charset="0"/>
              </a:rPr>
              <a:t>) – M(J/</a:t>
            </a:r>
            <a:r>
              <a:rPr lang="en-US" sz="1800" b="1">
                <a:latin typeface="Symbol" charset="2"/>
              </a:rPr>
              <a:t>y</a:t>
            </a:r>
            <a:r>
              <a:rPr lang="en-US" sz="1800" b="1">
                <a:latin typeface="Calibri" charset="0"/>
              </a:rPr>
              <a:t>)</a:t>
            </a: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4724400" y="3886200"/>
            <a:ext cx="838200" cy="914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00200" y="2757488"/>
            <a:ext cx="2176463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Symbol" charset="2"/>
              </a:rPr>
              <a:t>y</a:t>
            </a:r>
            <a:r>
              <a:rPr lang="en-US" sz="2800" b="1">
                <a:latin typeface="Comic Sans MS" charset="0"/>
              </a:rPr>
              <a:t>’</a:t>
            </a:r>
            <a:r>
              <a:rPr lang="en-US" sz="2800" b="1">
                <a:latin typeface="Comic Sans MS" charset="0"/>
                <a:sym typeface="Wingdings" charset="2"/>
              </a:rPr>
              <a:t></a:t>
            </a:r>
            <a:r>
              <a:rPr lang="en-US" sz="2800" b="1">
                <a:latin typeface="Symbol" charset="2"/>
                <a:sym typeface="Wingdings" charset="2"/>
              </a:rPr>
              <a:t>p</a:t>
            </a:r>
            <a:r>
              <a:rPr lang="en-US" sz="2800" b="1" baseline="30000">
                <a:latin typeface="Symbol" charset="2"/>
                <a:sym typeface="Wingdings" charset="2"/>
              </a:rPr>
              <a:t>+</a:t>
            </a:r>
            <a:r>
              <a:rPr lang="en-US" sz="2800" b="1">
                <a:latin typeface="Symbol" charset="2"/>
                <a:sym typeface="Wingdings" charset="2"/>
              </a:rPr>
              <a:t>p</a:t>
            </a:r>
            <a:r>
              <a:rPr lang="en-US" sz="2800" b="1" baseline="30000">
                <a:latin typeface="Symbol" charset="2"/>
                <a:sym typeface="Wingdings" charset="2"/>
              </a:rPr>
              <a:t>-</a:t>
            </a:r>
            <a:r>
              <a:rPr lang="en-US" sz="2800" b="1">
                <a:latin typeface="Comic Sans MS" charset="0"/>
                <a:sym typeface="Wingdings" charset="2"/>
              </a:rPr>
              <a:t>J/</a:t>
            </a:r>
            <a:r>
              <a:rPr lang="en-US" sz="2800" b="1">
                <a:latin typeface="Symbol" charset="2"/>
                <a:sym typeface="Wingdings" charset="2"/>
              </a:rPr>
              <a:t>y</a:t>
            </a:r>
            <a:endParaRPr lang="en-US" sz="2800" b="1">
              <a:latin typeface="Symbol" charset="2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2819400" y="3276600"/>
            <a:ext cx="990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4648200" y="3429000"/>
            <a:ext cx="2997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990033"/>
                </a:solidFill>
                <a:latin typeface="Calibri" charset="0"/>
              </a:rPr>
              <a:t>X(3872)</a:t>
            </a:r>
            <a:r>
              <a:rPr lang="en-US" sz="2800" b="1">
                <a:solidFill>
                  <a:srgbClr val="990033"/>
                </a:solidFill>
                <a:latin typeface="Calibri" charset="0"/>
                <a:sym typeface="Wingdings" charset="2"/>
              </a:rPr>
              <a:t></a:t>
            </a:r>
            <a:r>
              <a:rPr lang="en-US" sz="2800" b="1">
                <a:solidFill>
                  <a:srgbClr val="990033"/>
                </a:solidFill>
                <a:latin typeface="Symbol" charset="2"/>
                <a:sym typeface="Wingdings" charset="2"/>
              </a:rPr>
              <a:t>p</a:t>
            </a:r>
            <a:r>
              <a:rPr lang="en-US" sz="2800" b="1" baseline="30000">
                <a:solidFill>
                  <a:srgbClr val="990033"/>
                </a:solidFill>
                <a:latin typeface="Symbol" charset="2"/>
                <a:sym typeface="Wingdings" charset="2"/>
              </a:rPr>
              <a:t>+</a:t>
            </a:r>
            <a:r>
              <a:rPr lang="en-US" sz="2800" b="1">
                <a:solidFill>
                  <a:srgbClr val="990033"/>
                </a:solidFill>
                <a:latin typeface="Symbol" charset="2"/>
                <a:sym typeface="Wingdings" charset="2"/>
              </a:rPr>
              <a:t>p</a:t>
            </a:r>
            <a:r>
              <a:rPr lang="en-US" sz="2800" b="1" baseline="30000">
                <a:solidFill>
                  <a:srgbClr val="990033"/>
                </a:solidFill>
                <a:latin typeface="Symbol" charset="2"/>
                <a:sym typeface="Wingdings" charset="2"/>
              </a:rPr>
              <a:t>-</a:t>
            </a:r>
            <a:r>
              <a:rPr lang="en-US" sz="2800" b="1">
                <a:solidFill>
                  <a:srgbClr val="990033"/>
                </a:solidFill>
                <a:latin typeface="Calibri" charset="0"/>
                <a:sym typeface="Wingdings" charset="2"/>
              </a:rPr>
              <a:t>J/</a:t>
            </a:r>
            <a:r>
              <a:rPr lang="en-US" sz="2800" b="1">
                <a:solidFill>
                  <a:srgbClr val="990033"/>
                </a:solidFill>
                <a:latin typeface="Symbol" charset="2"/>
                <a:sym typeface="Wingdings" charset="2"/>
              </a:rPr>
              <a:t>y</a:t>
            </a:r>
            <a:endParaRPr lang="en-US" sz="2800" b="1">
              <a:solidFill>
                <a:srgbClr val="990033"/>
              </a:solidFill>
              <a:latin typeface="Symbol" charset="2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048000" y="1295400"/>
            <a:ext cx="2298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3300"/>
                </a:solidFill>
                <a:latin typeface="Calibri" charset="0"/>
                <a:sym typeface="Wingdings" charset="2"/>
              </a:rPr>
              <a:t>PRL 91, 262001 (2003)</a:t>
            </a:r>
            <a:endParaRPr lang="en-US" sz="1800" b="1">
              <a:solidFill>
                <a:srgbClr val="663300"/>
              </a:solidFill>
              <a:latin typeface="Calibri" charset="0"/>
            </a:endParaRPr>
          </a:p>
        </p:txBody>
      </p:sp>
      <p:sp>
        <p:nvSpPr>
          <p:cNvPr id="263180" name="Oval 12"/>
          <p:cNvSpPr>
            <a:spLocks noChangeArrowheads="1"/>
          </p:cNvSpPr>
          <p:nvPr/>
        </p:nvSpPr>
        <p:spPr bwMode="auto">
          <a:xfrm>
            <a:off x="4419600" y="4724400"/>
            <a:ext cx="381000" cy="762000"/>
          </a:xfrm>
          <a:prstGeom prst="ellipse">
            <a:avLst/>
          </a:prstGeom>
          <a:noFill/>
          <a:ln w="9525">
            <a:solidFill>
              <a:srgbClr val="990033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5693" r="9335" b="25378"/>
          <a:stretch>
            <a:fillRect/>
          </a:stretch>
        </p:blipFill>
        <p:spPr bwMode="auto">
          <a:xfrm>
            <a:off x="342900" y="666745"/>
            <a:ext cx="829627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793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2060"/>
                </a:solidFill>
                <a:cs typeface="Arial" pitchFamily="34" charset="0"/>
                <a:sym typeface="Symbol" pitchFamily="18" charset="2"/>
              </a:rPr>
              <a:t>First  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  <a:sym typeface="Symbol" pitchFamily="18" charset="2"/>
              </a:rPr>
              <a:t>m</a:t>
            </a:r>
            <a:r>
              <a:rPr lang="en-US" sz="3200" b="1" dirty="0" smtClean="0">
                <a:solidFill>
                  <a:srgbClr val="002060"/>
                </a:solidFill>
                <a:cs typeface="Arial" pitchFamily="34" charset="0"/>
                <a:sym typeface="Symbol" pitchFamily="18" charset="2"/>
              </a:rPr>
              <a:t>easurements</a:t>
            </a:r>
            <a:endParaRPr lang="ru-RU" sz="3200" b="1" dirty="0">
              <a:solidFill>
                <a:srgbClr val="002060"/>
              </a:solidFill>
              <a:cs typeface="Arial" pitchFamily="34" charset="0"/>
              <a:sym typeface="Symbol" pitchFamily="18" charset="2"/>
            </a:endParaRPr>
          </a:p>
        </p:txBody>
      </p:sp>
      <p:pic>
        <p:nvPicPr>
          <p:cNvPr id="54276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Slide Number Placeholder 4"/>
          <p:cNvSpPr txBox="1">
            <a:spLocks/>
          </p:cNvSpPr>
          <p:nvPr/>
        </p:nvSpPr>
        <p:spPr bwMode="auto">
          <a:xfrm>
            <a:off x="6934200" y="64166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723900" algn="l"/>
                <a:tab pos="1447800" algn="l"/>
              </a:tabLst>
            </a:pPr>
            <a:fld id="{918716BF-E489-41D3-AA03-AC0FC24B914D}" type="slidenum">
              <a:rPr lang="en-US" sz="1600" b="1">
                <a:cs typeface="Arial" pitchFamily="34" charset="0"/>
              </a:rPr>
              <a:pPr algn="r">
                <a:tabLst>
                  <a:tab pos="723900" algn="l"/>
                  <a:tab pos="1447800" algn="l"/>
                </a:tabLst>
              </a:pPr>
              <a:t>44</a:t>
            </a:fld>
            <a:endParaRPr lang="en-US" sz="1600" b="1">
              <a:cs typeface="Arial" pitchFamily="34" charset="0"/>
            </a:endParaRPr>
          </a:p>
        </p:txBody>
      </p:sp>
      <p:sp>
        <p:nvSpPr>
          <p:cNvPr id="54279" name="Down Arrow 6"/>
          <p:cNvSpPr>
            <a:spLocks noChangeArrowheads="1"/>
          </p:cNvSpPr>
          <p:nvPr/>
        </p:nvSpPr>
        <p:spPr bwMode="auto">
          <a:xfrm rot="10800000">
            <a:off x="4819650" y="3755530"/>
            <a:ext cx="304800" cy="37147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819150" y="4913313"/>
            <a:ext cx="2443163" cy="204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Rectangle 14"/>
          <p:cNvSpPr>
            <a:spLocks noChangeArrowheads="1"/>
          </p:cNvSpPr>
          <p:nvPr/>
        </p:nvSpPr>
        <p:spPr bwMode="auto">
          <a:xfrm>
            <a:off x="383021" y="4989068"/>
            <a:ext cx="84883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Blip>
                <a:blip r:embed="rId4"/>
              </a:buBlip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Measurements of the 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nS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)</a:t>
            </a:r>
            <a:r>
              <a:rPr lang="en-US" sz="2400" b="1" dirty="0" err="1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2400" b="1" baseline="30000" dirty="0" err="1" smtClean="0">
                <a:solidFill>
                  <a:srgbClr val="002060"/>
                </a:solidFill>
                <a:latin typeface="Calibri" pitchFamily="34" charset="0"/>
              </a:rPr>
              <a:t>+</a:t>
            </a:r>
            <a:r>
              <a:rPr lang="en-US" sz="2400" b="1" dirty="0" err="1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2400" b="1" baseline="30000" dirty="0" smtClean="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h</a:t>
            </a:r>
            <a:r>
              <a:rPr lang="en-US" sz="2400" b="1" baseline="-25000" dirty="0" err="1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2400" b="1" dirty="0" err="1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2400" b="1" baseline="30000" dirty="0" err="1" smtClean="0">
                <a:solidFill>
                  <a:srgbClr val="002060"/>
                </a:solidFill>
                <a:latin typeface="Calibri" pitchFamily="34" charset="0"/>
              </a:rPr>
              <a:t>+</a:t>
            </a:r>
            <a:r>
              <a:rPr lang="en-US" sz="2400" b="1" dirty="0" err="1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2400" b="1" baseline="30000" dirty="0" smtClean="0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cross-section 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vs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energy</a:t>
            </a:r>
          </a:p>
          <a:p>
            <a:pPr>
              <a:spcBef>
                <a:spcPct val="50000"/>
              </a:spcBef>
              <a:buBlip>
                <a:blip r:embed="rId4"/>
              </a:buBlip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Z</a:t>
            </a:r>
            <a:r>
              <a:rPr lang="en-US" sz="2400" b="1" baseline="-25000" dirty="0" err="1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’s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cross-section</a:t>
            </a:r>
          </a:p>
          <a:p>
            <a:pPr>
              <a:spcBef>
                <a:spcPct val="50000"/>
              </a:spcBef>
              <a:buBlip>
                <a:blip r:embed="rId4"/>
              </a:buBlip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Radiative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and </a:t>
            </a:r>
            <a:r>
              <a:rPr lang="en-US" sz="2400" b="1" dirty="0" err="1" smtClean="0">
                <a:solidFill>
                  <a:srgbClr val="002060"/>
                </a:solidFill>
                <a:latin typeface="Calibri" pitchFamily="34" charset="0"/>
              </a:rPr>
              <a:t>hadronic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 transitions</a:t>
            </a:r>
          </a:p>
        </p:txBody>
      </p:sp>
      <p:sp>
        <p:nvSpPr>
          <p:cNvPr id="11" name="Down Arrow 6"/>
          <p:cNvSpPr>
            <a:spLocks noChangeArrowheads="1"/>
          </p:cNvSpPr>
          <p:nvPr/>
        </p:nvSpPr>
        <p:spPr bwMode="auto">
          <a:xfrm rot="10800000">
            <a:off x="6925605" y="3769380"/>
            <a:ext cx="304800" cy="37147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4544410" y="4116525"/>
            <a:ext cx="191192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Calibri" pitchFamily="34" charset="0"/>
                <a:sym typeface="Symbol" pitchFamily="18" charset="2"/>
              </a:rPr>
              <a:t></a:t>
            </a:r>
            <a:r>
              <a:rPr lang="en-US" b="1" dirty="0">
                <a:latin typeface="Calibri" pitchFamily="34" charset="0"/>
              </a:rPr>
              <a:t>(5S) </a:t>
            </a:r>
            <a:r>
              <a:rPr lang="en-US" b="1" dirty="0" smtClean="0">
                <a:latin typeface="Calibri" pitchFamily="34" charset="0"/>
              </a:rPr>
              <a:t>121.4 fb</a:t>
            </a:r>
            <a:r>
              <a:rPr lang="en-US" b="1" baseline="30000" dirty="0" smtClean="0">
                <a:latin typeface="Calibri" pitchFamily="34" charset="0"/>
              </a:rPr>
              <a:t>-1</a:t>
            </a:r>
            <a:r>
              <a:rPr lang="en-US" b="1" dirty="0" smtClean="0">
                <a:latin typeface="Calibri" pitchFamily="34" charset="0"/>
              </a:rPr>
              <a:t>  </a:t>
            </a:r>
            <a:endParaRPr 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6761205" y="4130375"/>
            <a:ext cx="1537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Calibri" pitchFamily="34" charset="0"/>
                <a:sym typeface="Symbol" pitchFamily="18" charset="2"/>
              </a:rPr>
              <a:t></a:t>
            </a:r>
            <a:r>
              <a:rPr lang="en-US" b="1" dirty="0" smtClean="0">
                <a:latin typeface="Calibri" pitchFamily="34" charset="0"/>
              </a:rPr>
              <a:t>(6S) 5 fb</a:t>
            </a:r>
            <a:r>
              <a:rPr lang="en-US" b="1" baseline="30000" dirty="0" smtClean="0">
                <a:latin typeface="Calibri" pitchFamily="34" charset="0"/>
              </a:rPr>
              <a:t>-1</a:t>
            </a:r>
            <a:r>
              <a:rPr lang="en-US" b="1" dirty="0" smtClean="0">
                <a:latin typeface="Calibri" pitchFamily="34" charset="0"/>
              </a:rPr>
              <a:t>   </a:t>
            </a:r>
            <a:endParaRPr lang="en-US" b="1" dirty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04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Branching Fractions</a:t>
            </a:r>
          </a:p>
        </p:txBody>
      </p:sp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152400" y="8001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 dirty="0" smtClean="0">
                <a:latin typeface="Calibri" pitchFamily="34" charset="0"/>
                <a:sym typeface="Symbol" pitchFamily="18" charset="2"/>
              </a:rPr>
              <a:t>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</a:rPr>
              <a:t>nS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el-GR" dirty="0" smtClean="0">
                <a:latin typeface="Calibri" pitchFamily="34" charset="0"/>
              </a:rPr>
              <a:t>π</a:t>
            </a:r>
            <a:r>
              <a:rPr lang="en-US" b="1" baseline="30000" dirty="0" smtClean="0">
                <a:latin typeface="Calibri" pitchFamily="34" charset="0"/>
              </a:rPr>
              <a:t>+</a:t>
            </a:r>
            <a:r>
              <a:rPr lang="el-GR" dirty="0" smtClean="0">
                <a:latin typeface="Calibri" pitchFamily="34" charset="0"/>
              </a:rPr>
              <a:t>π</a:t>
            </a:r>
            <a:r>
              <a:rPr lang="en-US" b="1" baseline="30000" dirty="0" smtClean="0">
                <a:latin typeface="Calibri" pitchFamily="34" charset="0"/>
              </a:rPr>
              <a:t>-</a:t>
            </a:r>
            <a:r>
              <a:rPr lang="en-US" dirty="0" smtClean="0">
                <a:latin typeface="Calibri" pitchFamily="34" charset="0"/>
              </a:rPr>
              <a:t> production </a:t>
            </a:r>
            <a:r>
              <a:rPr lang="en-US" dirty="0">
                <a:latin typeface="Calibri" pitchFamily="34" charset="0"/>
              </a:rPr>
              <a:t>cross </a:t>
            </a:r>
            <a:r>
              <a:rPr lang="en-US" dirty="0" smtClean="0">
                <a:latin typeface="Calibri" pitchFamily="34" charset="0"/>
              </a:rPr>
              <a:t>section (corrected for the ISR) at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sqrt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(s) =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10.865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: </a:t>
            </a:r>
            <a:endParaRPr lang="en-US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923925" y="1270000"/>
            <a:ext cx="7058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σ</a:t>
            </a:r>
            <a:r>
              <a:rPr lang="en-US" dirty="0" smtClean="0">
                <a:latin typeface="Calibri" pitchFamily="34" charset="0"/>
              </a:rPr>
              <a:t>(e</a:t>
            </a:r>
            <a:r>
              <a:rPr lang="en-US" baseline="30000" dirty="0" smtClean="0">
                <a:latin typeface="Calibri" pitchFamily="34" charset="0"/>
              </a:rPr>
              <a:t>+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en-US" baseline="30000" dirty="0" smtClean="0">
                <a:latin typeface="Calibri" pitchFamily="34" charset="0"/>
              </a:rPr>
              <a:t>-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→ </a:t>
            </a:r>
            <a:r>
              <a:rPr lang="en-US" b="1" dirty="0">
                <a:latin typeface="Calibri" pitchFamily="34" charset="0"/>
                <a:sym typeface="Symbol" pitchFamily="18" charset="2"/>
              </a:rPr>
              <a:t></a:t>
            </a:r>
            <a:r>
              <a:rPr lang="en-US" dirty="0">
                <a:latin typeface="Calibri" pitchFamily="34" charset="0"/>
              </a:rPr>
              <a:t>(1S)</a:t>
            </a:r>
            <a:r>
              <a:rPr lang="el-GR" dirty="0">
                <a:latin typeface="Calibri" pitchFamily="34" charset="0"/>
              </a:rPr>
              <a:t> π</a:t>
            </a:r>
            <a:r>
              <a:rPr lang="en-US" b="1" baseline="30000" dirty="0">
                <a:latin typeface="Calibri" pitchFamily="34" charset="0"/>
              </a:rPr>
              <a:t>+</a:t>
            </a:r>
            <a:r>
              <a:rPr lang="el-GR" dirty="0">
                <a:latin typeface="Calibri" pitchFamily="34" charset="0"/>
              </a:rPr>
              <a:t>π</a:t>
            </a:r>
            <a:r>
              <a:rPr lang="en-US" b="1" baseline="30000" dirty="0">
                <a:latin typeface="Calibri" pitchFamily="34" charset="0"/>
              </a:rPr>
              <a:t>-</a:t>
            </a:r>
            <a:r>
              <a:rPr lang="en-US" baseline="30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 =  </a:t>
            </a:r>
            <a:r>
              <a:rPr lang="en-US" dirty="0" smtClean="0">
                <a:latin typeface="Calibri" pitchFamily="34" charset="0"/>
              </a:rPr>
              <a:t>[2.27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0.12(</a:t>
            </a:r>
            <a:r>
              <a:rPr lang="en-US" i="1" dirty="0" smtClean="0">
                <a:latin typeface="Calibri" pitchFamily="34" charset="0"/>
              </a:rPr>
              <a:t>stat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0.09(</a:t>
            </a:r>
            <a:r>
              <a:rPr lang="en-US" i="1" dirty="0" smtClean="0">
                <a:latin typeface="Calibri" pitchFamily="34" charset="0"/>
              </a:rPr>
              <a:t>syst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)] </a:t>
            </a:r>
            <a:r>
              <a:rPr lang="en-US" dirty="0" err="1" smtClean="0">
                <a:latin typeface="Calibri" pitchFamily="34" charset="0"/>
              </a:rPr>
              <a:t>pb</a:t>
            </a:r>
            <a:endParaRPr lang="en-US" b="1" baseline="30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σ</a:t>
            </a:r>
            <a:r>
              <a:rPr lang="en-US" dirty="0" smtClean="0">
                <a:latin typeface="Calibri" pitchFamily="34" charset="0"/>
              </a:rPr>
              <a:t>(e</a:t>
            </a:r>
            <a:r>
              <a:rPr lang="en-US" baseline="30000" dirty="0" smtClean="0">
                <a:latin typeface="Calibri" pitchFamily="34" charset="0"/>
              </a:rPr>
              <a:t>+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en-US" baseline="30000" dirty="0" smtClean="0">
                <a:latin typeface="Calibri" pitchFamily="34" charset="0"/>
              </a:rPr>
              <a:t>-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→ </a:t>
            </a:r>
            <a:r>
              <a:rPr lang="en-US" b="1" dirty="0">
                <a:latin typeface="Calibri" pitchFamily="34" charset="0"/>
                <a:sym typeface="Symbol" pitchFamily="18" charset="2"/>
              </a:rPr>
              <a:t></a:t>
            </a:r>
            <a:r>
              <a:rPr lang="en-US" dirty="0">
                <a:latin typeface="Calibri" pitchFamily="34" charset="0"/>
              </a:rPr>
              <a:t>(2S)</a:t>
            </a:r>
            <a:r>
              <a:rPr lang="el-GR" dirty="0">
                <a:latin typeface="Calibri" pitchFamily="34" charset="0"/>
              </a:rPr>
              <a:t> π</a:t>
            </a:r>
            <a:r>
              <a:rPr lang="en-US" b="1" baseline="30000" dirty="0">
                <a:latin typeface="Calibri" pitchFamily="34" charset="0"/>
              </a:rPr>
              <a:t>+</a:t>
            </a:r>
            <a:r>
              <a:rPr lang="el-GR" dirty="0">
                <a:latin typeface="Calibri" pitchFamily="34" charset="0"/>
              </a:rPr>
              <a:t>π</a:t>
            </a:r>
            <a:r>
              <a:rPr lang="en-US" b="1" baseline="30000" dirty="0">
                <a:latin typeface="Calibri" pitchFamily="34" charset="0"/>
              </a:rPr>
              <a:t>-</a:t>
            </a:r>
            <a:r>
              <a:rPr lang="en-US" baseline="30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 =  </a:t>
            </a:r>
            <a:r>
              <a:rPr lang="en-US" dirty="0" smtClean="0">
                <a:latin typeface="Calibri" pitchFamily="34" charset="0"/>
              </a:rPr>
              <a:t>[4.07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0.16(</a:t>
            </a:r>
            <a:r>
              <a:rPr lang="en-US" i="1" dirty="0" smtClean="0">
                <a:latin typeface="Calibri" pitchFamily="34" charset="0"/>
              </a:rPr>
              <a:t>stat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0.45(</a:t>
            </a:r>
            <a:r>
              <a:rPr lang="en-US" i="1" dirty="0" smtClean="0">
                <a:latin typeface="Calibri" pitchFamily="34" charset="0"/>
              </a:rPr>
              <a:t>syst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)] </a:t>
            </a:r>
            <a:r>
              <a:rPr lang="en-US" dirty="0" err="1" smtClean="0">
                <a:latin typeface="Calibri" pitchFamily="34" charset="0"/>
              </a:rPr>
              <a:t>pb</a:t>
            </a:r>
            <a:endParaRPr lang="en-US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σ</a:t>
            </a:r>
            <a:r>
              <a:rPr lang="en-US" dirty="0" smtClean="0">
                <a:latin typeface="Calibri" pitchFamily="34" charset="0"/>
              </a:rPr>
              <a:t>(e</a:t>
            </a:r>
            <a:r>
              <a:rPr lang="en-US" baseline="30000" dirty="0" smtClean="0">
                <a:latin typeface="Calibri" pitchFamily="34" charset="0"/>
              </a:rPr>
              <a:t>+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en-US" baseline="30000" dirty="0" smtClean="0">
                <a:latin typeface="Calibri" pitchFamily="34" charset="0"/>
              </a:rPr>
              <a:t>-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→ </a:t>
            </a:r>
            <a:r>
              <a:rPr lang="en-US" b="1" dirty="0">
                <a:latin typeface="Calibri" pitchFamily="34" charset="0"/>
                <a:sym typeface="Symbol" pitchFamily="18" charset="2"/>
              </a:rPr>
              <a:t></a:t>
            </a:r>
            <a:r>
              <a:rPr lang="en-US" dirty="0">
                <a:latin typeface="Calibri" pitchFamily="34" charset="0"/>
              </a:rPr>
              <a:t>(3S)</a:t>
            </a:r>
            <a:r>
              <a:rPr lang="el-GR" dirty="0">
                <a:latin typeface="Calibri" pitchFamily="34" charset="0"/>
              </a:rPr>
              <a:t> π</a:t>
            </a:r>
            <a:r>
              <a:rPr lang="en-US" b="1" baseline="30000" dirty="0">
                <a:latin typeface="Calibri" pitchFamily="34" charset="0"/>
              </a:rPr>
              <a:t>+</a:t>
            </a:r>
            <a:r>
              <a:rPr lang="el-GR" dirty="0">
                <a:latin typeface="Calibri" pitchFamily="34" charset="0"/>
              </a:rPr>
              <a:t>π</a:t>
            </a:r>
            <a:r>
              <a:rPr lang="en-US" b="1" baseline="30000" dirty="0">
                <a:latin typeface="Calibri" pitchFamily="34" charset="0"/>
              </a:rPr>
              <a:t>-</a:t>
            </a:r>
            <a:r>
              <a:rPr lang="en-US" baseline="30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 =  </a:t>
            </a:r>
            <a:r>
              <a:rPr lang="en-US" dirty="0" smtClean="0">
                <a:latin typeface="Calibri" pitchFamily="34" charset="0"/>
              </a:rPr>
              <a:t>[1.46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0.09(</a:t>
            </a:r>
            <a:r>
              <a:rPr lang="en-US" i="1" dirty="0" smtClean="0">
                <a:latin typeface="Calibri" pitchFamily="34" charset="0"/>
              </a:rPr>
              <a:t>stat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0.16(</a:t>
            </a:r>
            <a:r>
              <a:rPr lang="en-US" i="1" dirty="0" smtClean="0">
                <a:latin typeface="Calibri" pitchFamily="34" charset="0"/>
              </a:rPr>
              <a:t>syst</a:t>
            </a:r>
            <a:r>
              <a:rPr lang="en-US" i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>)] </a:t>
            </a:r>
            <a:r>
              <a:rPr lang="en-US" dirty="0" err="1" smtClean="0">
                <a:latin typeface="Calibri" pitchFamily="34" charset="0"/>
              </a:rPr>
              <a:t>pb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45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8438" name="TextBox 13"/>
          <p:cNvSpPr txBox="1">
            <a:spLocks noChangeArrowheads="1"/>
          </p:cNvSpPr>
          <p:nvPr/>
        </p:nvSpPr>
        <p:spPr bwMode="auto">
          <a:xfrm>
            <a:off x="161925" y="2312988"/>
            <a:ext cx="798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Fractions of individual sub-modes:</a:t>
            </a:r>
            <a:endParaRPr lang="en-US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8439" name="Picture 14"/>
          <p:cNvPicPr>
            <a:picLocks noChangeAspect="1" noChangeArrowheads="1"/>
          </p:cNvPicPr>
          <p:nvPr/>
        </p:nvPicPr>
        <p:blipFill>
          <a:blip r:embed="rId2" cstate="print"/>
          <a:srcRect l="16016" t="41602" r="9375" b="28125"/>
          <a:stretch>
            <a:fillRect/>
          </a:stretch>
        </p:blipFill>
        <p:spPr bwMode="auto">
          <a:xfrm>
            <a:off x="1009650" y="2682875"/>
            <a:ext cx="72009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750" t="60938" r="75751" b="34688"/>
          <a:stretch>
            <a:fillRect/>
          </a:stretch>
        </p:blipFill>
        <p:spPr bwMode="auto">
          <a:xfrm>
            <a:off x="1082675" y="4165600"/>
            <a:ext cx="938213" cy="385763"/>
          </a:xfrm>
          <a:noFill/>
          <a:ln>
            <a:miter lim="800000"/>
            <a:headEnd/>
            <a:tailEnd/>
          </a:ln>
        </p:spPr>
      </p:pic>
      <p:grpSp>
        <p:nvGrpSpPr>
          <p:cNvPr id="18442" name="Group 27"/>
          <p:cNvGrpSpPr>
            <a:grpSpLocks/>
          </p:cNvGrpSpPr>
          <p:nvPr/>
        </p:nvGrpSpPr>
        <p:grpSpPr bwMode="auto">
          <a:xfrm>
            <a:off x="22225" y="4843463"/>
            <a:ext cx="7948613" cy="1914525"/>
            <a:chOff x="-59244" y="4843463"/>
            <a:chExt cx="7947630" cy="1914525"/>
          </a:xfrm>
        </p:grpSpPr>
        <p:pic>
          <p:nvPicPr>
            <p:cNvPr id="1844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11116" t="33546" r="77306" b="53532"/>
            <a:stretch>
              <a:fillRect/>
            </a:stretch>
          </p:blipFill>
          <p:spPr bwMode="auto">
            <a:xfrm>
              <a:off x="965200" y="4843463"/>
              <a:ext cx="1211263" cy="191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72758" t="33546" r="9094" b="53532"/>
            <a:stretch>
              <a:fillRect/>
            </a:stretch>
          </p:blipFill>
          <p:spPr bwMode="auto">
            <a:xfrm>
              <a:off x="5991225" y="4846638"/>
              <a:ext cx="1897063" cy="191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31326" t="33546" r="32336" b="53532"/>
            <a:stretch>
              <a:fillRect/>
            </a:stretch>
          </p:blipFill>
          <p:spPr bwMode="auto">
            <a:xfrm>
              <a:off x="2179638" y="4846638"/>
              <a:ext cx="3797300" cy="191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24"/>
            <p:cNvSpPr txBox="1">
              <a:spLocks noChangeArrowheads="1"/>
            </p:cNvSpPr>
            <p:nvPr/>
          </p:nvSpPr>
          <p:spPr bwMode="auto">
            <a:xfrm rot="19800000">
              <a:off x="-59244" y="5245098"/>
              <a:ext cx="2324100" cy="385763"/>
            </a:xfrm>
            <a:prstGeom prst="rect">
              <a:avLst/>
            </a:prstGeom>
            <a:noFill/>
            <a:ln w="19050">
              <a:solidFill>
                <a:srgbClr val="CC99FF"/>
              </a:solidFill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folHlink"/>
                  </a:solidFill>
                </a:rPr>
                <a:t>Belle PRELIMINARY</a:t>
              </a:r>
            </a:p>
          </p:txBody>
        </p:sp>
        <p:pic>
          <p:nvPicPr>
            <p:cNvPr id="18448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27374" t="49689" r="68250" b="45938"/>
            <a:stretch>
              <a:fillRect/>
            </a:stretch>
          </p:blipFill>
          <p:spPr bwMode="auto">
            <a:xfrm>
              <a:off x="2187848" y="5395042"/>
              <a:ext cx="422258" cy="33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27374" t="49689" r="68250" b="45938"/>
            <a:stretch>
              <a:fillRect/>
            </a:stretch>
          </p:blipFill>
          <p:spPr bwMode="auto">
            <a:xfrm>
              <a:off x="1983128" y="5831778"/>
              <a:ext cx="422258" cy="33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0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27374" t="49689" r="68250" b="45938"/>
            <a:stretch>
              <a:fillRect/>
            </a:stretch>
          </p:blipFill>
          <p:spPr bwMode="auto">
            <a:xfrm>
              <a:off x="2010424" y="6227570"/>
              <a:ext cx="422258" cy="33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1" name="Rectangle 17"/>
            <p:cNvSpPr>
              <a:spLocks noChangeArrowheads="1"/>
            </p:cNvSpPr>
            <p:nvPr/>
          </p:nvSpPr>
          <p:spPr bwMode="auto">
            <a:xfrm>
              <a:off x="3207128" y="5445495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Rectangle 18"/>
            <p:cNvSpPr>
              <a:spLocks noChangeArrowheads="1"/>
            </p:cNvSpPr>
            <p:nvPr/>
          </p:nvSpPr>
          <p:spPr bwMode="auto">
            <a:xfrm>
              <a:off x="3903176" y="5472791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Rectangle 19"/>
            <p:cNvSpPr>
              <a:spLocks noChangeArrowheads="1"/>
            </p:cNvSpPr>
            <p:nvPr/>
          </p:nvSpPr>
          <p:spPr bwMode="auto">
            <a:xfrm>
              <a:off x="4558280" y="5895879"/>
              <a:ext cx="477672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Rectangle 20"/>
            <p:cNvSpPr>
              <a:spLocks noChangeArrowheads="1"/>
            </p:cNvSpPr>
            <p:nvPr/>
          </p:nvSpPr>
          <p:spPr bwMode="auto">
            <a:xfrm>
              <a:off x="3316312" y="5909527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Rectangle 21"/>
            <p:cNvSpPr>
              <a:spLocks noChangeArrowheads="1"/>
            </p:cNvSpPr>
            <p:nvPr/>
          </p:nvSpPr>
          <p:spPr bwMode="auto">
            <a:xfrm>
              <a:off x="6277928" y="5909527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Rectangle 22"/>
            <p:cNvSpPr>
              <a:spLocks noChangeArrowheads="1"/>
            </p:cNvSpPr>
            <p:nvPr/>
          </p:nvSpPr>
          <p:spPr bwMode="auto">
            <a:xfrm>
              <a:off x="3316312" y="6305319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Rectangle 23"/>
            <p:cNvSpPr>
              <a:spLocks noChangeArrowheads="1"/>
            </p:cNvSpPr>
            <p:nvPr/>
          </p:nvSpPr>
          <p:spPr bwMode="auto">
            <a:xfrm>
              <a:off x="6277928" y="6305319"/>
              <a:ext cx="136478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Rectangle 24"/>
            <p:cNvSpPr>
              <a:spLocks noChangeArrowheads="1"/>
            </p:cNvSpPr>
            <p:nvPr/>
          </p:nvSpPr>
          <p:spPr bwMode="auto">
            <a:xfrm>
              <a:off x="7574487" y="5895879"/>
              <a:ext cx="313899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Rectangle 25"/>
            <p:cNvSpPr>
              <a:spLocks noChangeArrowheads="1"/>
            </p:cNvSpPr>
            <p:nvPr/>
          </p:nvSpPr>
          <p:spPr bwMode="auto">
            <a:xfrm>
              <a:off x="4544631" y="6305319"/>
              <a:ext cx="313899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Rectangle 26"/>
            <p:cNvSpPr>
              <a:spLocks noChangeArrowheads="1"/>
            </p:cNvSpPr>
            <p:nvPr/>
          </p:nvSpPr>
          <p:spPr bwMode="auto">
            <a:xfrm>
              <a:off x="7574487" y="6305319"/>
              <a:ext cx="313899" cy="2183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3" name="Rectangle 28"/>
          <p:cNvSpPr>
            <a:spLocks noChangeArrowheads="1"/>
          </p:cNvSpPr>
          <p:nvPr/>
        </p:nvSpPr>
        <p:spPr bwMode="auto">
          <a:xfrm>
            <a:off x="7970838" y="4818063"/>
            <a:ext cx="312737" cy="217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" name="Picture 30" descr="Screen Shot 2013-09-05 at 6.51.15 PM.png"/>
          <p:cNvPicPr>
            <a:picLocks noChangeAspect="1"/>
          </p:cNvPicPr>
          <p:nvPr/>
        </p:nvPicPr>
        <p:blipFill>
          <a:blip r:embed="rId5" cstate="print"/>
          <a:srcRect l="41866" t="30048" r="1627" b="60586"/>
          <a:stretch>
            <a:fillRect/>
          </a:stretch>
        </p:blipFill>
        <p:spPr>
          <a:xfrm>
            <a:off x="2717425" y="3329796"/>
            <a:ext cx="5583906" cy="301925"/>
          </a:xfrm>
          <a:prstGeom prst="rect">
            <a:avLst/>
          </a:prstGeom>
        </p:spPr>
      </p:pic>
      <p:pic>
        <p:nvPicPr>
          <p:cNvPr id="32" name="Picture 31" descr="Screen Shot 2013-09-05 at 6.51.15 PM.png"/>
          <p:cNvPicPr>
            <a:picLocks noChangeAspect="1"/>
          </p:cNvPicPr>
          <p:nvPr/>
        </p:nvPicPr>
        <p:blipFill>
          <a:blip r:embed="rId5" cstate="print"/>
          <a:srcRect l="41866" t="57612" r="1627" b="33022"/>
          <a:stretch>
            <a:fillRect/>
          </a:stretch>
        </p:blipFill>
        <p:spPr>
          <a:xfrm>
            <a:off x="2751930" y="3769743"/>
            <a:ext cx="5583906" cy="301925"/>
          </a:xfrm>
          <a:prstGeom prst="rect">
            <a:avLst/>
          </a:prstGeom>
        </p:spPr>
      </p:pic>
      <p:pic>
        <p:nvPicPr>
          <p:cNvPr id="33" name="Picture 32" descr="Screen Shot 2013-09-05 at 6.51.15 PM.png"/>
          <p:cNvPicPr>
            <a:picLocks noChangeAspect="1"/>
          </p:cNvPicPr>
          <p:nvPr/>
        </p:nvPicPr>
        <p:blipFill>
          <a:blip r:embed="rId5" cstate="print"/>
          <a:srcRect l="41866" t="67246" r="1627" b="23655"/>
          <a:stretch>
            <a:fillRect/>
          </a:stretch>
        </p:blipFill>
        <p:spPr>
          <a:xfrm>
            <a:off x="2708795" y="4140679"/>
            <a:ext cx="5583906" cy="293298"/>
          </a:xfrm>
          <a:prstGeom prst="rect">
            <a:avLst/>
          </a:prstGeom>
        </p:spPr>
      </p:pic>
      <p:pic>
        <p:nvPicPr>
          <p:cNvPr id="34" name="Picture 33" descr="Screen Shot 2013-09-05 at 6.51.15 PM.png"/>
          <p:cNvPicPr>
            <a:picLocks noChangeAspect="1"/>
          </p:cNvPicPr>
          <p:nvPr/>
        </p:nvPicPr>
        <p:blipFill>
          <a:blip r:embed="rId5" cstate="print"/>
          <a:srcRect l="41866" t="76344" r="1627" b="15092"/>
          <a:stretch>
            <a:fillRect/>
          </a:stretch>
        </p:blipFill>
        <p:spPr>
          <a:xfrm>
            <a:off x="2708795" y="4580627"/>
            <a:ext cx="5583906" cy="276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Text Box 2"/>
          <p:cNvSpPr txBox="1">
            <a:spLocks noChangeArrowheads="1"/>
          </p:cNvSpPr>
          <p:nvPr/>
        </p:nvSpPr>
        <p:spPr bwMode="auto">
          <a:xfrm>
            <a:off x="199518" y="3175"/>
            <a:ext cx="87719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“Signal” of exclusively reconstructed 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(2S)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32525" y="898525"/>
            <a:ext cx="2895600" cy="4403725"/>
            <a:chOff x="3853" y="1123"/>
            <a:chExt cx="1824" cy="2774"/>
          </a:xfrm>
        </p:grpSpPr>
        <p:sp>
          <p:nvSpPr>
            <p:cNvPr id="1832964" name="Rectangle 4"/>
            <p:cNvSpPr>
              <a:spLocks noChangeArrowheads="1"/>
            </p:cNvSpPr>
            <p:nvPr/>
          </p:nvSpPr>
          <p:spPr bwMode="auto">
            <a:xfrm>
              <a:off x="4206" y="1140"/>
              <a:ext cx="1409" cy="2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2965" name="Line 5"/>
            <p:cNvSpPr>
              <a:spLocks noChangeShapeType="1"/>
            </p:cNvSpPr>
            <p:nvPr/>
          </p:nvSpPr>
          <p:spPr bwMode="auto">
            <a:xfrm>
              <a:off x="4205" y="1968"/>
              <a:ext cx="14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6" name="Line 6"/>
            <p:cNvSpPr>
              <a:spLocks noChangeShapeType="1"/>
            </p:cNvSpPr>
            <p:nvPr/>
          </p:nvSpPr>
          <p:spPr bwMode="auto">
            <a:xfrm>
              <a:off x="4304" y="3661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7" name="Line 7"/>
            <p:cNvSpPr>
              <a:spLocks noChangeShapeType="1"/>
            </p:cNvSpPr>
            <p:nvPr/>
          </p:nvSpPr>
          <p:spPr bwMode="auto">
            <a:xfrm>
              <a:off x="4304" y="2796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8" name="Line 8"/>
            <p:cNvSpPr>
              <a:spLocks noChangeShapeType="1"/>
            </p:cNvSpPr>
            <p:nvPr/>
          </p:nvSpPr>
          <p:spPr bwMode="auto">
            <a:xfrm>
              <a:off x="4304" y="229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9" name="Rectangle 9"/>
            <p:cNvSpPr>
              <a:spLocks noChangeArrowheads="1"/>
            </p:cNvSpPr>
            <p:nvPr/>
          </p:nvSpPr>
          <p:spPr bwMode="auto">
            <a:xfrm>
              <a:off x="4219" y="2098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0" name="Rectangle 10"/>
            <p:cNvSpPr>
              <a:spLocks noChangeArrowheads="1"/>
            </p:cNvSpPr>
            <p:nvPr/>
          </p:nvSpPr>
          <p:spPr bwMode="auto">
            <a:xfrm>
              <a:off x="4220" y="2599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1" name="Rectangle 11"/>
            <p:cNvSpPr>
              <a:spLocks noChangeArrowheads="1"/>
            </p:cNvSpPr>
            <p:nvPr/>
          </p:nvSpPr>
          <p:spPr bwMode="auto">
            <a:xfrm>
              <a:off x="4220" y="3464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2" name="Line 12"/>
            <p:cNvSpPr>
              <a:spLocks noChangeShapeType="1"/>
            </p:cNvSpPr>
            <p:nvPr/>
          </p:nvSpPr>
          <p:spPr bwMode="auto">
            <a:xfrm>
              <a:off x="5343" y="2982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3" name="Line 13"/>
            <p:cNvSpPr>
              <a:spLocks noChangeShapeType="1"/>
            </p:cNvSpPr>
            <p:nvPr/>
          </p:nvSpPr>
          <p:spPr bwMode="auto">
            <a:xfrm>
              <a:off x="5343" y="2912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4" name="Line 14"/>
            <p:cNvSpPr>
              <a:spLocks noChangeShapeType="1"/>
            </p:cNvSpPr>
            <p:nvPr/>
          </p:nvSpPr>
          <p:spPr bwMode="auto">
            <a:xfrm>
              <a:off x="5343" y="2410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5" name="Line 15"/>
            <p:cNvSpPr>
              <a:spLocks noChangeShapeType="1"/>
            </p:cNvSpPr>
            <p:nvPr/>
          </p:nvSpPr>
          <p:spPr bwMode="auto">
            <a:xfrm>
              <a:off x="5343" y="2939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6" name="Line 16"/>
            <p:cNvSpPr>
              <a:spLocks noChangeShapeType="1"/>
            </p:cNvSpPr>
            <p:nvPr/>
          </p:nvSpPr>
          <p:spPr bwMode="auto">
            <a:xfrm>
              <a:off x="5343" y="2443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7" name="Line 17"/>
            <p:cNvSpPr>
              <a:spLocks noChangeShapeType="1"/>
            </p:cNvSpPr>
            <p:nvPr/>
          </p:nvSpPr>
          <p:spPr bwMode="auto">
            <a:xfrm>
              <a:off x="5343" y="2389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8" name="Rectangle 18"/>
            <p:cNvSpPr>
              <a:spLocks noChangeArrowheads="1"/>
            </p:cNvSpPr>
            <p:nvPr/>
          </p:nvSpPr>
          <p:spPr bwMode="auto">
            <a:xfrm>
              <a:off x="5262" y="2190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9" name="Rectangle 19"/>
            <p:cNvSpPr>
              <a:spLocks noChangeArrowheads="1"/>
            </p:cNvSpPr>
            <p:nvPr/>
          </p:nvSpPr>
          <p:spPr bwMode="auto">
            <a:xfrm>
              <a:off x="5262" y="2711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80" name="Text Box 20"/>
            <p:cNvSpPr txBox="1">
              <a:spLocks noChangeArrowheads="1"/>
            </p:cNvSpPr>
            <p:nvPr/>
          </p:nvSpPr>
          <p:spPr bwMode="auto">
            <a:xfrm>
              <a:off x="5167" y="3690"/>
              <a:ext cx="5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(0,1,2)</a:t>
              </a:r>
              <a:r>
                <a:rPr lang="en-US" sz="1800" baseline="30000"/>
                <a:t>++</a:t>
              </a:r>
              <a:endParaRPr lang="ru-RU" sz="1800" baseline="30000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4160" y="3624"/>
              <a:ext cx="524" cy="273"/>
              <a:chOff x="4110" y="3799"/>
              <a:chExt cx="524" cy="273"/>
            </a:xfrm>
          </p:grpSpPr>
          <p:sp>
            <p:nvSpPr>
              <p:cNvPr id="1832982" name="Text Box 22"/>
              <p:cNvSpPr txBox="1">
                <a:spLocks noChangeArrowheads="1"/>
              </p:cNvSpPr>
              <p:nvPr/>
            </p:nvSpPr>
            <p:spPr bwMode="auto">
              <a:xfrm>
                <a:off x="4110" y="3841"/>
                <a:ext cx="5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600" b="1"/>
                  <a:t>J</a:t>
                </a:r>
                <a:r>
                  <a:rPr lang="en-US" sz="1600" b="1" baseline="30000"/>
                  <a:t>PC</a:t>
                </a:r>
                <a:r>
                  <a:rPr lang="en-US" sz="1600"/>
                  <a:t> = 0</a:t>
                </a:r>
                <a:r>
                  <a:rPr lang="en-US" sz="1800"/>
                  <a:t> </a:t>
                </a:r>
                <a:r>
                  <a:rPr lang="en-US" baseline="30000"/>
                  <a:t>+</a:t>
                </a:r>
                <a:endParaRPr lang="ru-RU" baseline="30000"/>
              </a:p>
            </p:txBody>
          </p:sp>
          <p:sp>
            <p:nvSpPr>
              <p:cNvPr id="1832983" name="Rectangle 23"/>
              <p:cNvSpPr>
                <a:spLocks noChangeArrowheads="1"/>
              </p:cNvSpPr>
              <p:nvPr/>
            </p:nvSpPr>
            <p:spPr bwMode="auto">
              <a:xfrm>
                <a:off x="4421" y="3799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832984" name="Line 24"/>
            <p:cNvSpPr>
              <a:spLocks noChangeShapeType="1"/>
            </p:cNvSpPr>
            <p:nvPr/>
          </p:nvSpPr>
          <p:spPr bwMode="auto">
            <a:xfrm>
              <a:off x="4998" y="2924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85" name="Line 25"/>
            <p:cNvSpPr>
              <a:spLocks noChangeShapeType="1"/>
            </p:cNvSpPr>
            <p:nvPr/>
          </p:nvSpPr>
          <p:spPr bwMode="auto">
            <a:xfrm>
              <a:off x="4998" y="2402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86" name="Rectangle 26"/>
            <p:cNvSpPr>
              <a:spLocks noChangeArrowheads="1"/>
            </p:cNvSpPr>
            <p:nvPr/>
          </p:nvSpPr>
          <p:spPr bwMode="auto">
            <a:xfrm>
              <a:off x="4917" y="2207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87" name="Rectangle 27"/>
            <p:cNvSpPr>
              <a:spLocks noChangeArrowheads="1"/>
            </p:cNvSpPr>
            <p:nvPr/>
          </p:nvSpPr>
          <p:spPr bwMode="auto">
            <a:xfrm>
              <a:off x="4918" y="2730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4984" y="3628"/>
              <a:ext cx="250" cy="264"/>
              <a:chOff x="4965" y="3803"/>
              <a:chExt cx="250" cy="264"/>
            </a:xfrm>
          </p:grpSpPr>
          <p:sp>
            <p:nvSpPr>
              <p:cNvPr id="1832989" name="Text Box 29"/>
              <p:cNvSpPr txBox="1">
                <a:spLocks noChangeArrowheads="1"/>
              </p:cNvSpPr>
              <p:nvPr/>
            </p:nvSpPr>
            <p:spPr bwMode="auto">
              <a:xfrm>
                <a:off x="4965" y="3875"/>
                <a:ext cx="2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/>
                  <a:t>1 </a:t>
                </a:r>
                <a:r>
                  <a:rPr lang="en-US" baseline="30000"/>
                  <a:t>+</a:t>
                </a:r>
                <a:endParaRPr lang="ru-RU" sz="2800" baseline="30000"/>
              </a:p>
            </p:txBody>
          </p:sp>
          <p:sp>
            <p:nvSpPr>
              <p:cNvPr id="1832990" name="Rectangle 30"/>
              <p:cNvSpPr>
                <a:spLocks noChangeArrowheads="1"/>
              </p:cNvSpPr>
              <p:nvPr/>
            </p:nvSpPr>
            <p:spPr bwMode="auto">
              <a:xfrm>
                <a:off x="5003" y="3803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832991" name="Line 31"/>
            <p:cNvSpPr>
              <a:spLocks noChangeShapeType="1"/>
            </p:cNvSpPr>
            <p:nvPr/>
          </p:nvSpPr>
          <p:spPr bwMode="auto">
            <a:xfrm>
              <a:off x="4661" y="2748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2" name="Line 32"/>
            <p:cNvSpPr>
              <a:spLocks noChangeShapeType="1"/>
            </p:cNvSpPr>
            <p:nvPr/>
          </p:nvSpPr>
          <p:spPr bwMode="auto">
            <a:xfrm>
              <a:off x="4661" y="356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3" name="Line 33"/>
            <p:cNvSpPr>
              <a:spLocks noChangeShapeType="1"/>
            </p:cNvSpPr>
            <p:nvPr/>
          </p:nvSpPr>
          <p:spPr bwMode="auto">
            <a:xfrm>
              <a:off x="4661" y="2267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4" name="Line 34"/>
            <p:cNvSpPr>
              <a:spLocks noChangeShapeType="1"/>
            </p:cNvSpPr>
            <p:nvPr/>
          </p:nvSpPr>
          <p:spPr bwMode="auto">
            <a:xfrm>
              <a:off x="4661" y="1934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5" name="Line 35"/>
            <p:cNvSpPr>
              <a:spLocks noChangeShapeType="1"/>
            </p:cNvSpPr>
            <p:nvPr/>
          </p:nvSpPr>
          <p:spPr bwMode="auto">
            <a:xfrm>
              <a:off x="4661" y="1517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6" name="Line 36"/>
            <p:cNvSpPr>
              <a:spLocks noChangeShapeType="1"/>
            </p:cNvSpPr>
            <p:nvPr/>
          </p:nvSpPr>
          <p:spPr bwMode="auto">
            <a:xfrm>
              <a:off x="4661" y="130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7" name="Rectangle 37"/>
            <p:cNvSpPr>
              <a:spLocks noChangeArrowheads="1"/>
            </p:cNvSpPr>
            <p:nvPr/>
          </p:nvSpPr>
          <p:spPr bwMode="auto">
            <a:xfrm>
              <a:off x="4585" y="2083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98" name="Rectangle 38"/>
            <p:cNvSpPr>
              <a:spLocks noChangeArrowheads="1"/>
            </p:cNvSpPr>
            <p:nvPr/>
          </p:nvSpPr>
          <p:spPr bwMode="auto">
            <a:xfrm>
              <a:off x="4585" y="2567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99" name="Rectangle 39"/>
            <p:cNvSpPr>
              <a:spLocks noChangeArrowheads="1"/>
            </p:cNvSpPr>
            <p:nvPr/>
          </p:nvSpPr>
          <p:spPr bwMode="auto">
            <a:xfrm>
              <a:off x="4585" y="3379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0" name="Rectangle 40"/>
            <p:cNvSpPr>
              <a:spLocks noChangeArrowheads="1"/>
            </p:cNvSpPr>
            <p:nvPr/>
          </p:nvSpPr>
          <p:spPr bwMode="auto">
            <a:xfrm>
              <a:off x="4585" y="1753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(4S)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1" name="Rectangle 41"/>
            <p:cNvSpPr>
              <a:spLocks noChangeArrowheads="1"/>
            </p:cNvSpPr>
            <p:nvPr/>
          </p:nvSpPr>
          <p:spPr bwMode="auto">
            <a:xfrm>
              <a:off x="4497" y="1339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(10860)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2" name="Rectangle 42"/>
            <p:cNvSpPr>
              <a:spLocks noChangeArrowheads="1"/>
            </p:cNvSpPr>
            <p:nvPr/>
          </p:nvSpPr>
          <p:spPr bwMode="auto">
            <a:xfrm>
              <a:off x="4496" y="1123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(11020)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4708" y="3632"/>
              <a:ext cx="249" cy="258"/>
              <a:chOff x="4591" y="3807"/>
              <a:chExt cx="249" cy="258"/>
            </a:xfrm>
          </p:grpSpPr>
          <p:sp>
            <p:nvSpPr>
              <p:cNvPr id="1833004" name="Text Box 44"/>
              <p:cNvSpPr txBox="1">
                <a:spLocks noChangeArrowheads="1"/>
              </p:cNvSpPr>
              <p:nvPr/>
            </p:nvSpPr>
            <p:spPr bwMode="auto">
              <a:xfrm>
                <a:off x="4591" y="3873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/>
                  <a:t>1</a:t>
                </a:r>
                <a:endParaRPr lang="ru-RU" sz="1800" baseline="30000"/>
              </a:p>
            </p:txBody>
          </p:sp>
          <p:sp>
            <p:nvSpPr>
              <p:cNvPr id="1833005" name="Rectangle 45"/>
              <p:cNvSpPr>
                <a:spLocks noChangeArrowheads="1"/>
              </p:cNvSpPr>
              <p:nvPr/>
            </p:nvSpPr>
            <p:spPr bwMode="auto">
              <a:xfrm>
                <a:off x="4636" y="3807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--</a:t>
                </a:r>
                <a:endParaRPr lang="ru-RU" sz="1800"/>
              </a:p>
            </p:txBody>
          </p:sp>
        </p:grpSp>
        <p:sp>
          <p:nvSpPr>
            <p:cNvPr id="1833006" name="Line 46"/>
            <p:cNvSpPr>
              <a:spLocks noChangeShapeType="1"/>
            </p:cNvSpPr>
            <p:nvPr/>
          </p:nvSpPr>
          <p:spPr bwMode="auto">
            <a:xfrm>
              <a:off x="4210" y="3507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7" name="Line 47"/>
            <p:cNvSpPr>
              <a:spLocks noChangeShapeType="1"/>
            </p:cNvSpPr>
            <p:nvPr/>
          </p:nvSpPr>
          <p:spPr bwMode="auto">
            <a:xfrm>
              <a:off x="4210" y="1328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8" name="Line 48"/>
            <p:cNvSpPr>
              <a:spLocks noChangeShapeType="1"/>
            </p:cNvSpPr>
            <p:nvPr/>
          </p:nvSpPr>
          <p:spPr bwMode="auto">
            <a:xfrm>
              <a:off x="4210" y="1691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9" name="Line 49"/>
            <p:cNvSpPr>
              <a:spLocks noChangeShapeType="1"/>
            </p:cNvSpPr>
            <p:nvPr/>
          </p:nvSpPr>
          <p:spPr bwMode="auto">
            <a:xfrm>
              <a:off x="4210" y="2054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0" name="Line 50"/>
            <p:cNvSpPr>
              <a:spLocks noChangeShapeType="1"/>
            </p:cNvSpPr>
            <p:nvPr/>
          </p:nvSpPr>
          <p:spPr bwMode="auto">
            <a:xfrm>
              <a:off x="4210" y="2417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1" name="Line 51"/>
            <p:cNvSpPr>
              <a:spLocks noChangeShapeType="1"/>
            </p:cNvSpPr>
            <p:nvPr/>
          </p:nvSpPr>
          <p:spPr bwMode="auto">
            <a:xfrm>
              <a:off x="4210" y="2780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2" name="Line 52"/>
            <p:cNvSpPr>
              <a:spLocks noChangeShapeType="1"/>
            </p:cNvSpPr>
            <p:nvPr/>
          </p:nvSpPr>
          <p:spPr bwMode="auto">
            <a:xfrm>
              <a:off x="4210" y="3143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3" name="Line 53"/>
            <p:cNvSpPr>
              <a:spLocks noChangeShapeType="1"/>
            </p:cNvSpPr>
            <p:nvPr/>
          </p:nvSpPr>
          <p:spPr bwMode="auto">
            <a:xfrm>
              <a:off x="4210" y="372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4" name="Line 54"/>
            <p:cNvSpPr>
              <a:spLocks noChangeShapeType="1"/>
            </p:cNvSpPr>
            <p:nvPr/>
          </p:nvSpPr>
          <p:spPr bwMode="auto">
            <a:xfrm>
              <a:off x="4210" y="365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5" name="Line 55"/>
            <p:cNvSpPr>
              <a:spLocks noChangeShapeType="1"/>
            </p:cNvSpPr>
            <p:nvPr/>
          </p:nvSpPr>
          <p:spPr bwMode="auto">
            <a:xfrm>
              <a:off x="4210" y="358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6" name="Line 56"/>
            <p:cNvSpPr>
              <a:spLocks noChangeShapeType="1"/>
            </p:cNvSpPr>
            <p:nvPr/>
          </p:nvSpPr>
          <p:spPr bwMode="auto">
            <a:xfrm>
              <a:off x="4210" y="343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7" name="Line 57"/>
            <p:cNvSpPr>
              <a:spLocks noChangeShapeType="1"/>
            </p:cNvSpPr>
            <p:nvPr/>
          </p:nvSpPr>
          <p:spPr bwMode="auto">
            <a:xfrm>
              <a:off x="4210" y="336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8" name="Line 58"/>
            <p:cNvSpPr>
              <a:spLocks noChangeShapeType="1"/>
            </p:cNvSpPr>
            <p:nvPr/>
          </p:nvSpPr>
          <p:spPr bwMode="auto">
            <a:xfrm>
              <a:off x="4210" y="328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9" name="Line 59"/>
            <p:cNvSpPr>
              <a:spLocks noChangeShapeType="1"/>
            </p:cNvSpPr>
            <p:nvPr/>
          </p:nvSpPr>
          <p:spPr bwMode="auto">
            <a:xfrm>
              <a:off x="4210" y="321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0" name="Line 60"/>
            <p:cNvSpPr>
              <a:spLocks noChangeShapeType="1"/>
            </p:cNvSpPr>
            <p:nvPr/>
          </p:nvSpPr>
          <p:spPr bwMode="auto">
            <a:xfrm>
              <a:off x="4210" y="307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1" name="Line 61"/>
            <p:cNvSpPr>
              <a:spLocks noChangeShapeType="1"/>
            </p:cNvSpPr>
            <p:nvPr/>
          </p:nvSpPr>
          <p:spPr bwMode="auto">
            <a:xfrm>
              <a:off x="4210" y="299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2" name="Line 62"/>
            <p:cNvSpPr>
              <a:spLocks noChangeShapeType="1"/>
            </p:cNvSpPr>
            <p:nvPr/>
          </p:nvSpPr>
          <p:spPr bwMode="auto">
            <a:xfrm>
              <a:off x="4210" y="292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3" name="Line 63"/>
            <p:cNvSpPr>
              <a:spLocks noChangeShapeType="1"/>
            </p:cNvSpPr>
            <p:nvPr/>
          </p:nvSpPr>
          <p:spPr bwMode="auto">
            <a:xfrm>
              <a:off x="4210" y="285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4" name="Line 64"/>
            <p:cNvSpPr>
              <a:spLocks noChangeShapeType="1"/>
            </p:cNvSpPr>
            <p:nvPr/>
          </p:nvSpPr>
          <p:spPr bwMode="auto">
            <a:xfrm>
              <a:off x="4210" y="270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5" name="Line 65"/>
            <p:cNvSpPr>
              <a:spLocks noChangeShapeType="1"/>
            </p:cNvSpPr>
            <p:nvPr/>
          </p:nvSpPr>
          <p:spPr bwMode="auto">
            <a:xfrm>
              <a:off x="4210" y="263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6" name="Line 66"/>
            <p:cNvSpPr>
              <a:spLocks noChangeShapeType="1"/>
            </p:cNvSpPr>
            <p:nvPr/>
          </p:nvSpPr>
          <p:spPr bwMode="auto">
            <a:xfrm>
              <a:off x="4210" y="256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7" name="Line 67"/>
            <p:cNvSpPr>
              <a:spLocks noChangeShapeType="1"/>
            </p:cNvSpPr>
            <p:nvPr/>
          </p:nvSpPr>
          <p:spPr bwMode="auto">
            <a:xfrm>
              <a:off x="4210" y="249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8" name="Line 68"/>
            <p:cNvSpPr>
              <a:spLocks noChangeShapeType="1"/>
            </p:cNvSpPr>
            <p:nvPr/>
          </p:nvSpPr>
          <p:spPr bwMode="auto">
            <a:xfrm>
              <a:off x="4210" y="234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9" name="Line 69"/>
            <p:cNvSpPr>
              <a:spLocks noChangeShapeType="1"/>
            </p:cNvSpPr>
            <p:nvPr/>
          </p:nvSpPr>
          <p:spPr bwMode="auto">
            <a:xfrm>
              <a:off x="4210" y="227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0" name="Line 70"/>
            <p:cNvSpPr>
              <a:spLocks noChangeShapeType="1"/>
            </p:cNvSpPr>
            <p:nvPr/>
          </p:nvSpPr>
          <p:spPr bwMode="auto">
            <a:xfrm>
              <a:off x="4210" y="219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1" name="Line 71"/>
            <p:cNvSpPr>
              <a:spLocks noChangeShapeType="1"/>
            </p:cNvSpPr>
            <p:nvPr/>
          </p:nvSpPr>
          <p:spPr bwMode="auto">
            <a:xfrm>
              <a:off x="4210" y="212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2" name="Line 72"/>
            <p:cNvSpPr>
              <a:spLocks noChangeShapeType="1"/>
            </p:cNvSpPr>
            <p:nvPr/>
          </p:nvSpPr>
          <p:spPr bwMode="auto">
            <a:xfrm>
              <a:off x="4210" y="198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3" name="Line 73"/>
            <p:cNvSpPr>
              <a:spLocks noChangeShapeType="1"/>
            </p:cNvSpPr>
            <p:nvPr/>
          </p:nvSpPr>
          <p:spPr bwMode="auto">
            <a:xfrm>
              <a:off x="4210" y="190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4" name="Line 74"/>
            <p:cNvSpPr>
              <a:spLocks noChangeShapeType="1"/>
            </p:cNvSpPr>
            <p:nvPr/>
          </p:nvSpPr>
          <p:spPr bwMode="auto">
            <a:xfrm>
              <a:off x="4210" y="183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5" name="Line 75"/>
            <p:cNvSpPr>
              <a:spLocks noChangeShapeType="1"/>
            </p:cNvSpPr>
            <p:nvPr/>
          </p:nvSpPr>
          <p:spPr bwMode="auto">
            <a:xfrm>
              <a:off x="4210" y="176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6" name="Line 76"/>
            <p:cNvSpPr>
              <a:spLocks noChangeShapeType="1"/>
            </p:cNvSpPr>
            <p:nvPr/>
          </p:nvSpPr>
          <p:spPr bwMode="auto">
            <a:xfrm>
              <a:off x="4210" y="161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7" name="Line 77"/>
            <p:cNvSpPr>
              <a:spLocks noChangeShapeType="1"/>
            </p:cNvSpPr>
            <p:nvPr/>
          </p:nvSpPr>
          <p:spPr bwMode="auto">
            <a:xfrm>
              <a:off x="4210" y="154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8" name="Line 78"/>
            <p:cNvSpPr>
              <a:spLocks noChangeShapeType="1"/>
            </p:cNvSpPr>
            <p:nvPr/>
          </p:nvSpPr>
          <p:spPr bwMode="auto">
            <a:xfrm>
              <a:off x="4210" y="147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9" name="Line 79"/>
            <p:cNvSpPr>
              <a:spLocks noChangeShapeType="1"/>
            </p:cNvSpPr>
            <p:nvPr/>
          </p:nvSpPr>
          <p:spPr bwMode="auto">
            <a:xfrm>
              <a:off x="4210" y="140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40" name="Text Box 80"/>
            <p:cNvSpPr txBox="1">
              <a:spLocks noChangeArrowheads="1"/>
            </p:cNvSpPr>
            <p:nvPr/>
          </p:nvSpPr>
          <p:spPr bwMode="auto">
            <a:xfrm>
              <a:off x="3991" y="3439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9.50</a:t>
              </a:r>
              <a:endParaRPr lang="ru-RU" sz="1000" b="1"/>
            </a:p>
          </p:txBody>
        </p:sp>
        <p:sp>
          <p:nvSpPr>
            <p:cNvPr id="1833041" name="Text Box 81"/>
            <p:cNvSpPr txBox="1">
              <a:spLocks noChangeArrowheads="1"/>
            </p:cNvSpPr>
            <p:nvPr/>
          </p:nvSpPr>
          <p:spPr bwMode="auto">
            <a:xfrm>
              <a:off x="3991" y="3078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9.75</a:t>
              </a:r>
              <a:endParaRPr lang="ru-RU" sz="1000" b="1"/>
            </a:p>
          </p:txBody>
        </p:sp>
        <p:sp>
          <p:nvSpPr>
            <p:cNvPr id="1833042" name="Text Box 82"/>
            <p:cNvSpPr txBox="1">
              <a:spLocks noChangeArrowheads="1"/>
            </p:cNvSpPr>
            <p:nvPr/>
          </p:nvSpPr>
          <p:spPr bwMode="auto">
            <a:xfrm>
              <a:off x="3956" y="2716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10.00</a:t>
              </a:r>
              <a:endParaRPr lang="ru-RU" sz="1000" b="1"/>
            </a:p>
          </p:txBody>
        </p:sp>
        <p:sp>
          <p:nvSpPr>
            <p:cNvPr id="1833043" name="Text Box 83"/>
            <p:cNvSpPr txBox="1">
              <a:spLocks noChangeArrowheads="1"/>
            </p:cNvSpPr>
            <p:nvPr/>
          </p:nvSpPr>
          <p:spPr bwMode="auto">
            <a:xfrm>
              <a:off x="3956" y="2358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10.25</a:t>
              </a:r>
              <a:endParaRPr lang="ru-RU" sz="1000" b="1"/>
            </a:p>
          </p:txBody>
        </p:sp>
        <p:sp>
          <p:nvSpPr>
            <p:cNvPr id="1833044" name="Text Box 84"/>
            <p:cNvSpPr txBox="1">
              <a:spLocks noChangeArrowheads="1"/>
            </p:cNvSpPr>
            <p:nvPr/>
          </p:nvSpPr>
          <p:spPr bwMode="auto">
            <a:xfrm>
              <a:off x="3956" y="1997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10.50</a:t>
              </a:r>
              <a:endParaRPr lang="ru-RU" sz="1000" b="1"/>
            </a:p>
          </p:txBody>
        </p:sp>
        <p:sp>
          <p:nvSpPr>
            <p:cNvPr id="1833045" name="Text Box 85"/>
            <p:cNvSpPr txBox="1">
              <a:spLocks noChangeArrowheads="1"/>
            </p:cNvSpPr>
            <p:nvPr/>
          </p:nvSpPr>
          <p:spPr bwMode="auto">
            <a:xfrm>
              <a:off x="3956" y="1635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10.75</a:t>
              </a:r>
              <a:endParaRPr lang="ru-RU" sz="1000" b="1"/>
            </a:p>
          </p:txBody>
        </p:sp>
        <p:sp>
          <p:nvSpPr>
            <p:cNvPr id="1833046" name="Text Box 86"/>
            <p:cNvSpPr txBox="1">
              <a:spLocks noChangeArrowheads="1"/>
            </p:cNvSpPr>
            <p:nvPr/>
          </p:nvSpPr>
          <p:spPr bwMode="auto">
            <a:xfrm>
              <a:off x="3947" y="1266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11.00</a:t>
              </a:r>
              <a:endParaRPr lang="ru-RU" sz="1000" b="1"/>
            </a:p>
          </p:txBody>
        </p:sp>
        <p:sp>
          <p:nvSpPr>
            <p:cNvPr id="1833047" name="Text Box 87"/>
            <p:cNvSpPr txBox="1">
              <a:spLocks noChangeArrowheads="1"/>
            </p:cNvSpPr>
            <p:nvPr/>
          </p:nvSpPr>
          <p:spPr bwMode="auto">
            <a:xfrm rot="-5400000">
              <a:off x="3581" y="2400"/>
              <a:ext cx="73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 b="1"/>
                <a:t>Mass, GeV/c</a:t>
              </a:r>
              <a:r>
                <a:rPr lang="en-US" sz="1400" b="1" baseline="30000"/>
                <a:t>2</a:t>
              </a:r>
              <a:endParaRPr lang="ru-RU" sz="1400" b="1" baseline="30000"/>
            </a:p>
          </p:txBody>
        </p:sp>
        <p:sp>
          <p:nvSpPr>
            <p:cNvPr id="1833048" name="Line 88"/>
            <p:cNvSpPr>
              <a:spLocks noChangeShapeType="1"/>
            </p:cNvSpPr>
            <p:nvPr/>
          </p:nvSpPr>
          <p:spPr bwMode="auto">
            <a:xfrm>
              <a:off x="4210" y="125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49" name="Line 89"/>
            <p:cNvSpPr>
              <a:spLocks noChangeShapeType="1"/>
            </p:cNvSpPr>
            <p:nvPr/>
          </p:nvSpPr>
          <p:spPr bwMode="auto">
            <a:xfrm>
              <a:off x="4210" y="118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50" name="Line 90"/>
            <p:cNvSpPr>
              <a:spLocks noChangeShapeType="1"/>
            </p:cNvSpPr>
            <p:nvPr/>
          </p:nvSpPr>
          <p:spPr bwMode="auto">
            <a:xfrm>
              <a:off x="4310" y="3658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51" name="Text Box 91"/>
            <p:cNvSpPr txBox="1">
              <a:spLocks noChangeArrowheads="1"/>
            </p:cNvSpPr>
            <p:nvPr/>
          </p:nvSpPr>
          <p:spPr bwMode="auto">
            <a:xfrm>
              <a:off x="5318" y="1831"/>
              <a:ext cx="3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200"/>
                <a:t>2M(B)</a:t>
              </a:r>
              <a:endParaRPr lang="ru-RU" sz="1200" baseline="-25000"/>
            </a:p>
          </p:txBody>
        </p:sp>
        <p:sp>
          <p:nvSpPr>
            <p:cNvPr id="1833052" name="Rectangle 92"/>
            <p:cNvSpPr>
              <a:spLocks noChangeArrowheads="1"/>
            </p:cNvSpPr>
            <p:nvPr/>
          </p:nvSpPr>
          <p:spPr bwMode="auto">
            <a:xfrm>
              <a:off x="5341" y="1988"/>
              <a:ext cx="239" cy="47"/>
            </a:xfrm>
            <a:prstGeom prst="rect">
              <a:avLst/>
            </a:prstGeom>
            <a:noFill/>
            <a:ln w="127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33054" name="Line 94"/>
          <p:cNvSpPr>
            <a:spLocks noChangeShapeType="1"/>
          </p:cNvSpPr>
          <p:nvPr/>
        </p:nvSpPr>
        <p:spPr bwMode="auto">
          <a:xfrm flipH="1">
            <a:off x="7350125" y="3486150"/>
            <a:ext cx="288925" cy="80963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55" name="Text Box 95"/>
          <p:cNvSpPr txBox="1">
            <a:spLocks noChangeArrowheads="1"/>
          </p:cNvSpPr>
          <p:nvPr/>
        </p:nvSpPr>
        <p:spPr bwMode="auto">
          <a:xfrm>
            <a:off x="7475538" y="3417888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1833057" name="Line 97"/>
          <p:cNvSpPr>
            <a:spLocks noChangeShapeType="1"/>
          </p:cNvSpPr>
          <p:nvPr/>
        </p:nvSpPr>
        <p:spPr bwMode="auto">
          <a:xfrm>
            <a:off x="7143750" y="3557588"/>
            <a:ext cx="0" cy="4857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58" name="Text Box 98"/>
          <p:cNvSpPr txBox="1">
            <a:spLocks noChangeArrowheads="1"/>
          </p:cNvSpPr>
          <p:nvPr/>
        </p:nvSpPr>
        <p:spPr bwMode="auto">
          <a:xfrm>
            <a:off x="6780213" y="3944938"/>
            <a:ext cx="102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hadrons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1833059" name="Text Box 99"/>
          <p:cNvSpPr txBox="1">
            <a:spLocks noChangeArrowheads="1"/>
          </p:cNvSpPr>
          <p:nvPr/>
        </p:nvSpPr>
        <p:spPr bwMode="auto">
          <a:xfrm>
            <a:off x="-39450" y="557213"/>
            <a:ext cx="6955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>
                <a:solidFill>
                  <a:srgbClr val="000066"/>
                </a:solidFill>
              </a:rPr>
              <a:t>Dobbs, </a:t>
            </a:r>
            <a:r>
              <a:rPr lang="en-US" sz="1800" dirty="0" err="1">
                <a:solidFill>
                  <a:srgbClr val="000066"/>
                </a:solidFill>
              </a:rPr>
              <a:t>Metreveli</a:t>
            </a:r>
            <a:r>
              <a:rPr lang="en-US" sz="1800" dirty="0">
                <a:solidFill>
                  <a:srgbClr val="000066"/>
                </a:solidFill>
              </a:rPr>
              <a:t>, Seth, </a:t>
            </a:r>
            <a:r>
              <a:rPr lang="en-US" sz="1800" dirty="0" err="1">
                <a:solidFill>
                  <a:srgbClr val="000066"/>
                </a:solidFill>
              </a:rPr>
              <a:t>Tomaradze</a:t>
            </a:r>
            <a:r>
              <a:rPr lang="en-US" sz="1800" dirty="0">
                <a:solidFill>
                  <a:srgbClr val="000066"/>
                </a:solidFill>
              </a:rPr>
              <a:t>, Xiao, </a:t>
            </a:r>
            <a:r>
              <a:rPr lang="en-US" sz="1800" dirty="0" smtClean="0">
                <a:solidFill>
                  <a:srgbClr val="000066"/>
                </a:solidFill>
              </a:rPr>
              <a:t>PRL 109 (2012) 082001</a:t>
            </a:r>
            <a:endParaRPr lang="ru-RU" sz="1800" dirty="0">
              <a:solidFill>
                <a:srgbClr val="000066"/>
              </a:solidFill>
            </a:endParaRPr>
          </a:p>
        </p:txBody>
      </p:sp>
      <p:sp>
        <p:nvSpPr>
          <p:cNvPr id="1833060" name="Text Box 100"/>
          <p:cNvSpPr txBox="1">
            <a:spLocks noChangeArrowheads="1"/>
          </p:cNvSpPr>
          <p:nvPr/>
        </p:nvSpPr>
        <p:spPr bwMode="auto">
          <a:xfrm>
            <a:off x="336550" y="955675"/>
            <a:ext cx="5865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baseline="30000" dirty="0" err="1">
                <a:solidFill>
                  <a:srgbClr val="0000CC"/>
                </a:solidFill>
                <a:latin typeface="Calibri" pitchFamily="34" charset="0"/>
              </a:rPr>
              <a:t>+</a:t>
            </a:r>
            <a:r>
              <a:rPr lang="en-US" dirty="0" err="1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 (2S)  </a:t>
            </a:r>
            <a:r>
              <a:rPr lang="en-US" baseline="-25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(2S) ,  </a:t>
            </a:r>
            <a:r>
              <a:rPr lang="en-US" baseline="-25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(2S)  4,6,8,10 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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, K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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, p/p</a:t>
            </a:r>
          </a:p>
        </p:txBody>
      </p:sp>
      <p:pic>
        <p:nvPicPr>
          <p:cNvPr id="18330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322388"/>
            <a:ext cx="4008438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63" name="Line 103"/>
          <p:cNvSpPr>
            <a:spLocks noChangeShapeType="1"/>
          </p:cNvSpPr>
          <p:nvPr/>
        </p:nvSpPr>
        <p:spPr bwMode="auto">
          <a:xfrm flipH="1">
            <a:off x="1781175" y="1584325"/>
            <a:ext cx="38100" cy="6127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84" name="Text Box 124"/>
          <p:cNvSpPr txBox="1">
            <a:spLocks noChangeArrowheads="1"/>
          </p:cNvSpPr>
          <p:nvPr/>
        </p:nvSpPr>
        <p:spPr bwMode="auto">
          <a:xfrm>
            <a:off x="1639888" y="6300788"/>
            <a:ext cx="630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0000"/>
                </a:solidFill>
              </a:rPr>
              <a:t>Reported excess is unlikely to be the </a:t>
            </a:r>
            <a:r>
              <a:rPr lang="en-US" sz="2400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2400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2400">
                <a:solidFill>
                  <a:srgbClr val="CC0000"/>
                </a:solidFill>
                <a:sym typeface="Symbol" pitchFamily="18" charset="2"/>
              </a:rPr>
              <a:t>(2S) signal</a:t>
            </a:r>
          </a:p>
        </p:txBody>
      </p:sp>
      <p:sp>
        <p:nvSpPr>
          <p:cNvPr id="1833085" name="Rectangle 125"/>
          <p:cNvSpPr>
            <a:spLocks noChangeArrowheads="1"/>
          </p:cNvSpPr>
          <p:nvPr/>
        </p:nvSpPr>
        <p:spPr bwMode="auto">
          <a:xfrm>
            <a:off x="6682511" y="542925"/>
            <a:ext cx="125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CC"/>
                </a:solidFill>
              </a:rPr>
              <a:t>CLEO data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833088" name="Text Box 128"/>
          <p:cNvSpPr txBox="1">
            <a:spLocks noChangeArrowheads="1"/>
          </p:cNvSpPr>
          <p:nvPr/>
        </p:nvSpPr>
        <p:spPr bwMode="auto">
          <a:xfrm>
            <a:off x="307975" y="3451225"/>
            <a:ext cx="4840288" cy="8683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>
                <a:solidFill>
                  <a:srgbClr val="0000CC"/>
                </a:solidFill>
              </a:rPr>
              <a:t>Bg from final state radiation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can mimic signal</a:t>
            </a:r>
            <a:r>
              <a:rPr lang="en-US">
                <a:solidFill>
                  <a:srgbClr val="0000CC"/>
                </a:solidFill>
              </a:rPr>
              <a:t/>
            </a:r>
            <a:br>
              <a:rPr lang="en-US">
                <a:solidFill>
                  <a:srgbClr val="0000CC"/>
                </a:solidFill>
              </a:rPr>
            </a:br>
            <a:r>
              <a:rPr lang="en-US">
                <a:solidFill>
                  <a:srgbClr val="0000CC"/>
                </a:solidFill>
                <a:sym typeface="Symbol" pitchFamily="18" charset="2"/>
              </a:rPr>
              <a:t>e.g. (2S)  K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K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n(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) </a:t>
            </a:r>
            <a:r>
              <a:rPr lang="en-US" baseline="-25000">
                <a:solidFill>
                  <a:srgbClr val="0000CC"/>
                </a:solidFill>
                <a:sym typeface="Symbol" pitchFamily="18" charset="2"/>
              </a:rPr>
              <a:t>FSR</a:t>
            </a:r>
            <a:endParaRPr lang="en-US">
              <a:solidFill>
                <a:srgbClr val="0000CC"/>
              </a:solidFill>
              <a:sym typeface="Symbol" pitchFamily="18" charset="2"/>
            </a:endParaRPr>
          </a:p>
          <a:p>
            <a:pPr algn="l">
              <a:lnSpc>
                <a:spcPct val="85000"/>
              </a:lnSpc>
            </a:pPr>
            <a:r>
              <a:rPr lang="en-US">
                <a:solidFill>
                  <a:srgbClr val="0000CC"/>
                </a:solidFill>
                <a:sym typeface="Symbol" pitchFamily="18" charset="2"/>
              </a:rPr>
              <a:t>power law tail instead of exponential</a:t>
            </a:r>
          </a:p>
        </p:txBody>
      </p:sp>
      <p:sp>
        <p:nvSpPr>
          <p:cNvPr id="1833093" name="Rectangle 133"/>
          <p:cNvSpPr>
            <a:spLocks noChangeArrowheads="1"/>
          </p:cNvSpPr>
          <p:nvPr/>
        </p:nvSpPr>
        <p:spPr bwMode="auto">
          <a:xfrm>
            <a:off x="5841669" y="744869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_</a:t>
            </a:r>
            <a:endParaRPr lang="ru-RU" dirty="0">
              <a:solidFill>
                <a:srgbClr val="0000CC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833094" name="Text Box 134"/>
          <p:cNvSpPr txBox="1">
            <a:spLocks noChangeArrowheads="1"/>
          </p:cNvSpPr>
          <p:nvPr/>
        </p:nvSpPr>
        <p:spPr bwMode="auto">
          <a:xfrm>
            <a:off x="4746625" y="1273175"/>
            <a:ext cx="183159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Calibri" pitchFamily="34" charset="0"/>
              </a:rPr>
              <a:t>(26 channels)</a:t>
            </a:r>
            <a:endParaRPr 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833102" name="Text Box 142"/>
          <p:cNvSpPr txBox="1">
            <a:spLocks noChangeArrowheads="1"/>
          </p:cNvSpPr>
          <p:nvPr/>
        </p:nvSpPr>
        <p:spPr bwMode="auto">
          <a:xfrm>
            <a:off x="36513" y="2998788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CC0000"/>
                </a:solidFill>
              </a:rPr>
              <a:t>Issues</a:t>
            </a:r>
            <a:endParaRPr lang="ru-RU" sz="2400">
              <a:solidFill>
                <a:srgbClr val="CC0000"/>
              </a:solidFill>
            </a:endParaRPr>
          </a:p>
        </p:txBody>
      </p:sp>
      <p:sp>
        <p:nvSpPr>
          <p:cNvPr id="1833079" name="TextBox 21"/>
          <p:cNvSpPr txBox="1">
            <a:spLocks noChangeArrowheads="1"/>
          </p:cNvSpPr>
          <p:nvPr/>
        </p:nvSpPr>
        <p:spPr bwMode="auto">
          <a:xfrm>
            <a:off x="4581082" y="5538788"/>
            <a:ext cx="3519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800" dirty="0">
                <a:solidFill>
                  <a:srgbClr val="800000"/>
                </a:solidFill>
                <a:sym typeface="Wingdings" pitchFamily="2" charset="2"/>
              </a:rPr>
              <a:t> strong disagreement with theory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833080" name="TextBox 22"/>
          <p:cNvSpPr txBox="1">
            <a:spLocks noChangeArrowheads="1"/>
          </p:cNvSpPr>
          <p:nvPr/>
        </p:nvSpPr>
        <p:spPr bwMode="auto">
          <a:xfrm>
            <a:off x="4602622" y="5813426"/>
            <a:ext cx="220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800" dirty="0">
                <a:solidFill>
                  <a:srgbClr val="800000"/>
                </a:solidFill>
                <a:sym typeface="Wingdings" pitchFamily="2" charset="2"/>
              </a:rPr>
              <a:t> agrees with theory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833096" name="Rectangle 136"/>
          <p:cNvSpPr>
            <a:spLocks noChangeArrowheads="1"/>
          </p:cNvSpPr>
          <p:nvPr/>
        </p:nvSpPr>
        <p:spPr bwMode="auto">
          <a:xfrm>
            <a:off x="2670175" y="5773738"/>
            <a:ext cx="1547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sym typeface="Symbol" pitchFamily="18" charset="2"/>
              </a:rPr>
              <a:t>24.3 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+4.0 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MeV</a:t>
            </a:r>
          </a:p>
        </p:txBody>
      </p:sp>
      <p:sp>
        <p:nvSpPr>
          <p:cNvPr id="1833097" name="Rectangle 137"/>
          <p:cNvSpPr>
            <a:spLocks noChangeArrowheads="1"/>
          </p:cNvSpPr>
          <p:nvPr/>
        </p:nvSpPr>
        <p:spPr bwMode="auto">
          <a:xfrm>
            <a:off x="3186113" y="5872163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aseline="-25000">
                <a:solidFill>
                  <a:srgbClr val="0000CC"/>
                </a:solidFill>
                <a:sym typeface="Symbol" pitchFamily="18" charset="2"/>
              </a:rPr>
              <a:t>–4.5</a:t>
            </a:r>
          </a:p>
        </p:txBody>
      </p:sp>
      <p:sp>
        <p:nvSpPr>
          <p:cNvPr id="1833101" name="Text Box 141"/>
          <p:cNvSpPr txBox="1">
            <a:spLocks noChangeArrowheads="1"/>
          </p:cNvSpPr>
          <p:nvPr/>
        </p:nvSpPr>
        <p:spPr bwMode="auto">
          <a:xfrm>
            <a:off x="1990417" y="5484813"/>
            <a:ext cx="261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CC0000"/>
                </a:solidFill>
                <a:sym typeface="Symbol" pitchFamily="18" charset="2"/>
              </a:rPr>
              <a:t>CLEO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48.72.7 </a:t>
            </a:r>
            <a:r>
              <a:rPr lang="en-US" dirty="0" err="1">
                <a:solidFill>
                  <a:srgbClr val="0000CC"/>
                </a:solidFill>
                <a:sym typeface="Symbol" pitchFamily="18" charset="2"/>
              </a:rPr>
              <a:t>MeV</a:t>
            </a:r>
            <a:endParaRPr lang="en-US" dirty="0">
              <a:solidFill>
                <a:srgbClr val="0000CC"/>
              </a:solidFill>
              <a:sym typeface="Symbol" pitchFamily="18" charset="2"/>
            </a:endParaRPr>
          </a:p>
          <a:p>
            <a:pPr algn="l"/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Belle</a:t>
            </a:r>
            <a:endParaRPr lang="en-US" dirty="0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833103" name="Rectangle 143"/>
          <p:cNvSpPr>
            <a:spLocks noChangeArrowheads="1"/>
          </p:cNvSpPr>
          <p:nvPr/>
        </p:nvSpPr>
        <p:spPr bwMode="auto">
          <a:xfrm>
            <a:off x="157847" y="5472113"/>
            <a:ext cx="1758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990000"/>
                </a:solidFill>
                <a:sym typeface="Symbol" pitchFamily="18" charset="2"/>
              </a:rPr>
              <a:t>Large </a:t>
            </a:r>
            <a:r>
              <a:rPr lang="ru-RU" dirty="0">
                <a:sym typeface="Symbol" pitchFamily="18" charset="2"/>
              </a:rPr>
              <a:t></a:t>
            </a:r>
            <a:r>
              <a:rPr lang="en-US" dirty="0">
                <a:sym typeface="Symbol" pitchFamily="18" charset="2"/>
              </a:rPr>
              <a:t>M</a:t>
            </a:r>
            <a:r>
              <a:rPr lang="en-US" baseline="-25000" dirty="0">
                <a:sym typeface="Symbol" pitchFamily="18" charset="2"/>
              </a:rPr>
              <a:t>HF</a:t>
            </a:r>
            <a:r>
              <a:rPr lang="en-US" dirty="0">
                <a:sym typeface="Symbol" pitchFamily="18" charset="2"/>
              </a:rPr>
              <a:t>(2S)</a:t>
            </a:r>
            <a:endParaRPr lang="ru-RU" dirty="0">
              <a:sym typeface="Symbol" pitchFamily="18" charset="2"/>
            </a:endParaRPr>
          </a:p>
        </p:txBody>
      </p:sp>
      <p:sp>
        <p:nvSpPr>
          <p:cNvPr id="1833106" name="TextBox 29"/>
          <p:cNvSpPr txBox="1">
            <a:spLocks noChangeArrowheads="1"/>
          </p:cNvSpPr>
          <p:nvPr/>
        </p:nvSpPr>
        <p:spPr bwMode="auto">
          <a:xfrm>
            <a:off x="8374831" y="5610226"/>
            <a:ext cx="449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dirty="0">
                <a:solidFill>
                  <a:srgbClr val="CC0000"/>
                </a:solidFill>
              </a:rPr>
              <a:t>5σ</a:t>
            </a:r>
          </a:p>
        </p:txBody>
      </p:sp>
      <p:sp>
        <p:nvSpPr>
          <p:cNvPr id="1833108" name="Rectangle 148"/>
          <p:cNvSpPr>
            <a:spLocks noChangeArrowheads="1"/>
          </p:cNvSpPr>
          <p:nvPr/>
        </p:nvSpPr>
        <p:spPr bwMode="auto">
          <a:xfrm>
            <a:off x="3186113" y="5872163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aseline="-25000" dirty="0">
                <a:solidFill>
                  <a:srgbClr val="0000CC"/>
                </a:solidFill>
                <a:sym typeface="Symbol" pitchFamily="18" charset="2"/>
              </a:rPr>
              <a:t>–4.5</a:t>
            </a:r>
          </a:p>
        </p:txBody>
      </p:sp>
      <p:sp>
        <p:nvSpPr>
          <p:cNvPr id="1833111" name="Freeform 151"/>
          <p:cNvSpPr>
            <a:spLocks/>
          </p:cNvSpPr>
          <p:nvPr/>
        </p:nvSpPr>
        <p:spPr bwMode="auto">
          <a:xfrm>
            <a:off x="7435053" y="5757863"/>
            <a:ext cx="995363" cy="257175"/>
          </a:xfrm>
          <a:custGeom>
            <a:avLst/>
            <a:gdLst/>
            <a:ahLst/>
            <a:cxnLst>
              <a:cxn ang="0">
                <a:pos x="468" y="0"/>
              </a:cxn>
              <a:cxn ang="0">
                <a:pos x="549" y="54"/>
              </a:cxn>
              <a:cxn ang="0">
                <a:pos x="0" y="162"/>
              </a:cxn>
            </a:cxnLst>
            <a:rect l="0" t="0" r="r" b="b"/>
            <a:pathLst>
              <a:path w="627" h="162">
                <a:moveTo>
                  <a:pt x="468" y="0"/>
                </a:moveTo>
                <a:cubicBezTo>
                  <a:pt x="547" y="13"/>
                  <a:pt x="627" y="27"/>
                  <a:pt x="549" y="54"/>
                </a:cubicBezTo>
                <a:cubicBezTo>
                  <a:pt x="471" y="81"/>
                  <a:pt x="235" y="121"/>
                  <a:pt x="0" y="162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2" name="Text Box 152"/>
          <p:cNvSpPr txBox="1">
            <a:spLocks noChangeArrowheads="1"/>
          </p:cNvSpPr>
          <p:nvPr/>
        </p:nvSpPr>
        <p:spPr bwMode="auto">
          <a:xfrm>
            <a:off x="1831975" y="1674813"/>
            <a:ext cx="56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FF0000"/>
                </a:solidFill>
              </a:rPr>
              <a:t>4.6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</a:t>
            </a:r>
          </a:p>
        </p:txBody>
      </p:sp>
      <p:sp>
        <p:nvSpPr>
          <p:cNvPr id="1833113" name="Line 153"/>
          <p:cNvSpPr>
            <a:spLocks noChangeShapeType="1"/>
          </p:cNvSpPr>
          <p:nvPr/>
        </p:nvSpPr>
        <p:spPr bwMode="auto">
          <a:xfrm flipH="1">
            <a:off x="7058025" y="3543300"/>
            <a:ext cx="71438" cy="5000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4" name="Line 154"/>
          <p:cNvSpPr>
            <a:spLocks noChangeShapeType="1"/>
          </p:cNvSpPr>
          <p:nvPr/>
        </p:nvSpPr>
        <p:spPr bwMode="auto">
          <a:xfrm>
            <a:off x="7172325" y="3543300"/>
            <a:ext cx="71438" cy="3714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5" name="Line 155"/>
          <p:cNvSpPr>
            <a:spLocks noChangeShapeType="1"/>
          </p:cNvSpPr>
          <p:nvPr/>
        </p:nvSpPr>
        <p:spPr bwMode="auto">
          <a:xfrm flipH="1">
            <a:off x="7000875" y="3571875"/>
            <a:ext cx="85725" cy="3429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307975" y="4576763"/>
            <a:ext cx="6157919" cy="900112"/>
            <a:chOff x="365" y="2883"/>
            <a:chExt cx="3879" cy="567"/>
          </a:xfrm>
        </p:grpSpPr>
        <p:sp>
          <p:nvSpPr>
            <p:cNvPr id="1833086" name="Text Box 126"/>
            <p:cNvSpPr txBox="1">
              <a:spLocks noChangeArrowheads="1"/>
            </p:cNvSpPr>
            <p:nvPr/>
          </p:nvSpPr>
          <p:spPr bwMode="auto">
            <a:xfrm>
              <a:off x="546" y="3111"/>
              <a:ext cx="26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>
                  <a:solidFill>
                    <a:srgbClr val="990000"/>
                  </a:solidFill>
                  <a:sym typeface="Symbol" pitchFamily="18" charset="2"/>
                </a:rPr>
                <a:t>c.f.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(’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c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(2S)) = 0.007 (’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c1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)</a:t>
              </a:r>
            </a:p>
          </p:txBody>
        </p:sp>
        <p:sp>
          <p:nvSpPr>
            <p:cNvPr id="1833091" name="Text Box 131"/>
            <p:cNvSpPr txBox="1">
              <a:spLocks noChangeArrowheads="1"/>
            </p:cNvSpPr>
            <p:nvPr/>
          </p:nvSpPr>
          <p:spPr bwMode="auto">
            <a:xfrm>
              <a:off x="3542" y="2989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CC0000"/>
                  </a:solidFill>
                </a:rPr>
                <a:t>factor 30</a:t>
              </a:r>
              <a:endParaRPr lang="ru-RU" dirty="0">
                <a:solidFill>
                  <a:srgbClr val="CC0000"/>
                </a:solidFill>
              </a:endParaRPr>
            </a:p>
          </p:txBody>
        </p:sp>
        <p:sp>
          <p:nvSpPr>
            <p:cNvPr id="1833100" name="Text Box 140"/>
            <p:cNvSpPr txBox="1">
              <a:spLocks noChangeArrowheads="1"/>
            </p:cNvSpPr>
            <p:nvPr/>
          </p:nvSpPr>
          <p:spPr bwMode="auto">
            <a:xfrm>
              <a:off x="365" y="2883"/>
              <a:ext cx="28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990000"/>
                  </a:solidFill>
                  <a:sym typeface="Symbol" pitchFamily="18" charset="2"/>
                </a:rPr>
                <a:t>Large production rate: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N 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b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(2S)  </a:t>
              </a:r>
              <a:r>
                <a:rPr lang="en-US">
                  <a:solidFill>
                    <a:srgbClr val="0000CC"/>
                  </a:solidFill>
                  <a:sym typeface="Wingdings" pitchFamily="2" charset="2"/>
                </a:rPr>
                <a:t>0.2 N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</a:t>
              </a:r>
              <a:r>
                <a:rPr lang="en-US" baseline="-25000">
                  <a:solidFill>
                    <a:srgbClr val="0000CC"/>
                  </a:solidFill>
                  <a:sym typeface="Wingdings" pitchFamily="2" charset="2"/>
                </a:rPr>
                <a:t>b1</a:t>
              </a:r>
              <a:endParaRPr lang="ru-RU">
                <a:solidFill>
                  <a:srgbClr val="0000CC"/>
                </a:solidFill>
                <a:sym typeface="Wingdings" pitchFamily="2" charset="2"/>
              </a:endParaRPr>
            </a:p>
          </p:txBody>
        </p:sp>
        <p:sp>
          <p:nvSpPr>
            <p:cNvPr id="1833110" name="Freeform 150"/>
            <p:cNvSpPr>
              <a:spLocks/>
            </p:cNvSpPr>
            <p:nvPr/>
          </p:nvSpPr>
          <p:spPr bwMode="auto">
            <a:xfrm>
              <a:off x="3366" y="3033"/>
              <a:ext cx="217" cy="207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207" y="90"/>
                </a:cxn>
                <a:cxn ang="0">
                  <a:pos x="0" y="207"/>
                </a:cxn>
              </a:cxnLst>
              <a:rect l="0" t="0" r="r" b="b"/>
              <a:pathLst>
                <a:path w="217" h="207">
                  <a:moveTo>
                    <a:pt x="63" y="0"/>
                  </a:moveTo>
                  <a:cubicBezTo>
                    <a:pt x="140" y="28"/>
                    <a:pt x="217" y="56"/>
                    <a:pt x="207" y="90"/>
                  </a:cubicBezTo>
                  <a:cubicBezTo>
                    <a:pt x="197" y="124"/>
                    <a:pt x="98" y="165"/>
                    <a:pt x="0" y="207"/>
                  </a:cubicBezTo>
                </a:path>
              </a:pathLst>
            </a:custGeom>
            <a:noFill/>
            <a:ln w="12700" cmpd="sng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116" name="Text Box 156"/>
            <p:cNvSpPr txBox="1">
              <a:spLocks noChangeArrowheads="1"/>
            </p:cNvSpPr>
            <p:nvPr/>
          </p:nvSpPr>
          <p:spPr bwMode="auto">
            <a:xfrm>
              <a:off x="666" y="3258"/>
              <a:ext cx="14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BESIII arxiv:1205.5103  </a:t>
              </a:r>
              <a:r>
                <a:rPr lang="en-US" sz="1400">
                  <a:sym typeface="Symbol" pitchFamily="18" charset="2"/>
                </a:rPr>
                <a:t></a:t>
              </a:r>
              <a:r>
                <a:rPr lang="en-US" sz="1400"/>
                <a:t>PRL</a:t>
              </a:r>
              <a:endParaRPr lang="ru-RU" sz="1400"/>
            </a:p>
          </p:txBody>
        </p:sp>
      </p:grpSp>
      <p:sp>
        <p:nvSpPr>
          <p:cNvPr id="1833119" name="Rectangle 159"/>
          <p:cNvSpPr>
            <a:spLocks noChangeArrowheads="1"/>
          </p:cNvSpPr>
          <p:nvPr/>
        </p:nvSpPr>
        <p:spPr bwMode="auto">
          <a:xfrm>
            <a:off x="4514850" y="3743325"/>
            <a:ext cx="158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not discussed</a:t>
            </a:r>
            <a:endParaRPr lang="ru-RU">
              <a:sym typeface="Symbol" pitchFamily="18" charset="2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81888" y="3043451"/>
            <a:ext cx="6196084" cy="159678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3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46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Text Box 2"/>
          <p:cNvSpPr txBox="1">
            <a:spLocks noChangeArrowheads="1"/>
          </p:cNvSpPr>
          <p:nvPr/>
        </p:nvSpPr>
        <p:spPr bwMode="auto">
          <a:xfrm>
            <a:off x="199518" y="3175"/>
            <a:ext cx="87719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“Signal” of exclusively reconstructed 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(2S)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32525" y="898525"/>
            <a:ext cx="2895600" cy="4403725"/>
            <a:chOff x="3853" y="1123"/>
            <a:chExt cx="1824" cy="2774"/>
          </a:xfrm>
        </p:grpSpPr>
        <p:sp>
          <p:nvSpPr>
            <p:cNvPr id="1832964" name="Rectangle 4"/>
            <p:cNvSpPr>
              <a:spLocks noChangeArrowheads="1"/>
            </p:cNvSpPr>
            <p:nvPr/>
          </p:nvSpPr>
          <p:spPr bwMode="auto">
            <a:xfrm>
              <a:off x="4206" y="1140"/>
              <a:ext cx="1409" cy="2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2965" name="Line 5"/>
            <p:cNvSpPr>
              <a:spLocks noChangeShapeType="1"/>
            </p:cNvSpPr>
            <p:nvPr/>
          </p:nvSpPr>
          <p:spPr bwMode="auto">
            <a:xfrm>
              <a:off x="4205" y="1968"/>
              <a:ext cx="14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6" name="Line 6"/>
            <p:cNvSpPr>
              <a:spLocks noChangeShapeType="1"/>
            </p:cNvSpPr>
            <p:nvPr/>
          </p:nvSpPr>
          <p:spPr bwMode="auto">
            <a:xfrm>
              <a:off x="4304" y="3661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7" name="Line 7"/>
            <p:cNvSpPr>
              <a:spLocks noChangeShapeType="1"/>
            </p:cNvSpPr>
            <p:nvPr/>
          </p:nvSpPr>
          <p:spPr bwMode="auto">
            <a:xfrm>
              <a:off x="4304" y="2796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8" name="Line 8"/>
            <p:cNvSpPr>
              <a:spLocks noChangeShapeType="1"/>
            </p:cNvSpPr>
            <p:nvPr/>
          </p:nvSpPr>
          <p:spPr bwMode="auto">
            <a:xfrm>
              <a:off x="4304" y="229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69" name="Rectangle 9"/>
            <p:cNvSpPr>
              <a:spLocks noChangeArrowheads="1"/>
            </p:cNvSpPr>
            <p:nvPr/>
          </p:nvSpPr>
          <p:spPr bwMode="auto">
            <a:xfrm>
              <a:off x="4219" y="2098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0" name="Rectangle 10"/>
            <p:cNvSpPr>
              <a:spLocks noChangeArrowheads="1"/>
            </p:cNvSpPr>
            <p:nvPr/>
          </p:nvSpPr>
          <p:spPr bwMode="auto">
            <a:xfrm>
              <a:off x="4220" y="2599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1" name="Rectangle 11"/>
            <p:cNvSpPr>
              <a:spLocks noChangeArrowheads="1"/>
            </p:cNvSpPr>
            <p:nvPr/>
          </p:nvSpPr>
          <p:spPr bwMode="auto">
            <a:xfrm>
              <a:off x="4220" y="3464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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2" name="Line 12"/>
            <p:cNvSpPr>
              <a:spLocks noChangeShapeType="1"/>
            </p:cNvSpPr>
            <p:nvPr/>
          </p:nvSpPr>
          <p:spPr bwMode="auto">
            <a:xfrm>
              <a:off x="5343" y="2982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3" name="Line 13"/>
            <p:cNvSpPr>
              <a:spLocks noChangeShapeType="1"/>
            </p:cNvSpPr>
            <p:nvPr/>
          </p:nvSpPr>
          <p:spPr bwMode="auto">
            <a:xfrm>
              <a:off x="5343" y="2912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4" name="Line 14"/>
            <p:cNvSpPr>
              <a:spLocks noChangeShapeType="1"/>
            </p:cNvSpPr>
            <p:nvPr/>
          </p:nvSpPr>
          <p:spPr bwMode="auto">
            <a:xfrm>
              <a:off x="5343" y="2410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5" name="Line 15"/>
            <p:cNvSpPr>
              <a:spLocks noChangeShapeType="1"/>
            </p:cNvSpPr>
            <p:nvPr/>
          </p:nvSpPr>
          <p:spPr bwMode="auto">
            <a:xfrm>
              <a:off x="5343" y="2939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6" name="Line 16"/>
            <p:cNvSpPr>
              <a:spLocks noChangeShapeType="1"/>
            </p:cNvSpPr>
            <p:nvPr/>
          </p:nvSpPr>
          <p:spPr bwMode="auto">
            <a:xfrm>
              <a:off x="5343" y="2443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7" name="Line 17"/>
            <p:cNvSpPr>
              <a:spLocks noChangeShapeType="1"/>
            </p:cNvSpPr>
            <p:nvPr/>
          </p:nvSpPr>
          <p:spPr bwMode="auto">
            <a:xfrm>
              <a:off x="5343" y="2389"/>
              <a:ext cx="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78" name="Rectangle 18"/>
            <p:cNvSpPr>
              <a:spLocks noChangeArrowheads="1"/>
            </p:cNvSpPr>
            <p:nvPr/>
          </p:nvSpPr>
          <p:spPr bwMode="auto">
            <a:xfrm>
              <a:off x="5262" y="2190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79" name="Rectangle 19"/>
            <p:cNvSpPr>
              <a:spLocks noChangeArrowheads="1"/>
            </p:cNvSpPr>
            <p:nvPr/>
          </p:nvSpPr>
          <p:spPr bwMode="auto">
            <a:xfrm>
              <a:off x="5262" y="2711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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80" name="Text Box 20"/>
            <p:cNvSpPr txBox="1">
              <a:spLocks noChangeArrowheads="1"/>
            </p:cNvSpPr>
            <p:nvPr/>
          </p:nvSpPr>
          <p:spPr bwMode="auto">
            <a:xfrm>
              <a:off x="5167" y="3690"/>
              <a:ext cx="5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(0,1,2)</a:t>
              </a:r>
              <a:r>
                <a:rPr lang="en-US" sz="1800" baseline="30000"/>
                <a:t>++</a:t>
              </a:r>
              <a:endParaRPr lang="ru-RU" sz="1800" baseline="30000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4160" y="3624"/>
              <a:ext cx="524" cy="273"/>
              <a:chOff x="4110" y="3799"/>
              <a:chExt cx="524" cy="273"/>
            </a:xfrm>
          </p:grpSpPr>
          <p:sp>
            <p:nvSpPr>
              <p:cNvPr id="1832982" name="Text Box 22"/>
              <p:cNvSpPr txBox="1">
                <a:spLocks noChangeArrowheads="1"/>
              </p:cNvSpPr>
              <p:nvPr/>
            </p:nvSpPr>
            <p:spPr bwMode="auto">
              <a:xfrm>
                <a:off x="4110" y="3841"/>
                <a:ext cx="5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600" b="1"/>
                  <a:t>J</a:t>
                </a:r>
                <a:r>
                  <a:rPr lang="en-US" sz="1600" b="1" baseline="30000"/>
                  <a:t>PC</a:t>
                </a:r>
                <a:r>
                  <a:rPr lang="en-US" sz="1600"/>
                  <a:t> = 0</a:t>
                </a:r>
                <a:r>
                  <a:rPr lang="en-US" sz="1800"/>
                  <a:t> </a:t>
                </a:r>
                <a:r>
                  <a:rPr lang="en-US" baseline="30000"/>
                  <a:t>+</a:t>
                </a:r>
                <a:endParaRPr lang="ru-RU" baseline="30000"/>
              </a:p>
            </p:txBody>
          </p:sp>
          <p:sp>
            <p:nvSpPr>
              <p:cNvPr id="1832983" name="Rectangle 23"/>
              <p:cNvSpPr>
                <a:spLocks noChangeArrowheads="1"/>
              </p:cNvSpPr>
              <p:nvPr/>
            </p:nvSpPr>
            <p:spPr bwMode="auto">
              <a:xfrm>
                <a:off x="4421" y="3799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832984" name="Line 24"/>
            <p:cNvSpPr>
              <a:spLocks noChangeShapeType="1"/>
            </p:cNvSpPr>
            <p:nvPr/>
          </p:nvSpPr>
          <p:spPr bwMode="auto">
            <a:xfrm>
              <a:off x="4998" y="2924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85" name="Line 25"/>
            <p:cNvSpPr>
              <a:spLocks noChangeShapeType="1"/>
            </p:cNvSpPr>
            <p:nvPr/>
          </p:nvSpPr>
          <p:spPr bwMode="auto">
            <a:xfrm>
              <a:off x="4998" y="2402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86" name="Rectangle 26"/>
            <p:cNvSpPr>
              <a:spLocks noChangeArrowheads="1"/>
            </p:cNvSpPr>
            <p:nvPr/>
          </p:nvSpPr>
          <p:spPr bwMode="auto">
            <a:xfrm>
              <a:off x="4917" y="2207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87" name="Rectangle 27"/>
            <p:cNvSpPr>
              <a:spLocks noChangeArrowheads="1"/>
            </p:cNvSpPr>
            <p:nvPr/>
          </p:nvSpPr>
          <p:spPr bwMode="auto">
            <a:xfrm>
              <a:off x="4918" y="2730"/>
              <a:ext cx="4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h</a:t>
              </a:r>
              <a:r>
                <a:rPr lang="en-US" sz="1600" baseline="-25000">
                  <a:solidFill>
                    <a:srgbClr val="0000FF"/>
                  </a:solidFill>
                  <a:sym typeface="Symbol" pitchFamily="18" charset="2"/>
                </a:rPr>
                <a:t>b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(1P)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4984" y="3628"/>
              <a:ext cx="250" cy="264"/>
              <a:chOff x="4965" y="3803"/>
              <a:chExt cx="250" cy="264"/>
            </a:xfrm>
          </p:grpSpPr>
          <p:sp>
            <p:nvSpPr>
              <p:cNvPr id="1832989" name="Text Box 29"/>
              <p:cNvSpPr txBox="1">
                <a:spLocks noChangeArrowheads="1"/>
              </p:cNvSpPr>
              <p:nvPr/>
            </p:nvSpPr>
            <p:spPr bwMode="auto">
              <a:xfrm>
                <a:off x="4965" y="3875"/>
                <a:ext cx="2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400"/>
                  <a:t>1 </a:t>
                </a:r>
                <a:r>
                  <a:rPr lang="en-US" baseline="30000"/>
                  <a:t>+</a:t>
                </a:r>
                <a:endParaRPr lang="ru-RU" sz="2800" baseline="30000"/>
              </a:p>
            </p:txBody>
          </p:sp>
          <p:sp>
            <p:nvSpPr>
              <p:cNvPr id="1832990" name="Rectangle 30"/>
              <p:cNvSpPr>
                <a:spLocks noChangeArrowheads="1"/>
              </p:cNvSpPr>
              <p:nvPr/>
            </p:nvSpPr>
            <p:spPr bwMode="auto">
              <a:xfrm>
                <a:off x="5003" y="3803"/>
                <a:ext cx="1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800"/>
                  <a:t>-</a:t>
                </a:r>
                <a:endParaRPr lang="ru-RU" sz="1800"/>
              </a:p>
            </p:txBody>
          </p:sp>
        </p:grpSp>
        <p:sp>
          <p:nvSpPr>
            <p:cNvPr id="1832991" name="Line 31"/>
            <p:cNvSpPr>
              <a:spLocks noChangeShapeType="1"/>
            </p:cNvSpPr>
            <p:nvPr/>
          </p:nvSpPr>
          <p:spPr bwMode="auto">
            <a:xfrm>
              <a:off x="4661" y="2748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2" name="Line 32"/>
            <p:cNvSpPr>
              <a:spLocks noChangeShapeType="1"/>
            </p:cNvSpPr>
            <p:nvPr/>
          </p:nvSpPr>
          <p:spPr bwMode="auto">
            <a:xfrm>
              <a:off x="4661" y="356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3" name="Line 33"/>
            <p:cNvSpPr>
              <a:spLocks noChangeShapeType="1"/>
            </p:cNvSpPr>
            <p:nvPr/>
          </p:nvSpPr>
          <p:spPr bwMode="auto">
            <a:xfrm>
              <a:off x="4661" y="2267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4" name="Line 34"/>
            <p:cNvSpPr>
              <a:spLocks noChangeShapeType="1"/>
            </p:cNvSpPr>
            <p:nvPr/>
          </p:nvSpPr>
          <p:spPr bwMode="auto">
            <a:xfrm>
              <a:off x="4661" y="1934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5" name="Line 35"/>
            <p:cNvSpPr>
              <a:spLocks noChangeShapeType="1"/>
            </p:cNvSpPr>
            <p:nvPr/>
          </p:nvSpPr>
          <p:spPr bwMode="auto">
            <a:xfrm>
              <a:off x="4661" y="1517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6" name="Line 36"/>
            <p:cNvSpPr>
              <a:spLocks noChangeShapeType="1"/>
            </p:cNvSpPr>
            <p:nvPr/>
          </p:nvSpPr>
          <p:spPr bwMode="auto">
            <a:xfrm>
              <a:off x="4661" y="1305"/>
              <a:ext cx="2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2997" name="Rectangle 37"/>
            <p:cNvSpPr>
              <a:spLocks noChangeArrowheads="1"/>
            </p:cNvSpPr>
            <p:nvPr/>
          </p:nvSpPr>
          <p:spPr bwMode="auto">
            <a:xfrm>
              <a:off x="4585" y="2083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(3S)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98" name="Rectangle 38"/>
            <p:cNvSpPr>
              <a:spLocks noChangeArrowheads="1"/>
            </p:cNvSpPr>
            <p:nvPr/>
          </p:nvSpPr>
          <p:spPr bwMode="auto">
            <a:xfrm>
              <a:off x="4585" y="2567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(2S)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2999" name="Rectangle 39"/>
            <p:cNvSpPr>
              <a:spLocks noChangeArrowheads="1"/>
            </p:cNvSpPr>
            <p:nvPr/>
          </p:nvSpPr>
          <p:spPr bwMode="auto">
            <a:xfrm>
              <a:off x="4585" y="3379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0" name="Rectangle 40"/>
            <p:cNvSpPr>
              <a:spLocks noChangeArrowheads="1"/>
            </p:cNvSpPr>
            <p:nvPr/>
          </p:nvSpPr>
          <p:spPr bwMode="auto">
            <a:xfrm>
              <a:off x="4585" y="1753"/>
              <a:ext cx="3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(4S)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1" name="Rectangle 41"/>
            <p:cNvSpPr>
              <a:spLocks noChangeArrowheads="1"/>
            </p:cNvSpPr>
            <p:nvPr/>
          </p:nvSpPr>
          <p:spPr bwMode="auto">
            <a:xfrm>
              <a:off x="4497" y="1339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(10860)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1833002" name="Rectangle 42"/>
            <p:cNvSpPr>
              <a:spLocks noChangeArrowheads="1"/>
            </p:cNvSpPr>
            <p:nvPr/>
          </p:nvSpPr>
          <p:spPr bwMode="auto">
            <a:xfrm>
              <a:off x="4496" y="1123"/>
              <a:ext cx="5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>
                  <a:solidFill>
                    <a:srgbClr val="0000FF"/>
                  </a:solidFill>
                  <a:sym typeface="Symbol" pitchFamily="18" charset="2"/>
                </a:rPr>
                <a:t></a:t>
              </a:r>
              <a:r>
                <a:rPr lang="en-US" sz="1400">
                  <a:solidFill>
                    <a:srgbClr val="0000FF"/>
                  </a:solidFill>
                  <a:sym typeface="Symbol" pitchFamily="18" charset="2"/>
                </a:rPr>
                <a:t>(11020)</a:t>
              </a:r>
              <a:endParaRPr lang="ru-RU" sz="1400">
                <a:solidFill>
                  <a:srgbClr val="0000FF"/>
                </a:solidFill>
                <a:sym typeface="Symbol" pitchFamily="18" charset="2"/>
              </a:endParaRPr>
            </a:p>
          </p:txBody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4708" y="3632"/>
              <a:ext cx="249" cy="258"/>
              <a:chOff x="4591" y="3807"/>
              <a:chExt cx="249" cy="258"/>
            </a:xfrm>
          </p:grpSpPr>
          <p:sp>
            <p:nvSpPr>
              <p:cNvPr id="1833004" name="Text Box 44"/>
              <p:cNvSpPr txBox="1">
                <a:spLocks noChangeArrowheads="1"/>
              </p:cNvSpPr>
              <p:nvPr/>
            </p:nvSpPr>
            <p:spPr bwMode="auto">
              <a:xfrm>
                <a:off x="4591" y="3873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1400"/>
                  <a:t>1</a:t>
                </a:r>
                <a:endParaRPr lang="ru-RU" sz="1800" baseline="30000"/>
              </a:p>
            </p:txBody>
          </p:sp>
          <p:sp>
            <p:nvSpPr>
              <p:cNvPr id="1833005" name="Rectangle 45"/>
              <p:cNvSpPr>
                <a:spLocks noChangeArrowheads="1"/>
              </p:cNvSpPr>
              <p:nvPr/>
            </p:nvSpPr>
            <p:spPr bwMode="auto">
              <a:xfrm>
                <a:off x="4636" y="3807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914400"/>
                <a:r>
                  <a:rPr lang="en-US" sz="1800"/>
                  <a:t>--</a:t>
                </a:r>
                <a:endParaRPr lang="ru-RU" sz="1800"/>
              </a:p>
            </p:txBody>
          </p:sp>
        </p:grpSp>
        <p:sp>
          <p:nvSpPr>
            <p:cNvPr id="1833006" name="Line 46"/>
            <p:cNvSpPr>
              <a:spLocks noChangeShapeType="1"/>
            </p:cNvSpPr>
            <p:nvPr/>
          </p:nvSpPr>
          <p:spPr bwMode="auto">
            <a:xfrm>
              <a:off x="4210" y="3507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7" name="Line 47"/>
            <p:cNvSpPr>
              <a:spLocks noChangeShapeType="1"/>
            </p:cNvSpPr>
            <p:nvPr/>
          </p:nvSpPr>
          <p:spPr bwMode="auto">
            <a:xfrm>
              <a:off x="4210" y="1328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8" name="Line 48"/>
            <p:cNvSpPr>
              <a:spLocks noChangeShapeType="1"/>
            </p:cNvSpPr>
            <p:nvPr/>
          </p:nvSpPr>
          <p:spPr bwMode="auto">
            <a:xfrm>
              <a:off x="4210" y="1691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09" name="Line 49"/>
            <p:cNvSpPr>
              <a:spLocks noChangeShapeType="1"/>
            </p:cNvSpPr>
            <p:nvPr/>
          </p:nvSpPr>
          <p:spPr bwMode="auto">
            <a:xfrm>
              <a:off x="4210" y="2054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0" name="Line 50"/>
            <p:cNvSpPr>
              <a:spLocks noChangeShapeType="1"/>
            </p:cNvSpPr>
            <p:nvPr/>
          </p:nvSpPr>
          <p:spPr bwMode="auto">
            <a:xfrm>
              <a:off x="4210" y="2417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1" name="Line 51"/>
            <p:cNvSpPr>
              <a:spLocks noChangeShapeType="1"/>
            </p:cNvSpPr>
            <p:nvPr/>
          </p:nvSpPr>
          <p:spPr bwMode="auto">
            <a:xfrm>
              <a:off x="4210" y="2780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2" name="Line 52"/>
            <p:cNvSpPr>
              <a:spLocks noChangeShapeType="1"/>
            </p:cNvSpPr>
            <p:nvPr/>
          </p:nvSpPr>
          <p:spPr bwMode="auto">
            <a:xfrm>
              <a:off x="4210" y="3143"/>
              <a:ext cx="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3" name="Line 53"/>
            <p:cNvSpPr>
              <a:spLocks noChangeShapeType="1"/>
            </p:cNvSpPr>
            <p:nvPr/>
          </p:nvSpPr>
          <p:spPr bwMode="auto">
            <a:xfrm>
              <a:off x="4210" y="372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4" name="Line 54"/>
            <p:cNvSpPr>
              <a:spLocks noChangeShapeType="1"/>
            </p:cNvSpPr>
            <p:nvPr/>
          </p:nvSpPr>
          <p:spPr bwMode="auto">
            <a:xfrm>
              <a:off x="4210" y="365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5" name="Line 55"/>
            <p:cNvSpPr>
              <a:spLocks noChangeShapeType="1"/>
            </p:cNvSpPr>
            <p:nvPr/>
          </p:nvSpPr>
          <p:spPr bwMode="auto">
            <a:xfrm>
              <a:off x="4210" y="358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6" name="Line 56"/>
            <p:cNvSpPr>
              <a:spLocks noChangeShapeType="1"/>
            </p:cNvSpPr>
            <p:nvPr/>
          </p:nvSpPr>
          <p:spPr bwMode="auto">
            <a:xfrm>
              <a:off x="4210" y="343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7" name="Line 57"/>
            <p:cNvSpPr>
              <a:spLocks noChangeShapeType="1"/>
            </p:cNvSpPr>
            <p:nvPr/>
          </p:nvSpPr>
          <p:spPr bwMode="auto">
            <a:xfrm>
              <a:off x="4210" y="336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8" name="Line 58"/>
            <p:cNvSpPr>
              <a:spLocks noChangeShapeType="1"/>
            </p:cNvSpPr>
            <p:nvPr/>
          </p:nvSpPr>
          <p:spPr bwMode="auto">
            <a:xfrm>
              <a:off x="4210" y="328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19" name="Line 59"/>
            <p:cNvSpPr>
              <a:spLocks noChangeShapeType="1"/>
            </p:cNvSpPr>
            <p:nvPr/>
          </p:nvSpPr>
          <p:spPr bwMode="auto">
            <a:xfrm>
              <a:off x="4210" y="321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0" name="Line 60"/>
            <p:cNvSpPr>
              <a:spLocks noChangeShapeType="1"/>
            </p:cNvSpPr>
            <p:nvPr/>
          </p:nvSpPr>
          <p:spPr bwMode="auto">
            <a:xfrm>
              <a:off x="4210" y="307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1" name="Line 61"/>
            <p:cNvSpPr>
              <a:spLocks noChangeShapeType="1"/>
            </p:cNvSpPr>
            <p:nvPr/>
          </p:nvSpPr>
          <p:spPr bwMode="auto">
            <a:xfrm>
              <a:off x="4210" y="299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2" name="Line 62"/>
            <p:cNvSpPr>
              <a:spLocks noChangeShapeType="1"/>
            </p:cNvSpPr>
            <p:nvPr/>
          </p:nvSpPr>
          <p:spPr bwMode="auto">
            <a:xfrm>
              <a:off x="4210" y="292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3" name="Line 63"/>
            <p:cNvSpPr>
              <a:spLocks noChangeShapeType="1"/>
            </p:cNvSpPr>
            <p:nvPr/>
          </p:nvSpPr>
          <p:spPr bwMode="auto">
            <a:xfrm>
              <a:off x="4210" y="285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4" name="Line 64"/>
            <p:cNvSpPr>
              <a:spLocks noChangeShapeType="1"/>
            </p:cNvSpPr>
            <p:nvPr/>
          </p:nvSpPr>
          <p:spPr bwMode="auto">
            <a:xfrm>
              <a:off x="4210" y="270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5" name="Line 65"/>
            <p:cNvSpPr>
              <a:spLocks noChangeShapeType="1"/>
            </p:cNvSpPr>
            <p:nvPr/>
          </p:nvSpPr>
          <p:spPr bwMode="auto">
            <a:xfrm>
              <a:off x="4210" y="263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6" name="Line 66"/>
            <p:cNvSpPr>
              <a:spLocks noChangeShapeType="1"/>
            </p:cNvSpPr>
            <p:nvPr/>
          </p:nvSpPr>
          <p:spPr bwMode="auto">
            <a:xfrm>
              <a:off x="4210" y="256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7" name="Line 67"/>
            <p:cNvSpPr>
              <a:spLocks noChangeShapeType="1"/>
            </p:cNvSpPr>
            <p:nvPr/>
          </p:nvSpPr>
          <p:spPr bwMode="auto">
            <a:xfrm>
              <a:off x="4210" y="249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8" name="Line 68"/>
            <p:cNvSpPr>
              <a:spLocks noChangeShapeType="1"/>
            </p:cNvSpPr>
            <p:nvPr/>
          </p:nvSpPr>
          <p:spPr bwMode="auto">
            <a:xfrm>
              <a:off x="4210" y="2344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29" name="Line 69"/>
            <p:cNvSpPr>
              <a:spLocks noChangeShapeType="1"/>
            </p:cNvSpPr>
            <p:nvPr/>
          </p:nvSpPr>
          <p:spPr bwMode="auto">
            <a:xfrm>
              <a:off x="4210" y="2272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0" name="Line 70"/>
            <p:cNvSpPr>
              <a:spLocks noChangeShapeType="1"/>
            </p:cNvSpPr>
            <p:nvPr/>
          </p:nvSpPr>
          <p:spPr bwMode="auto">
            <a:xfrm>
              <a:off x="4210" y="219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1" name="Line 71"/>
            <p:cNvSpPr>
              <a:spLocks noChangeShapeType="1"/>
            </p:cNvSpPr>
            <p:nvPr/>
          </p:nvSpPr>
          <p:spPr bwMode="auto">
            <a:xfrm>
              <a:off x="4210" y="2127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2" name="Line 72"/>
            <p:cNvSpPr>
              <a:spLocks noChangeShapeType="1"/>
            </p:cNvSpPr>
            <p:nvPr/>
          </p:nvSpPr>
          <p:spPr bwMode="auto">
            <a:xfrm>
              <a:off x="4210" y="1981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3" name="Line 73"/>
            <p:cNvSpPr>
              <a:spLocks noChangeShapeType="1"/>
            </p:cNvSpPr>
            <p:nvPr/>
          </p:nvSpPr>
          <p:spPr bwMode="auto">
            <a:xfrm>
              <a:off x="4210" y="1909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4" name="Line 74"/>
            <p:cNvSpPr>
              <a:spLocks noChangeShapeType="1"/>
            </p:cNvSpPr>
            <p:nvPr/>
          </p:nvSpPr>
          <p:spPr bwMode="auto">
            <a:xfrm>
              <a:off x="4210" y="1836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5" name="Line 75"/>
            <p:cNvSpPr>
              <a:spLocks noChangeShapeType="1"/>
            </p:cNvSpPr>
            <p:nvPr/>
          </p:nvSpPr>
          <p:spPr bwMode="auto">
            <a:xfrm>
              <a:off x="4210" y="176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6" name="Line 76"/>
            <p:cNvSpPr>
              <a:spLocks noChangeShapeType="1"/>
            </p:cNvSpPr>
            <p:nvPr/>
          </p:nvSpPr>
          <p:spPr bwMode="auto">
            <a:xfrm>
              <a:off x="4210" y="1618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7" name="Line 77"/>
            <p:cNvSpPr>
              <a:spLocks noChangeShapeType="1"/>
            </p:cNvSpPr>
            <p:nvPr/>
          </p:nvSpPr>
          <p:spPr bwMode="auto">
            <a:xfrm>
              <a:off x="4210" y="154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8" name="Line 78"/>
            <p:cNvSpPr>
              <a:spLocks noChangeShapeType="1"/>
            </p:cNvSpPr>
            <p:nvPr/>
          </p:nvSpPr>
          <p:spPr bwMode="auto">
            <a:xfrm>
              <a:off x="4210" y="147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39" name="Line 79"/>
            <p:cNvSpPr>
              <a:spLocks noChangeShapeType="1"/>
            </p:cNvSpPr>
            <p:nvPr/>
          </p:nvSpPr>
          <p:spPr bwMode="auto">
            <a:xfrm>
              <a:off x="4210" y="1400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40" name="Text Box 80"/>
            <p:cNvSpPr txBox="1">
              <a:spLocks noChangeArrowheads="1"/>
            </p:cNvSpPr>
            <p:nvPr/>
          </p:nvSpPr>
          <p:spPr bwMode="auto">
            <a:xfrm>
              <a:off x="3991" y="3439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9.50</a:t>
              </a:r>
              <a:endParaRPr lang="ru-RU" sz="1000" b="1"/>
            </a:p>
          </p:txBody>
        </p:sp>
        <p:sp>
          <p:nvSpPr>
            <p:cNvPr id="1833041" name="Text Box 81"/>
            <p:cNvSpPr txBox="1">
              <a:spLocks noChangeArrowheads="1"/>
            </p:cNvSpPr>
            <p:nvPr/>
          </p:nvSpPr>
          <p:spPr bwMode="auto">
            <a:xfrm>
              <a:off x="3991" y="3078"/>
              <a:ext cx="2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9.75</a:t>
              </a:r>
              <a:endParaRPr lang="ru-RU" sz="1000" b="1"/>
            </a:p>
          </p:txBody>
        </p:sp>
        <p:sp>
          <p:nvSpPr>
            <p:cNvPr id="1833042" name="Text Box 82"/>
            <p:cNvSpPr txBox="1">
              <a:spLocks noChangeArrowheads="1"/>
            </p:cNvSpPr>
            <p:nvPr/>
          </p:nvSpPr>
          <p:spPr bwMode="auto">
            <a:xfrm>
              <a:off x="3956" y="2716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10.00</a:t>
              </a:r>
              <a:endParaRPr lang="ru-RU" sz="1000" b="1"/>
            </a:p>
          </p:txBody>
        </p:sp>
        <p:sp>
          <p:nvSpPr>
            <p:cNvPr id="1833043" name="Text Box 83"/>
            <p:cNvSpPr txBox="1">
              <a:spLocks noChangeArrowheads="1"/>
            </p:cNvSpPr>
            <p:nvPr/>
          </p:nvSpPr>
          <p:spPr bwMode="auto">
            <a:xfrm>
              <a:off x="3956" y="2358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10.25</a:t>
              </a:r>
              <a:endParaRPr lang="ru-RU" sz="1000" b="1"/>
            </a:p>
          </p:txBody>
        </p:sp>
        <p:sp>
          <p:nvSpPr>
            <p:cNvPr id="1833044" name="Text Box 84"/>
            <p:cNvSpPr txBox="1">
              <a:spLocks noChangeArrowheads="1"/>
            </p:cNvSpPr>
            <p:nvPr/>
          </p:nvSpPr>
          <p:spPr bwMode="auto">
            <a:xfrm>
              <a:off x="3956" y="1997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10.50</a:t>
              </a:r>
              <a:endParaRPr lang="ru-RU" sz="1000" b="1"/>
            </a:p>
          </p:txBody>
        </p:sp>
        <p:sp>
          <p:nvSpPr>
            <p:cNvPr id="1833045" name="Text Box 85"/>
            <p:cNvSpPr txBox="1">
              <a:spLocks noChangeArrowheads="1"/>
            </p:cNvSpPr>
            <p:nvPr/>
          </p:nvSpPr>
          <p:spPr bwMode="auto">
            <a:xfrm>
              <a:off x="3956" y="1635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10.75</a:t>
              </a:r>
              <a:endParaRPr lang="ru-RU" sz="1000" b="1"/>
            </a:p>
          </p:txBody>
        </p:sp>
        <p:sp>
          <p:nvSpPr>
            <p:cNvPr id="1833046" name="Text Box 86"/>
            <p:cNvSpPr txBox="1">
              <a:spLocks noChangeArrowheads="1"/>
            </p:cNvSpPr>
            <p:nvPr/>
          </p:nvSpPr>
          <p:spPr bwMode="auto">
            <a:xfrm>
              <a:off x="3947" y="1266"/>
              <a:ext cx="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000" b="1"/>
                <a:t>11.00</a:t>
              </a:r>
              <a:endParaRPr lang="ru-RU" sz="1000" b="1"/>
            </a:p>
          </p:txBody>
        </p:sp>
        <p:sp>
          <p:nvSpPr>
            <p:cNvPr id="1833047" name="Text Box 87"/>
            <p:cNvSpPr txBox="1">
              <a:spLocks noChangeArrowheads="1"/>
            </p:cNvSpPr>
            <p:nvPr/>
          </p:nvSpPr>
          <p:spPr bwMode="auto">
            <a:xfrm rot="-5400000">
              <a:off x="3581" y="2400"/>
              <a:ext cx="73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 b="1"/>
                <a:t>Mass, GeV/c</a:t>
              </a:r>
              <a:r>
                <a:rPr lang="en-US" sz="1400" b="1" baseline="30000"/>
                <a:t>2</a:t>
              </a:r>
              <a:endParaRPr lang="ru-RU" sz="1400" b="1" baseline="30000"/>
            </a:p>
          </p:txBody>
        </p:sp>
        <p:sp>
          <p:nvSpPr>
            <p:cNvPr id="1833048" name="Line 88"/>
            <p:cNvSpPr>
              <a:spLocks noChangeShapeType="1"/>
            </p:cNvSpPr>
            <p:nvPr/>
          </p:nvSpPr>
          <p:spPr bwMode="auto">
            <a:xfrm>
              <a:off x="4210" y="1255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49" name="Line 89"/>
            <p:cNvSpPr>
              <a:spLocks noChangeShapeType="1"/>
            </p:cNvSpPr>
            <p:nvPr/>
          </p:nvSpPr>
          <p:spPr bwMode="auto">
            <a:xfrm>
              <a:off x="4210" y="1183"/>
              <a:ext cx="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50" name="Line 90"/>
            <p:cNvSpPr>
              <a:spLocks noChangeShapeType="1"/>
            </p:cNvSpPr>
            <p:nvPr/>
          </p:nvSpPr>
          <p:spPr bwMode="auto">
            <a:xfrm>
              <a:off x="4310" y="3658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051" name="Text Box 91"/>
            <p:cNvSpPr txBox="1">
              <a:spLocks noChangeArrowheads="1"/>
            </p:cNvSpPr>
            <p:nvPr/>
          </p:nvSpPr>
          <p:spPr bwMode="auto">
            <a:xfrm>
              <a:off x="5318" y="1831"/>
              <a:ext cx="3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200"/>
                <a:t>2M(B)</a:t>
              </a:r>
              <a:endParaRPr lang="ru-RU" sz="1200" baseline="-25000"/>
            </a:p>
          </p:txBody>
        </p:sp>
        <p:sp>
          <p:nvSpPr>
            <p:cNvPr id="1833052" name="Rectangle 92"/>
            <p:cNvSpPr>
              <a:spLocks noChangeArrowheads="1"/>
            </p:cNvSpPr>
            <p:nvPr/>
          </p:nvSpPr>
          <p:spPr bwMode="auto">
            <a:xfrm>
              <a:off x="5341" y="1988"/>
              <a:ext cx="239" cy="47"/>
            </a:xfrm>
            <a:prstGeom prst="rect">
              <a:avLst/>
            </a:prstGeom>
            <a:noFill/>
            <a:ln w="127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33054" name="Line 94"/>
          <p:cNvSpPr>
            <a:spLocks noChangeShapeType="1"/>
          </p:cNvSpPr>
          <p:nvPr/>
        </p:nvSpPr>
        <p:spPr bwMode="auto">
          <a:xfrm flipH="1">
            <a:off x="7350125" y="3486150"/>
            <a:ext cx="288925" cy="80963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55" name="Text Box 95"/>
          <p:cNvSpPr txBox="1">
            <a:spLocks noChangeArrowheads="1"/>
          </p:cNvSpPr>
          <p:nvPr/>
        </p:nvSpPr>
        <p:spPr bwMode="auto">
          <a:xfrm>
            <a:off x="7475538" y="3417888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1833057" name="Line 97"/>
          <p:cNvSpPr>
            <a:spLocks noChangeShapeType="1"/>
          </p:cNvSpPr>
          <p:nvPr/>
        </p:nvSpPr>
        <p:spPr bwMode="auto">
          <a:xfrm>
            <a:off x="7143750" y="3557588"/>
            <a:ext cx="0" cy="4857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58" name="Text Box 98"/>
          <p:cNvSpPr txBox="1">
            <a:spLocks noChangeArrowheads="1"/>
          </p:cNvSpPr>
          <p:nvPr/>
        </p:nvSpPr>
        <p:spPr bwMode="auto">
          <a:xfrm>
            <a:off x="6780213" y="3944938"/>
            <a:ext cx="102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hadrons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1833060" name="Text Box 100"/>
          <p:cNvSpPr txBox="1">
            <a:spLocks noChangeArrowheads="1"/>
          </p:cNvSpPr>
          <p:nvPr/>
        </p:nvSpPr>
        <p:spPr bwMode="auto">
          <a:xfrm>
            <a:off x="336550" y="955675"/>
            <a:ext cx="5865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baseline="30000" dirty="0" err="1">
                <a:solidFill>
                  <a:srgbClr val="0000CC"/>
                </a:solidFill>
                <a:latin typeface="Calibri" pitchFamily="34" charset="0"/>
              </a:rPr>
              <a:t>+</a:t>
            </a:r>
            <a:r>
              <a:rPr lang="en-US" dirty="0" err="1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 (2S)  </a:t>
            </a:r>
            <a:r>
              <a:rPr lang="en-US" baseline="-25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(2S) ,  </a:t>
            </a:r>
            <a:r>
              <a:rPr lang="en-US" baseline="-25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(2S)  4,6,8,10 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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, K</a:t>
            </a:r>
            <a:r>
              <a:rPr lang="en-US" baseline="30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</a:t>
            </a:r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, p/p</a:t>
            </a:r>
          </a:p>
        </p:txBody>
      </p:sp>
      <p:pic>
        <p:nvPicPr>
          <p:cNvPr id="18330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322388"/>
            <a:ext cx="4008438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63" name="Line 103"/>
          <p:cNvSpPr>
            <a:spLocks noChangeShapeType="1"/>
          </p:cNvSpPr>
          <p:nvPr/>
        </p:nvSpPr>
        <p:spPr bwMode="auto">
          <a:xfrm flipH="1">
            <a:off x="1781175" y="1584325"/>
            <a:ext cx="38100" cy="6127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084" name="Text Box 124"/>
          <p:cNvSpPr txBox="1">
            <a:spLocks noChangeArrowheads="1"/>
          </p:cNvSpPr>
          <p:nvPr/>
        </p:nvSpPr>
        <p:spPr bwMode="auto">
          <a:xfrm>
            <a:off x="1639888" y="6300788"/>
            <a:ext cx="630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0000"/>
                </a:solidFill>
              </a:rPr>
              <a:t>Reported excess is unlikely to be the </a:t>
            </a:r>
            <a:r>
              <a:rPr lang="en-US" sz="2400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sz="2400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2400">
                <a:solidFill>
                  <a:srgbClr val="CC0000"/>
                </a:solidFill>
                <a:sym typeface="Symbol" pitchFamily="18" charset="2"/>
              </a:rPr>
              <a:t>(2S) signal</a:t>
            </a:r>
          </a:p>
        </p:txBody>
      </p:sp>
      <p:sp>
        <p:nvSpPr>
          <p:cNvPr id="1833085" name="Rectangle 125"/>
          <p:cNvSpPr>
            <a:spLocks noChangeArrowheads="1"/>
          </p:cNvSpPr>
          <p:nvPr/>
        </p:nvSpPr>
        <p:spPr bwMode="auto">
          <a:xfrm>
            <a:off x="6682511" y="542925"/>
            <a:ext cx="125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CC"/>
                </a:solidFill>
              </a:rPr>
              <a:t>CLEO data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833088" name="Text Box 128"/>
          <p:cNvSpPr txBox="1">
            <a:spLocks noChangeArrowheads="1"/>
          </p:cNvSpPr>
          <p:nvPr/>
        </p:nvSpPr>
        <p:spPr bwMode="auto">
          <a:xfrm>
            <a:off x="307975" y="3451225"/>
            <a:ext cx="4840288" cy="8683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>
                <a:solidFill>
                  <a:srgbClr val="0000CC"/>
                </a:solidFill>
              </a:rPr>
              <a:t>Bg from final state radiation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can mimic signal</a:t>
            </a:r>
            <a:r>
              <a:rPr lang="en-US">
                <a:solidFill>
                  <a:srgbClr val="0000CC"/>
                </a:solidFill>
              </a:rPr>
              <a:t/>
            </a:r>
            <a:br>
              <a:rPr lang="en-US">
                <a:solidFill>
                  <a:srgbClr val="0000CC"/>
                </a:solidFill>
              </a:rPr>
            </a:br>
            <a:r>
              <a:rPr lang="en-US">
                <a:solidFill>
                  <a:srgbClr val="0000CC"/>
                </a:solidFill>
                <a:sym typeface="Symbol" pitchFamily="18" charset="2"/>
              </a:rPr>
              <a:t>e.g. (2S)  K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K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n(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) </a:t>
            </a:r>
            <a:r>
              <a:rPr lang="en-US" baseline="-25000">
                <a:solidFill>
                  <a:srgbClr val="0000CC"/>
                </a:solidFill>
                <a:sym typeface="Symbol" pitchFamily="18" charset="2"/>
              </a:rPr>
              <a:t>FSR</a:t>
            </a:r>
            <a:endParaRPr lang="en-US">
              <a:solidFill>
                <a:srgbClr val="0000CC"/>
              </a:solidFill>
              <a:sym typeface="Symbol" pitchFamily="18" charset="2"/>
            </a:endParaRPr>
          </a:p>
          <a:p>
            <a:pPr algn="l">
              <a:lnSpc>
                <a:spcPct val="85000"/>
              </a:lnSpc>
            </a:pPr>
            <a:r>
              <a:rPr lang="en-US">
                <a:solidFill>
                  <a:srgbClr val="0000CC"/>
                </a:solidFill>
                <a:sym typeface="Symbol" pitchFamily="18" charset="2"/>
              </a:rPr>
              <a:t>power law tail instead of exponential</a:t>
            </a:r>
          </a:p>
        </p:txBody>
      </p:sp>
      <p:sp>
        <p:nvSpPr>
          <p:cNvPr id="1833093" name="Rectangle 133"/>
          <p:cNvSpPr>
            <a:spLocks noChangeArrowheads="1"/>
          </p:cNvSpPr>
          <p:nvPr/>
        </p:nvSpPr>
        <p:spPr bwMode="auto">
          <a:xfrm>
            <a:off x="5841669" y="744869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_</a:t>
            </a:r>
            <a:endParaRPr lang="ru-RU" dirty="0">
              <a:solidFill>
                <a:srgbClr val="0000CC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833094" name="Text Box 134"/>
          <p:cNvSpPr txBox="1">
            <a:spLocks noChangeArrowheads="1"/>
          </p:cNvSpPr>
          <p:nvPr/>
        </p:nvSpPr>
        <p:spPr bwMode="auto">
          <a:xfrm>
            <a:off x="4746625" y="1273175"/>
            <a:ext cx="183159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Calibri" pitchFamily="34" charset="0"/>
              </a:rPr>
              <a:t>(26 channels)</a:t>
            </a:r>
            <a:endParaRPr 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833102" name="Text Box 142"/>
          <p:cNvSpPr txBox="1">
            <a:spLocks noChangeArrowheads="1"/>
          </p:cNvSpPr>
          <p:nvPr/>
        </p:nvSpPr>
        <p:spPr bwMode="auto">
          <a:xfrm>
            <a:off x="36513" y="2998788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CC0000"/>
                </a:solidFill>
              </a:rPr>
              <a:t>Issues</a:t>
            </a:r>
            <a:endParaRPr lang="ru-RU" sz="2400">
              <a:solidFill>
                <a:srgbClr val="CC0000"/>
              </a:solidFill>
            </a:endParaRPr>
          </a:p>
        </p:txBody>
      </p:sp>
      <p:sp>
        <p:nvSpPr>
          <p:cNvPr id="1833079" name="TextBox 21"/>
          <p:cNvSpPr txBox="1">
            <a:spLocks noChangeArrowheads="1"/>
          </p:cNvSpPr>
          <p:nvPr/>
        </p:nvSpPr>
        <p:spPr bwMode="auto">
          <a:xfrm>
            <a:off x="4581082" y="5538788"/>
            <a:ext cx="3519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800" dirty="0">
                <a:solidFill>
                  <a:srgbClr val="800000"/>
                </a:solidFill>
                <a:sym typeface="Wingdings" pitchFamily="2" charset="2"/>
              </a:rPr>
              <a:t> strong disagreement with theory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833080" name="TextBox 22"/>
          <p:cNvSpPr txBox="1">
            <a:spLocks noChangeArrowheads="1"/>
          </p:cNvSpPr>
          <p:nvPr/>
        </p:nvSpPr>
        <p:spPr bwMode="auto">
          <a:xfrm>
            <a:off x="4602622" y="5813426"/>
            <a:ext cx="220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sz="1800" dirty="0">
                <a:solidFill>
                  <a:srgbClr val="800000"/>
                </a:solidFill>
                <a:sym typeface="Wingdings" pitchFamily="2" charset="2"/>
              </a:rPr>
              <a:t> agrees with theory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833096" name="Rectangle 136"/>
          <p:cNvSpPr>
            <a:spLocks noChangeArrowheads="1"/>
          </p:cNvSpPr>
          <p:nvPr/>
        </p:nvSpPr>
        <p:spPr bwMode="auto">
          <a:xfrm>
            <a:off x="2670175" y="5773738"/>
            <a:ext cx="1547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CC"/>
                </a:solidFill>
                <a:sym typeface="Symbol" pitchFamily="18" charset="2"/>
              </a:rPr>
              <a:t>24.3 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+4.0 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MeV</a:t>
            </a:r>
          </a:p>
        </p:txBody>
      </p:sp>
      <p:sp>
        <p:nvSpPr>
          <p:cNvPr id="1833097" name="Rectangle 137"/>
          <p:cNvSpPr>
            <a:spLocks noChangeArrowheads="1"/>
          </p:cNvSpPr>
          <p:nvPr/>
        </p:nvSpPr>
        <p:spPr bwMode="auto">
          <a:xfrm>
            <a:off x="3186113" y="5872163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aseline="-25000">
                <a:solidFill>
                  <a:srgbClr val="0000CC"/>
                </a:solidFill>
                <a:sym typeface="Symbol" pitchFamily="18" charset="2"/>
              </a:rPr>
              <a:t>–4.5</a:t>
            </a:r>
          </a:p>
        </p:txBody>
      </p:sp>
      <p:sp>
        <p:nvSpPr>
          <p:cNvPr id="1833101" name="Text Box 141"/>
          <p:cNvSpPr txBox="1">
            <a:spLocks noChangeArrowheads="1"/>
          </p:cNvSpPr>
          <p:nvPr/>
        </p:nvSpPr>
        <p:spPr bwMode="auto">
          <a:xfrm>
            <a:off x="1990417" y="5484813"/>
            <a:ext cx="261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CC0000"/>
                </a:solidFill>
                <a:sym typeface="Symbol" pitchFamily="18" charset="2"/>
              </a:rPr>
              <a:t>CLEO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48.72.7 </a:t>
            </a:r>
            <a:r>
              <a:rPr lang="en-US" dirty="0" err="1">
                <a:solidFill>
                  <a:srgbClr val="0000CC"/>
                </a:solidFill>
                <a:sym typeface="Symbol" pitchFamily="18" charset="2"/>
              </a:rPr>
              <a:t>MeV</a:t>
            </a:r>
            <a:endParaRPr lang="en-US" dirty="0">
              <a:solidFill>
                <a:srgbClr val="0000CC"/>
              </a:solidFill>
              <a:sym typeface="Symbol" pitchFamily="18" charset="2"/>
            </a:endParaRPr>
          </a:p>
          <a:p>
            <a:pPr algn="l"/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Belle</a:t>
            </a:r>
            <a:endParaRPr lang="en-US" dirty="0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833103" name="Rectangle 143"/>
          <p:cNvSpPr>
            <a:spLocks noChangeArrowheads="1"/>
          </p:cNvSpPr>
          <p:nvPr/>
        </p:nvSpPr>
        <p:spPr bwMode="auto">
          <a:xfrm>
            <a:off x="157847" y="5472113"/>
            <a:ext cx="1758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990000"/>
                </a:solidFill>
                <a:sym typeface="Symbol" pitchFamily="18" charset="2"/>
              </a:rPr>
              <a:t>Large </a:t>
            </a:r>
            <a:r>
              <a:rPr lang="ru-RU" dirty="0">
                <a:sym typeface="Symbol" pitchFamily="18" charset="2"/>
              </a:rPr>
              <a:t></a:t>
            </a:r>
            <a:r>
              <a:rPr lang="en-US" dirty="0">
                <a:sym typeface="Symbol" pitchFamily="18" charset="2"/>
              </a:rPr>
              <a:t>M</a:t>
            </a:r>
            <a:r>
              <a:rPr lang="en-US" baseline="-25000" dirty="0">
                <a:sym typeface="Symbol" pitchFamily="18" charset="2"/>
              </a:rPr>
              <a:t>HF</a:t>
            </a:r>
            <a:r>
              <a:rPr lang="en-US" dirty="0">
                <a:sym typeface="Symbol" pitchFamily="18" charset="2"/>
              </a:rPr>
              <a:t>(2S)</a:t>
            </a:r>
            <a:endParaRPr lang="ru-RU" dirty="0">
              <a:sym typeface="Symbol" pitchFamily="18" charset="2"/>
            </a:endParaRPr>
          </a:p>
        </p:txBody>
      </p:sp>
      <p:sp>
        <p:nvSpPr>
          <p:cNvPr id="1833106" name="TextBox 29"/>
          <p:cNvSpPr txBox="1">
            <a:spLocks noChangeArrowheads="1"/>
          </p:cNvSpPr>
          <p:nvPr/>
        </p:nvSpPr>
        <p:spPr bwMode="auto">
          <a:xfrm>
            <a:off x="8374831" y="5610226"/>
            <a:ext cx="449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>
              <a:buClrTx/>
              <a:buSzTx/>
              <a:buFontTx/>
              <a:buNone/>
            </a:pPr>
            <a:r>
              <a:rPr lang="en-US" dirty="0">
                <a:solidFill>
                  <a:srgbClr val="CC0000"/>
                </a:solidFill>
              </a:rPr>
              <a:t>5σ</a:t>
            </a:r>
          </a:p>
        </p:txBody>
      </p:sp>
      <p:sp>
        <p:nvSpPr>
          <p:cNvPr id="1833108" name="Rectangle 148"/>
          <p:cNvSpPr>
            <a:spLocks noChangeArrowheads="1"/>
          </p:cNvSpPr>
          <p:nvPr/>
        </p:nvSpPr>
        <p:spPr bwMode="auto">
          <a:xfrm>
            <a:off x="3186113" y="5872163"/>
            <a:ext cx="476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aseline="-25000" dirty="0">
                <a:solidFill>
                  <a:srgbClr val="0000CC"/>
                </a:solidFill>
                <a:sym typeface="Symbol" pitchFamily="18" charset="2"/>
              </a:rPr>
              <a:t>–4.5</a:t>
            </a:r>
          </a:p>
        </p:txBody>
      </p:sp>
      <p:sp>
        <p:nvSpPr>
          <p:cNvPr id="1833111" name="Freeform 151"/>
          <p:cNvSpPr>
            <a:spLocks/>
          </p:cNvSpPr>
          <p:nvPr/>
        </p:nvSpPr>
        <p:spPr bwMode="auto">
          <a:xfrm>
            <a:off x="7435053" y="5757863"/>
            <a:ext cx="995363" cy="257175"/>
          </a:xfrm>
          <a:custGeom>
            <a:avLst/>
            <a:gdLst/>
            <a:ahLst/>
            <a:cxnLst>
              <a:cxn ang="0">
                <a:pos x="468" y="0"/>
              </a:cxn>
              <a:cxn ang="0">
                <a:pos x="549" y="54"/>
              </a:cxn>
              <a:cxn ang="0">
                <a:pos x="0" y="162"/>
              </a:cxn>
            </a:cxnLst>
            <a:rect l="0" t="0" r="r" b="b"/>
            <a:pathLst>
              <a:path w="627" h="162">
                <a:moveTo>
                  <a:pt x="468" y="0"/>
                </a:moveTo>
                <a:cubicBezTo>
                  <a:pt x="547" y="13"/>
                  <a:pt x="627" y="27"/>
                  <a:pt x="549" y="54"/>
                </a:cubicBezTo>
                <a:cubicBezTo>
                  <a:pt x="471" y="81"/>
                  <a:pt x="235" y="121"/>
                  <a:pt x="0" y="162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2" name="Text Box 152"/>
          <p:cNvSpPr txBox="1">
            <a:spLocks noChangeArrowheads="1"/>
          </p:cNvSpPr>
          <p:nvPr/>
        </p:nvSpPr>
        <p:spPr bwMode="auto">
          <a:xfrm>
            <a:off x="1831975" y="1674813"/>
            <a:ext cx="56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FF0000"/>
                </a:solidFill>
              </a:rPr>
              <a:t>4.6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</a:t>
            </a:r>
          </a:p>
        </p:txBody>
      </p:sp>
      <p:sp>
        <p:nvSpPr>
          <p:cNvPr id="1833113" name="Line 153"/>
          <p:cNvSpPr>
            <a:spLocks noChangeShapeType="1"/>
          </p:cNvSpPr>
          <p:nvPr/>
        </p:nvSpPr>
        <p:spPr bwMode="auto">
          <a:xfrm flipH="1">
            <a:off x="7058025" y="3543300"/>
            <a:ext cx="71438" cy="5000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4" name="Line 154"/>
          <p:cNvSpPr>
            <a:spLocks noChangeShapeType="1"/>
          </p:cNvSpPr>
          <p:nvPr/>
        </p:nvSpPr>
        <p:spPr bwMode="auto">
          <a:xfrm>
            <a:off x="7172325" y="3543300"/>
            <a:ext cx="71438" cy="3714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15" name="Line 155"/>
          <p:cNvSpPr>
            <a:spLocks noChangeShapeType="1"/>
          </p:cNvSpPr>
          <p:nvPr/>
        </p:nvSpPr>
        <p:spPr bwMode="auto">
          <a:xfrm flipH="1">
            <a:off x="7000875" y="3571875"/>
            <a:ext cx="85725" cy="3429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307975" y="4576763"/>
            <a:ext cx="6157919" cy="900112"/>
            <a:chOff x="365" y="2883"/>
            <a:chExt cx="3879" cy="567"/>
          </a:xfrm>
        </p:grpSpPr>
        <p:sp>
          <p:nvSpPr>
            <p:cNvPr id="1833086" name="Text Box 126"/>
            <p:cNvSpPr txBox="1">
              <a:spLocks noChangeArrowheads="1"/>
            </p:cNvSpPr>
            <p:nvPr/>
          </p:nvSpPr>
          <p:spPr bwMode="auto">
            <a:xfrm>
              <a:off x="546" y="3111"/>
              <a:ext cx="26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>
                  <a:solidFill>
                    <a:srgbClr val="990000"/>
                  </a:solidFill>
                  <a:sym typeface="Symbol" pitchFamily="18" charset="2"/>
                </a:rPr>
                <a:t>c.f.</a:t>
              </a:r>
              <a:r>
                <a:rPr lang="en-US">
                  <a:solidFill>
                    <a:srgbClr val="000066"/>
                  </a:solidFill>
                  <a:sym typeface="Symbol" pitchFamily="18" charset="2"/>
                </a:rPr>
                <a:t>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(’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c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(2S)) = 0.007 (’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c1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)</a:t>
              </a:r>
            </a:p>
          </p:txBody>
        </p:sp>
        <p:sp>
          <p:nvSpPr>
            <p:cNvPr id="1833091" name="Text Box 131"/>
            <p:cNvSpPr txBox="1">
              <a:spLocks noChangeArrowheads="1"/>
            </p:cNvSpPr>
            <p:nvPr/>
          </p:nvSpPr>
          <p:spPr bwMode="auto">
            <a:xfrm>
              <a:off x="3542" y="2989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CC0000"/>
                  </a:solidFill>
                </a:rPr>
                <a:t>factor 30</a:t>
              </a:r>
              <a:endParaRPr lang="ru-RU" dirty="0">
                <a:solidFill>
                  <a:srgbClr val="CC0000"/>
                </a:solidFill>
              </a:endParaRPr>
            </a:p>
          </p:txBody>
        </p:sp>
        <p:sp>
          <p:nvSpPr>
            <p:cNvPr id="1833100" name="Text Box 140"/>
            <p:cNvSpPr txBox="1">
              <a:spLocks noChangeArrowheads="1"/>
            </p:cNvSpPr>
            <p:nvPr/>
          </p:nvSpPr>
          <p:spPr bwMode="auto">
            <a:xfrm>
              <a:off x="365" y="2883"/>
              <a:ext cx="28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990000"/>
                  </a:solidFill>
                  <a:sym typeface="Symbol" pitchFamily="18" charset="2"/>
                </a:rPr>
                <a:t>Large production rate: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N </a:t>
              </a:r>
              <a:r>
                <a:rPr lang="en-US" baseline="-25000">
                  <a:solidFill>
                    <a:srgbClr val="0000CC"/>
                  </a:solidFill>
                  <a:sym typeface="Symbol" pitchFamily="18" charset="2"/>
                </a:rPr>
                <a:t>b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(2S)  </a:t>
              </a:r>
              <a:r>
                <a:rPr lang="en-US">
                  <a:solidFill>
                    <a:srgbClr val="0000CC"/>
                  </a:solidFill>
                  <a:sym typeface="Wingdings" pitchFamily="2" charset="2"/>
                </a:rPr>
                <a:t>0.2 N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</a:t>
              </a:r>
              <a:r>
                <a:rPr lang="en-US" baseline="-25000">
                  <a:solidFill>
                    <a:srgbClr val="0000CC"/>
                  </a:solidFill>
                  <a:sym typeface="Wingdings" pitchFamily="2" charset="2"/>
                </a:rPr>
                <a:t>b1</a:t>
              </a:r>
              <a:endParaRPr lang="ru-RU">
                <a:solidFill>
                  <a:srgbClr val="0000CC"/>
                </a:solidFill>
                <a:sym typeface="Wingdings" pitchFamily="2" charset="2"/>
              </a:endParaRPr>
            </a:p>
          </p:txBody>
        </p:sp>
        <p:sp>
          <p:nvSpPr>
            <p:cNvPr id="1833110" name="Freeform 150"/>
            <p:cNvSpPr>
              <a:spLocks/>
            </p:cNvSpPr>
            <p:nvPr/>
          </p:nvSpPr>
          <p:spPr bwMode="auto">
            <a:xfrm>
              <a:off x="3366" y="3033"/>
              <a:ext cx="217" cy="207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207" y="90"/>
                </a:cxn>
                <a:cxn ang="0">
                  <a:pos x="0" y="207"/>
                </a:cxn>
              </a:cxnLst>
              <a:rect l="0" t="0" r="r" b="b"/>
              <a:pathLst>
                <a:path w="217" h="207">
                  <a:moveTo>
                    <a:pt x="63" y="0"/>
                  </a:moveTo>
                  <a:cubicBezTo>
                    <a:pt x="140" y="28"/>
                    <a:pt x="217" y="56"/>
                    <a:pt x="207" y="90"/>
                  </a:cubicBezTo>
                  <a:cubicBezTo>
                    <a:pt x="197" y="124"/>
                    <a:pt x="98" y="165"/>
                    <a:pt x="0" y="207"/>
                  </a:cubicBezTo>
                </a:path>
              </a:pathLst>
            </a:custGeom>
            <a:noFill/>
            <a:ln w="12700" cmpd="sng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116" name="Text Box 156"/>
            <p:cNvSpPr txBox="1">
              <a:spLocks noChangeArrowheads="1"/>
            </p:cNvSpPr>
            <p:nvPr/>
          </p:nvSpPr>
          <p:spPr bwMode="auto">
            <a:xfrm>
              <a:off x="666" y="3258"/>
              <a:ext cx="14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BESIII arxiv:1205.5103  </a:t>
              </a:r>
              <a:r>
                <a:rPr lang="en-US" sz="1400">
                  <a:sym typeface="Symbol" pitchFamily="18" charset="2"/>
                </a:rPr>
                <a:t></a:t>
              </a:r>
              <a:r>
                <a:rPr lang="en-US" sz="1400"/>
                <a:t>PRL</a:t>
              </a:r>
              <a:endParaRPr lang="ru-RU" sz="1400"/>
            </a:p>
          </p:txBody>
        </p:sp>
      </p:grpSp>
      <p:sp>
        <p:nvSpPr>
          <p:cNvPr id="1833119" name="Rectangle 159"/>
          <p:cNvSpPr>
            <a:spLocks noChangeArrowheads="1"/>
          </p:cNvSpPr>
          <p:nvPr/>
        </p:nvSpPr>
        <p:spPr bwMode="auto">
          <a:xfrm>
            <a:off x="4514850" y="3743325"/>
            <a:ext cx="158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not discussed</a:t>
            </a:r>
            <a:endParaRPr lang="ru-RU">
              <a:sym typeface="Symbol" pitchFamily="18" charset="2"/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934" y="1134386"/>
            <a:ext cx="3905220" cy="200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0089" y="801806"/>
            <a:ext cx="3952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Line 103"/>
          <p:cNvSpPr>
            <a:spLocks noChangeShapeType="1"/>
          </p:cNvSpPr>
          <p:nvPr/>
        </p:nvSpPr>
        <p:spPr bwMode="auto">
          <a:xfrm flipH="1">
            <a:off x="1865335" y="1736725"/>
            <a:ext cx="38100" cy="6127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47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1" name="Text Box 99"/>
          <p:cNvSpPr txBox="1">
            <a:spLocks noChangeArrowheads="1"/>
          </p:cNvSpPr>
          <p:nvPr/>
        </p:nvSpPr>
        <p:spPr bwMode="auto">
          <a:xfrm>
            <a:off x="-39450" y="557213"/>
            <a:ext cx="6955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dirty="0">
                <a:solidFill>
                  <a:srgbClr val="000066"/>
                </a:solidFill>
              </a:rPr>
              <a:t>Dobbs, </a:t>
            </a:r>
            <a:r>
              <a:rPr lang="en-US" sz="1800" dirty="0" err="1">
                <a:solidFill>
                  <a:srgbClr val="000066"/>
                </a:solidFill>
              </a:rPr>
              <a:t>Metreveli</a:t>
            </a:r>
            <a:r>
              <a:rPr lang="en-US" sz="1800" dirty="0">
                <a:solidFill>
                  <a:srgbClr val="000066"/>
                </a:solidFill>
              </a:rPr>
              <a:t>, Seth, </a:t>
            </a:r>
            <a:r>
              <a:rPr lang="en-US" sz="1800" dirty="0" err="1">
                <a:solidFill>
                  <a:srgbClr val="000066"/>
                </a:solidFill>
              </a:rPr>
              <a:t>Tomaradze</a:t>
            </a:r>
            <a:r>
              <a:rPr lang="en-US" sz="1800" dirty="0">
                <a:solidFill>
                  <a:srgbClr val="000066"/>
                </a:solidFill>
              </a:rPr>
              <a:t>, Xiao, </a:t>
            </a:r>
            <a:r>
              <a:rPr lang="en-US" sz="1800" dirty="0" smtClean="0">
                <a:solidFill>
                  <a:srgbClr val="000066"/>
                </a:solidFill>
              </a:rPr>
              <a:t>PRL 109 (2012) 082001</a:t>
            </a:r>
            <a:endParaRPr lang="ru-RU" sz="1800" dirty="0">
              <a:solidFill>
                <a:srgbClr val="000066"/>
              </a:solidFill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81888" y="3043451"/>
            <a:ext cx="6196084" cy="159678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3490913" y="-4763"/>
            <a:ext cx="2239962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7E0021"/>
                </a:solidFill>
              </a:rPr>
              <a:t>Tetraquark?</a:t>
            </a:r>
            <a:endParaRPr lang="en-GB" sz="28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508000" y="2063750"/>
            <a:ext cx="2528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M ~ 10.5 – 10.8 GeV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416300" y="2079625"/>
            <a:ext cx="5713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Tao Guo, Lu Cao, Ming-Zhen Zhou, Hong Chen, (1106.2284)</a:t>
            </a:r>
            <a:endParaRPr lang="ru-RU" sz="1600"/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452438" y="1025525"/>
            <a:ext cx="2528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M ~ 10.2 – 10.3 GeV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416300" y="839788"/>
            <a:ext cx="53482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Ying Cui, Xiao-lin Chen, Wei-Zhen Deng, </a:t>
            </a:r>
          </a:p>
          <a:p>
            <a:r>
              <a:rPr lang="en-US" sz="1600"/>
              <a:t>Shi-Lin Zhu, High Energy Phys.Nucl.Phys.31:7-13, 2007</a:t>
            </a:r>
          </a:p>
          <a:p>
            <a:r>
              <a:rPr lang="en-US" sz="1600"/>
              <a:t>(hep-ph/0607226)</a:t>
            </a:r>
          </a:p>
        </p:txBody>
      </p:sp>
      <p:sp>
        <p:nvSpPr>
          <p:cNvPr id="31752" name="Text Box 0"/>
          <p:cNvSpPr txBox="1">
            <a:spLocks noChangeArrowheads="1"/>
          </p:cNvSpPr>
          <p:nvPr/>
        </p:nvSpPr>
        <p:spPr bwMode="auto">
          <a:xfrm>
            <a:off x="561975" y="2868613"/>
            <a:ext cx="2035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CC"/>
                </a:solidFill>
              </a:rPr>
              <a:t>M ~ 9.4, 11 GeV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1753" name="Text Box 1"/>
          <p:cNvSpPr txBox="1">
            <a:spLocks noChangeArrowheads="1"/>
          </p:cNvSpPr>
          <p:nvPr/>
        </p:nvSpPr>
        <p:spPr bwMode="auto">
          <a:xfrm>
            <a:off x="3648075" y="2925763"/>
            <a:ext cx="3184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/>
              <a:t>M.Karliner, H.Lipkin, (0802.0649)</a:t>
            </a:r>
            <a:endParaRPr lang="ru-RU" sz="160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48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044700" y="-4763"/>
            <a:ext cx="51482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7E0021"/>
                </a:solidFill>
              </a:rPr>
              <a:t>Coupled channel resonance?</a:t>
            </a:r>
            <a:endParaRPr lang="en-GB" sz="28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1638300" y="484188"/>
            <a:ext cx="65087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I.V.Danilkin, V.D.Orlovsky, Yu.Simonov   arXiv:1106.1552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28675"/>
            <a:ext cx="705643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654050" y="2681288"/>
            <a:ext cx="750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 interaction between B(*)B* or </a:t>
            </a:r>
            <a:r>
              <a:rPr lang="en-US">
                <a:sym typeface="Symbol" pitchFamily="18" charset="2"/>
              </a:rPr>
              <a:t> is needed to form resonance</a:t>
            </a:r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550" y="3725863"/>
            <a:ext cx="475456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654050" y="3138488"/>
            <a:ext cx="3654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No other resonances predicted</a:t>
            </a:r>
            <a:endParaRPr lang="en-US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29706" name="Line 9"/>
          <p:cNvSpPr>
            <a:spLocks noChangeShapeType="1"/>
          </p:cNvSpPr>
          <p:nvPr/>
        </p:nvSpPr>
        <p:spPr bwMode="auto">
          <a:xfrm flipH="1">
            <a:off x="1624013" y="3665538"/>
            <a:ext cx="73025" cy="30003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 flipH="1">
            <a:off x="3576638" y="3665538"/>
            <a:ext cx="50800" cy="30003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5221288" y="3930650"/>
            <a:ext cx="3983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B(*)B* interaction switched on </a:t>
            </a:r>
            <a:r>
              <a:rPr lang="en-US">
                <a:sym typeface="Symbol" pitchFamily="18" charset="2"/>
              </a:rPr>
              <a:t>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individual mass in every channel?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49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73A831C-8824-448A-B865-5774F998163B}" type="slidenum">
              <a:rPr lang="ru-RU" smtClean="0"/>
              <a:pPr/>
              <a:t>5</a:t>
            </a:fld>
            <a:endParaRPr lang="ru-RU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68400"/>
            <a:ext cx="3810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1" descr="xsec_f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54100"/>
            <a:ext cx="43434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74"/>
          <p:cNvSpPr txBox="1">
            <a:spLocks noChangeArrowheads="1"/>
          </p:cNvSpPr>
          <p:nvPr/>
        </p:nvSpPr>
        <p:spPr bwMode="auto">
          <a:xfrm>
            <a:off x="6505575" y="125095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5S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1990" name="Text Box 76"/>
          <p:cNvSpPr txBox="1">
            <a:spLocks noChangeArrowheads="1"/>
          </p:cNvSpPr>
          <p:nvPr/>
        </p:nvSpPr>
        <p:spPr bwMode="auto">
          <a:xfrm>
            <a:off x="6783388" y="2806700"/>
            <a:ext cx="1550987" cy="47625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200" b="1">
                <a:solidFill>
                  <a:srgbClr val="A50021"/>
                </a:solidFill>
                <a:latin typeface="Comic Sans MS" pitchFamily="66" charset="0"/>
              </a:rPr>
              <a:t>Belle took data at</a:t>
            </a:r>
          </a:p>
          <a:p>
            <a:pPr defTabSz="914400">
              <a:buClrTx/>
              <a:buSzTx/>
              <a:buFontTx/>
              <a:buNone/>
            </a:pPr>
            <a:r>
              <a:rPr lang="en-US" sz="1200" b="1">
                <a:solidFill>
                  <a:srgbClr val="A50021"/>
                </a:solidFill>
                <a:latin typeface="Comic Sans MS" pitchFamily="66" charset="0"/>
              </a:rPr>
              <a:t>E=10867</a:t>
            </a:r>
            <a:r>
              <a:rPr lang="en-US" sz="12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</a:t>
            </a:r>
            <a:r>
              <a:rPr lang="en-US" sz="8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2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8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2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M</a:t>
            </a:r>
            <a:r>
              <a:rPr lang="ru-RU" sz="12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эВ</a:t>
            </a:r>
            <a:r>
              <a:rPr lang="en-US" sz="1200" b="1">
                <a:solidFill>
                  <a:srgbClr val="A50021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41991" name="Line 77"/>
          <p:cNvSpPr>
            <a:spLocks noChangeShapeType="1"/>
          </p:cNvSpPr>
          <p:nvPr/>
        </p:nvSpPr>
        <p:spPr bwMode="auto">
          <a:xfrm flipV="1">
            <a:off x="3302000" y="3236913"/>
            <a:ext cx="0" cy="425450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2" name="Text Box 78"/>
          <p:cNvSpPr txBox="1">
            <a:spLocks noChangeArrowheads="1"/>
          </p:cNvSpPr>
          <p:nvPr/>
        </p:nvSpPr>
        <p:spPr bwMode="auto">
          <a:xfrm>
            <a:off x="5788025" y="3657600"/>
            <a:ext cx="102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b="1">
                <a:solidFill>
                  <a:srgbClr val="0000CC"/>
                </a:solidFill>
              </a:rPr>
              <a:t>2M(B</a:t>
            </a:r>
            <a:r>
              <a:rPr lang="en-US" sz="2800" b="1" baseline="-25000">
                <a:solidFill>
                  <a:srgbClr val="0000CC"/>
                </a:solidFill>
              </a:rPr>
              <a:t>s</a:t>
            </a:r>
            <a:r>
              <a:rPr lang="en-US" b="1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41993" name="Text Box 79"/>
          <p:cNvSpPr txBox="1">
            <a:spLocks noChangeArrowheads="1"/>
          </p:cNvSpPr>
          <p:nvPr/>
        </p:nvSpPr>
        <p:spPr bwMode="auto">
          <a:xfrm>
            <a:off x="6199188" y="896938"/>
            <a:ext cx="2438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93000"/>
              </a:lnSpc>
              <a:spcBef>
                <a:spcPts val="125"/>
              </a:spcBef>
              <a:buClr>
                <a:srgbClr val="40458C"/>
              </a:buClr>
              <a:buSzTx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99"/>
                </a:solidFill>
                <a:latin typeface="Tahoma" pitchFamily="34" charset="0"/>
              </a:rPr>
              <a:t>BaBar  </a:t>
            </a:r>
            <a:r>
              <a:rPr lang="en-GB" sz="1400" b="1">
                <a:solidFill>
                  <a:srgbClr val="000099"/>
                </a:solidFill>
                <a:latin typeface="Arial Narrow" pitchFamily="34" charset="0"/>
              </a:rPr>
              <a:t>PRL 102, 012001 (2009)</a:t>
            </a:r>
          </a:p>
        </p:txBody>
      </p:sp>
      <p:sp>
        <p:nvSpPr>
          <p:cNvPr id="41994" name="Text Box 81"/>
          <p:cNvSpPr txBox="1">
            <a:spLocks noChangeArrowheads="1"/>
          </p:cNvSpPr>
          <p:nvPr/>
        </p:nvSpPr>
        <p:spPr bwMode="auto">
          <a:xfrm>
            <a:off x="7239000" y="14351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6S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1995" name="Text Box 82"/>
          <p:cNvSpPr txBox="1">
            <a:spLocks noChangeArrowheads="1"/>
          </p:cNvSpPr>
          <p:nvPr/>
        </p:nvSpPr>
        <p:spPr bwMode="auto">
          <a:xfrm>
            <a:off x="5129213" y="1708150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4S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1996" name="Line 86"/>
          <p:cNvSpPr>
            <a:spLocks noChangeShapeType="1"/>
          </p:cNvSpPr>
          <p:nvPr/>
        </p:nvSpPr>
        <p:spPr bwMode="auto">
          <a:xfrm flipV="1">
            <a:off x="6858000" y="1968500"/>
            <a:ext cx="0" cy="83820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Line 93"/>
          <p:cNvSpPr>
            <a:spLocks noChangeShapeType="1"/>
          </p:cNvSpPr>
          <p:nvPr/>
        </p:nvSpPr>
        <p:spPr bwMode="auto">
          <a:xfrm flipV="1">
            <a:off x="5410200" y="2044700"/>
            <a:ext cx="0" cy="4572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Text Box 13"/>
          <p:cNvSpPr txBox="1">
            <a:spLocks noChangeArrowheads="1"/>
          </p:cNvSpPr>
          <p:nvPr/>
        </p:nvSpPr>
        <p:spPr bwMode="auto">
          <a:xfrm>
            <a:off x="1871047" y="36513"/>
            <a:ext cx="55114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e</a:t>
            </a:r>
            <a:r>
              <a:rPr lang="en-US" sz="3200" b="1" baseline="30000" dirty="0" err="1">
                <a:solidFill>
                  <a:srgbClr val="002060"/>
                </a:solidFill>
                <a:sym typeface="Symbol" pitchFamily="18" charset="2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e</a:t>
            </a:r>
            <a:r>
              <a:rPr lang="en-US" sz="3200" b="1" baseline="30000" dirty="0">
                <a:solidFill>
                  <a:srgbClr val="002060"/>
                </a:solidFill>
                <a:sym typeface="Symbol" pitchFamily="18" charset="2"/>
              </a:rPr>
              <a:t>-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hadronic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 cross-section</a:t>
            </a:r>
            <a:endParaRPr lang="en-US" sz="3200" b="1" baseline="-25000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6278563" y="5900738"/>
            <a:ext cx="2778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>
                <a:solidFill>
                  <a:srgbClr val="CC0000"/>
                </a:solidFill>
                <a:sym typeface="Symbol" pitchFamily="18" charset="2"/>
              </a:rPr>
              <a:t>main motivation</a:t>
            </a:r>
          </a:p>
          <a:p>
            <a:pPr algn="ctr" defTabSz="914400"/>
            <a:r>
              <a:rPr lang="en-US">
                <a:solidFill>
                  <a:srgbClr val="CC0000"/>
                </a:solidFill>
                <a:sym typeface="Symbol" pitchFamily="18" charset="2"/>
              </a:rPr>
              <a:t>for taking data at (5S)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933450" y="11938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1S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2001" name="Text Box 82"/>
          <p:cNvSpPr txBox="1">
            <a:spLocks noChangeArrowheads="1"/>
          </p:cNvSpPr>
          <p:nvPr/>
        </p:nvSpPr>
        <p:spPr bwMode="auto">
          <a:xfrm>
            <a:off x="1484313" y="2233613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2S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2002" name="Text Box 82"/>
          <p:cNvSpPr txBox="1">
            <a:spLocks noChangeArrowheads="1"/>
          </p:cNvSpPr>
          <p:nvPr/>
        </p:nvSpPr>
        <p:spPr bwMode="auto">
          <a:xfrm>
            <a:off x="2022475" y="2524125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3S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2003" name="Text Box 82"/>
          <p:cNvSpPr txBox="1">
            <a:spLocks noChangeArrowheads="1"/>
          </p:cNvSpPr>
          <p:nvPr/>
        </p:nvSpPr>
        <p:spPr bwMode="auto">
          <a:xfrm>
            <a:off x="3217863" y="2743200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914400">
              <a:buClr>
                <a:srgbClr val="FF0000"/>
              </a:buClr>
              <a:buSzPct val="31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GB" sz="1600" b="1">
                <a:solidFill>
                  <a:srgbClr val="FF0000"/>
                </a:solidFill>
              </a:rPr>
              <a:t>4S</a:t>
            </a:r>
            <a:r>
              <a:rPr lang="en-GB" sz="1600" b="1">
                <a:solidFill>
                  <a:srgbClr val="FF0000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42004" name="Text Box 78"/>
          <p:cNvSpPr txBox="1">
            <a:spLocks noChangeArrowheads="1"/>
          </p:cNvSpPr>
          <p:nvPr/>
        </p:nvSpPr>
        <p:spPr bwMode="auto">
          <a:xfrm>
            <a:off x="2990850" y="3657600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b="1">
                <a:solidFill>
                  <a:srgbClr val="0000CC"/>
                </a:solidFill>
              </a:rPr>
              <a:t>2M(B)</a:t>
            </a:r>
          </a:p>
        </p:txBody>
      </p:sp>
      <p:sp>
        <p:nvSpPr>
          <p:cNvPr id="42005" name="Line 77"/>
          <p:cNvSpPr>
            <a:spLocks noChangeShapeType="1"/>
          </p:cNvSpPr>
          <p:nvPr/>
        </p:nvSpPr>
        <p:spPr bwMode="auto">
          <a:xfrm flipV="1">
            <a:off x="6192838" y="2497138"/>
            <a:ext cx="0" cy="1219200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Text Box 19"/>
          <p:cNvSpPr txBox="1">
            <a:spLocks noChangeArrowheads="1"/>
          </p:cNvSpPr>
          <p:nvPr/>
        </p:nvSpPr>
        <p:spPr bwMode="auto">
          <a:xfrm>
            <a:off x="609600" y="4319588"/>
            <a:ext cx="4502150" cy="422275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800" b="1"/>
              <a:t>e</a:t>
            </a:r>
            <a:r>
              <a:rPr lang="en-US" sz="2400" b="1" baseline="30000"/>
              <a:t>+</a:t>
            </a:r>
            <a:r>
              <a:rPr lang="en-US" sz="1800" b="1"/>
              <a:t> e</a:t>
            </a:r>
            <a:r>
              <a:rPr lang="en-US" sz="2800" b="1" baseline="30000"/>
              <a:t>-</a:t>
            </a:r>
            <a:r>
              <a:rPr lang="en-US" sz="1800" b="1"/>
              <a:t> -&gt;</a:t>
            </a:r>
            <a:r>
              <a:rPr lang="en-GB" b="1">
                <a:solidFill>
                  <a:srgbClr val="FF3300"/>
                </a:solidFill>
                <a:latin typeface="Symbol" pitchFamily="18" charset="2"/>
              </a:rPr>
              <a:t></a:t>
            </a:r>
            <a:r>
              <a:rPr lang="en-US" sz="1800" b="1">
                <a:solidFill>
                  <a:srgbClr val="FF3300"/>
                </a:solidFill>
              </a:rPr>
              <a:t>(4S)</a:t>
            </a:r>
            <a:r>
              <a:rPr lang="en-US" sz="1800" b="1"/>
              <a:t> -&gt; </a:t>
            </a:r>
            <a:r>
              <a:rPr lang="en-US" sz="1800" b="1">
                <a:solidFill>
                  <a:schemeClr val="accent2"/>
                </a:solidFill>
              </a:rPr>
              <a:t>BB</a:t>
            </a:r>
            <a:r>
              <a:rPr lang="en-US" sz="1800" b="1"/>
              <a:t>,</a:t>
            </a:r>
            <a:r>
              <a:rPr lang="en-US" sz="1800" b="1">
                <a:latin typeface="Comic Sans MS" pitchFamily="66" charset="0"/>
              </a:rPr>
              <a:t> </a:t>
            </a:r>
            <a:r>
              <a:rPr lang="en-US" sz="1800" b="1">
                <a:latin typeface="Comic Sans MS" pitchFamily="66" charset="0"/>
                <a:cs typeface="Arial" pitchFamily="34" charset="0"/>
              </a:rPr>
              <a:t>where</a:t>
            </a:r>
            <a:r>
              <a:rPr lang="en-US" sz="1800" b="1"/>
              <a:t> </a:t>
            </a:r>
            <a:r>
              <a:rPr lang="en-US" sz="1800" b="1">
                <a:solidFill>
                  <a:schemeClr val="accent2"/>
                </a:solidFill>
              </a:rPr>
              <a:t>B</a:t>
            </a:r>
            <a:r>
              <a:rPr lang="en-US" sz="1800" b="1"/>
              <a:t> </a:t>
            </a:r>
            <a:r>
              <a:rPr lang="en-US" sz="1800" b="1">
                <a:latin typeface="Comic Sans MS" pitchFamily="66" charset="0"/>
              </a:rPr>
              <a:t>is</a:t>
            </a:r>
            <a:r>
              <a:rPr lang="en-US" sz="1800" b="1"/>
              <a:t> </a:t>
            </a:r>
            <a:r>
              <a:rPr lang="en-US" sz="1800" b="1">
                <a:solidFill>
                  <a:schemeClr val="accent2"/>
                </a:solidFill>
              </a:rPr>
              <a:t>B</a:t>
            </a:r>
            <a:r>
              <a:rPr lang="en-US" sz="2400" b="1" baseline="30000">
                <a:solidFill>
                  <a:schemeClr val="accent2"/>
                </a:solidFill>
              </a:rPr>
              <a:t>+</a:t>
            </a:r>
            <a:r>
              <a:rPr lang="en-US" sz="1800" b="1"/>
              <a:t> </a:t>
            </a:r>
            <a:r>
              <a:rPr lang="en-US" sz="1800" b="1">
                <a:latin typeface="Comic Sans MS" pitchFamily="66" charset="0"/>
              </a:rPr>
              <a:t>or</a:t>
            </a:r>
            <a:r>
              <a:rPr lang="en-US" sz="1800" b="1"/>
              <a:t> </a:t>
            </a:r>
            <a:r>
              <a:rPr lang="en-US" sz="1800" b="1">
                <a:solidFill>
                  <a:schemeClr val="accent2"/>
                </a:solidFill>
              </a:rPr>
              <a:t>B</a:t>
            </a:r>
            <a:r>
              <a:rPr lang="en-US" b="1" baseline="30000">
                <a:solidFill>
                  <a:schemeClr val="accent2"/>
                </a:solidFill>
              </a:rPr>
              <a:t>0</a:t>
            </a:r>
            <a:endParaRPr lang="en-US" sz="1800" b="1">
              <a:latin typeface="Comic Sans MS" pitchFamily="66" charset="0"/>
            </a:endParaRPr>
          </a:p>
        </p:txBody>
      </p:sp>
      <p:sp>
        <p:nvSpPr>
          <p:cNvPr id="42007" name="Text Box 20"/>
          <p:cNvSpPr txBox="1">
            <a:spLocks noChangeArrowheads="1"/>
          </p:cNvSpPr>
          <p:nvPr/>
        </p:nvSpPr>
        <p:spPr bwMode="auto">
          <a:xfrm>
            <a:off x="609600" y="5038725"/>
            <a:ext cx="8012113" cy="422275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800" b="1"/>
              <a:t>e</a:t>
            </a:r>
            <a:r>
              <a:rPr lang="en-US" sz="2400" b="1" baseline="30000"/>
              <a:t>+</a:t>
            </a:r>
            <a:r>
              <a:rPr lang="en-US" sz="1800" b="1"/>
              <a:t> e</a:t>
            </a:r>
            <a:r>
              <a:rPr lang="en-US" sz="2800" b="1" baseline="30000"/>
              <a:t>-</a:t>
            </a:r>
            <a:r>
              <a:rPr lang="en-US" sz="1800" b="1"/>
              <a:t> -&gt; </a:t>
            </a:r>
            <a:r>
              <a:rPr lang="en-US" sz="1800" b="1" i="1">
                <a:solidFill>
                  <a:srgbClr val="FF3300"/>
                </a:solidFill>
              </a:rPr>
              <a:t>bb</a:t>
            </a:r>
            <a:r>
              <a:rPr lang="en-US" sz="1800" b="1">
                <a:solidFill>
                  <a:srgbClr val="FF3300"/>
                </a:solidFill>
              </a:rPr>
              <a:t> (</a:t>
            </a:r>
            <a:r>
              <a:rPr lang="en-GB" b="1">
                <a:solidFill>
                  <a:srgbClr val="A50021"/>
                </a:solidFill>
                <a:latin typeface="Symbol" pitchFamily="18" charset="2"/>
              </a:rPr>
              <a:t></a:t>
            </a:r>
            <a:r>
              <a:rPr lang="en-US" sz="1800" b="1">
                <a:solidFill>
                  <a:srgbClr val="A50021"/>
                </a:solidFill>
              </a:rPr>
              <a:t>(5S)</a:t>
            </a:r>
            <a:r>
              <a:rPr lang="en-US" sz="1800" b="1">
                <a:solidFill>
                  <a:srgbClr val="FF3300"/>
                </a:solidFill>
              </a:rPr>
              <a:t>)</a:t>
            </a:r>
            <a:r>
              <a:rPr lang="en-US" sz="1800" b="1"/>
              <a:t> -&gt;</a:t>
            </a:r>
            <a:r>
              <a:rPr lang="en-US" sz="1400" b="1"/>
              <a:t>  </a:t>
            </a:r>
            <a:r>
              <a:rPr lang="en-US" sz="1800" b="1">
                <a:solidFill>
                  <a:schemeClr val="accent2"/>
                </a:solidFill>
              </a:rPr>
              <a:t>B</a:t>
            </a:r>
            <a:r>
              <a:rPr lang="en-US" sz="1800" b="1" baseline="30000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chemeClr val="accent2"/>
                </a:solidFill>
              </a:rPr>
              <a:t>*</a:t>
            </a:r>
            <a:r>
              <a:rPr lang="en-US" sz="1800" b="1" baseline="30000">
                <a:solidFill>
                  <a:schemeClr val="accent2"/>
                </a:solidFill>
              </a:rPr>
              <a:t>)</a:t>
            </a:r>
            <a:r>
              <a:rPr lang="en-US" sz="1800" b="1">
                <a:solidFill>
                  <a:schemeClr val="accent2"/>
                </a:solidFill>
              </a:rPr>
              <a:t>B</a:t>
            </a:r>
            <a:r>
              <a:rPr lang="en-US" sz="1800" b="1" baseline="30000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chemeClr val="accent2"/>
                </a:solidFill>
              </a:rPr>
              <a:t>*</a:t>
            </a:r>
            <a:r>
              <a:rPr lang="en-US" sz="1800" b="1" baseline="30000">
                <a:solidFill>
                  <a:schemeClr val="accent2"/>
                </a:solidFill>
              </a:rPr>
              <a:t>)</a:t>
            </a:r>
            <a:r>
              <a:rPr lang="en-US" sz="1800" b="1"/>
              <a:t>,  </a:t>
            </a:r>
            <a:r>
              <a:rPr lang="en-US" sz="1800" b="1">
                <a:solidFill>
                  <a:srgbClr val="000099"/>
                </a:solidFill>
              </a:rPr>
              <a:t>B</a:t>
            </a:r>
            <a:r>
              <a:rPr lang="en-US" sz="1800" b="1" baseline="30000">
                <a:solidFill>
                  <a:srgbClr val="000099"/>
                </a:solidFill>
              </a:rPr>
              <a:t>(</a:t>
            </a:r>
            <a:r>
              <a:rPr lang="en-US" sz="1800" b="1">
                <a:solidFill>
                  <a:srgbClr val="000099"/>
                </a:solidFill>
              </a:rPr>
              <a:t>*</a:t>
            </a:r>
            <a:r>
              <a:rPr lang="en-US" sz="1800" b="1" baseline="30000">
                <a:solidFill>
                  <a:srgbClr val="000099"/>
                </a:solidFill>
              </a:rPr>
              <a:t>)</a:t>
            </a:r>
            <a:r>
              <a:rPr lang="en-US" sz="1800" b="1">
                <a:solidFill>
                  <a:srgbClr val="000099"/>
                </a:solidFill>
              </a:rPr>
              <a:t>B</a:t>
            </a:r>
            <a:r>
              <a:rPr lang="en-US" sz="1800" b="1" baseline="30000">
                <a:solidFill>
                  <a:srgbClr val="000099"/>
                </a:solidFill>
              </a:rPr>
              <a:t>(</a:t>
            </a:r>
            <a:r>
              <a:rPr lang="en-US" sz="1800" b="1">
                <a:solidFill>
                  <a:srgbClr val="000099"/>
                </a:solidFill>
              </a:rPr>
              <a:t>*</a:t>
            </a:r>
            <a:r>
              <a:rPr lang="en-US" sz="1800" b="1" baseline="30000">
                <a:solidFill>
                  <a:srgbClr val="000099"/>
                </a:solidFill>
              </a:rPr>
              <a:t>)</a:t>
            </a:r>
            <a:r>
              <a:rPr lang="en-US" sz="1800" b="1">
                <a:solidFill>
                  <a:srgbClr val="000099"/>
                </a:solidFill>
                <a:latin typeface="Symbol" pitchFamily="18" charset="2"/>
              </a:rPr>
              <a:t>p</a:t>
            </a:r>
            <a:r>
              <a:rPr lang="en-US" sz="1800" b="1"/>
              <a:t>, </a:t>
            </a:r>
            <a:r>
              <a:rPr lang="en-US" sz="1800" b="1">
                <a:solidFill>
                  <a:srgbClr val="000099"/>
                </a:solidFill>
              </a:rPr>
              <a:t> BB</a:t>
            </a:r>
            <a:r>
              <a:rPr lang="en-US" sz="1800" b="1">
                <a:solidFill>
                  <a:srgbClr val="000099"/>
                </a:solidFill>
                <a:latin typeface="Symbol" pitchFamily="18" charset="2"/>
              </a:rPr>
              <a:t>pp</a:t>
            </a:r>
            <a:r>
              <a:rPr lang="en-US" sz="1800" b="1"/>
              <a:t>, </a:t>
            </a:r>
            <a:r>
              <a:rPr lang="en-US" sz="1800" b="1">
                <a:solidFill>
                  <a:srgbClr val="3333FF"/>
                </a:solidFill>
              </a:rPr>
              <a:t> B</a:t>
            </a:r>
            <a:r>
              <a:rPr lang="en-US" sz="1800" b="1" baseline="-25000">
                <a:solidFill>
                  <a:srgbClr val="3333FF"/>
                </a:solidFill>
              </a:rPr>
              <a:t>s</a:t>
            </a:r>
            <a:r>
              <a:rPr lang="en-US" sz="1800" b="1" baseline="30000">
                <a:solidFill>
                  <a:srgbClr val="3333FF"/>
                </a:solidFill>
              </a:rPr>
              <a:t>(</a:t>
            </a:r>
            <a:r>
              <a:rPr lang="en-US" b="1">
                <a:solidFill>
                  <a:srgbClr val="3333FF"/>
                </a:solidFill>
              </a:rPr>
              <a:t>*</a:t>
            </a:r>
            <a:r>
              <a:rPr lang="en-US" sz="1800" b="1" baseline="30000">
                <a:solidFill>
                  <a:srgbClr val="3333FF"/>
                </a:solidFill>
              </a:rPr>
              <a:t>)</a:t>
            </a:r>
            <a:r>
              <a:rPr lang="en-US" sz="1800" b="1">
                <a:solidFill>
                  <a:srgbClr val="3333FF"/>
                </a:solidFill>
              </a:rPr>
              <a:t>B</a:t>
            </a:r>
            <a:r>
              <a:rPr lang="en-US" sz="1800" b="1" baseline="-25000">
                <a:solidFill>
                  <a:srgbClr val="3333FF"/>
                </a:solidFill>
              </a:rPr>
              <a:t>s</a:t>
            </a:r>
            <a:r>
              <a:rPr lang="en-US" sz="1800" b="1" baseline="30000">
                <a:solidFill>
                  <a:srgbClr val="3333FF"/>
                </a:solidFill>
              </a:rPr>
              <a:t>(</a:t>
            </a:r>
            <a:r>
              <a:rPr lang="en-US" b="1">
                <a:solidFill>
                  <a:srgbClr val="3333FF"/>
                </a:solidFill>
              </a:rPr>
              <a:t>*</a:t>
            </a:r>
            <a:r>
              <a:rPr lang="en-US" sz="1800" b="1" baseline="30000">
                <a:solidFill>
                  <a:srgbClr val="3333FF"/>
                </a:solidFill>
              </a:rPr>
              <a:t>)</a:t>
            </a:r>
            <a:r>
              <a:rPr lang="en-US" sz="1800" b="1"/>
              <a:t>,  </a:t>
            </a:r>
            <a:r>
              <a:rPr lang="en-GB" sz="1800" b="1">
                <a:solidFill>
                  <a:srgbClr val="6600CC"/>
                </a:solidFill>
                <a:latin typeface="Symbol" pitchFamily="18" charset="2"/>
              </a:rPr>
              <a:t></a:t>
            </a:r>
            <a:r>
              <a:rPr lang="en-US" sz="1800" b="1">
                <a:solidFill>
                  <a:srgbClr val="6600CC"/>
                </a:solidFill>
              </a:rPr>
              <a:t>(1S)</a:t>
            </a:r>
            <a:r>
              <a:rPr lang="en-US" sz="1000" b="1">
                <a:solidFill>
                  <a:srgbClr val="6600CC"/>
                </a:solidFill>
              </a:rPr>
              <a:t> </a:t>
            </a:r>
            <a:r>
              <a:rPr lang="en-US" sz="1800" b="1">
                <a:solidFill>
                  <a:srgbClr val="6600CC"/>
                </a:solidFill>
                <a:latin typeface="Symbol" pitchFamily="18" charset="2"/>
              </a:rPr>
              <a:t>pp</a:t>
            </a:r>
            <a:r>
              <a:rPr lang="en-US" sz="1800" b="1">
                <a:latin typeface="Symbol" pitchFamily="18" charset="2"/>
              </a:rPr>
              <a:t> </a:t>
            </a:r>
            <a:r>
              <a:rPr lang="en-US" sz="1800" b="1"/>
              <a:t>, </a:t>
            </a:r>
            <a:r>
              <a:rPr lang="en-GB" sz="1800" b="1">
                <a:solidFill>
                  <a:srgbClr val="6600CC"/>
                </a:solidFill>
                <a:latin typeface="Symbol" pitchFamily="18" charset="2"/>
              </a:rPr>
              <a:t></a:t>
            </a:r>
            <a:r>
              <a:rPr lang="en-US" sz="1000" b="1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1800" b="1">
                <a:solidFill>
                  <a:srgbClr val="6600CC"/>
                </a:solidFill>
              </a:rPr>
              <a:t>X</a:t>
            </a:r>
            <a:r>
              <a:rPr lang="en-US" sz="1800" b="1"/>
              <a:t> …</a:t>
            </a:r>
          </a:p>
        </p:txBody>
      </p:sp>
      <p:sp>
        <p:nvSpPr>
          <p:cNvPr id="42008" name="Text Box 44"/>
          <p:cNvSpPr txBox="1">
            <a:spLocks noChangeArrowheads="1"/>
          </p:cNvSpPr>
          <p:nvPr/>
        </p:nvSpPr>
        <p:spPr bwMode="auto">
          <a:xfrm>
            <a:off x="2508250" y="40909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000099"/>
                </a:solidFill>
              </a:rPr>
              <a:t>_</a:t>
            </a:r>
          </a:p>
        </p:txBody>
      </p:sp>
      <p:sp>
        <p:nvSpPr>
          <p:cNvPr id="42009" name="Text Box 45"/>
          <p:cNvSpPr txBox="1">
            <a:spLocks noChangeArrowheads="1"/>
          </p:cNvSpPr>
          <p:nvPr/>
        </p:nvSpPr>
        <p:spPr bwMode="auto">
          <a:xfrm>
            <a:off x="3276600" y="4824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000099"/>
                </a:solidFill>
              </a:rPr>
              <a:t>_</a:t>
            </a:r>
          </a:p>
        </p:txBody>
      </p:sp>
      <p:sp>
        <p:nvSpPr>
          <p:cNvPr id="42010" name="Text Box 46"/>
          <p:cNvSpPr txBox="1">
            <a:spLocks noChangeArrowheads="1"/>
          </p:cNvSpPr>
          <p:nvPr/>
        </p:nvSpPr>
        <p:spPr bwMode="auto">
          <a:xfrm>
            <a:off x="4191000" y="4824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000099"/>
                </a:solidFill>
              </a:rPr>
              <a:t>_</a:t>
            </a:r>
          </a:p>
        </p:txBody>
      </p:sp>
      <p:sp>
        <p:nvSpPr>
          <p:cNvPr id="42011" name="Text Box 47"/>
          <p:cNvSpPr txBox="1">
            <a:spLocks noChangeArrowheads="1"/>
          </p:cNvSpPr>
          <p:nvPr/>
        </p:nvSpPr>
        <p:spPr bwMode="auto">
          <a:xfrm>
            <a:off x="5029200" y="4824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000099"/>
                </a:solidFill>
              </a:rPr>
              <a:t>_</a:t>
            </a:r>
          </a:p>
        </p:txBody>
      </p:sp>
      <p:sp>
        <p:nvSpPr>
          <p:cNvPr id="42012" name="Text Box 48"/>
          <p:cNvSpPr txBox="1">
            <a:spLocks noChangeArrowheads="1"/>
          </p:cNvSpPr>
          <p:nvPr/>
        </p:nvSpPr>
        <p:spPr bwMode="auto">
          <a:xfrm>
            <a:off x="6096000" y="4824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3333FF"/>
                </a:solidFill>
              </a:rPr>
              <a:t>_</a:t>
            </a:r>
          </a:p>
        </p:txBody>
      </p:sp>
      <p:sp>
        <p:nvSpPr>
          <p:cNvPr id="42013" name="Text Box 51"/>
          <p:cNvSpPr txBox="1">
            <a:spLocks noChangeArrowheads="1"/>
          </p:cNvSpPr>
          <p:nvPr/>
        </p:nvSpPr>
        <p:spPr bwMode="auto">
          <a:xfrm>
            <a:off x="1600200" y="4824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1800" b="1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42014" name="Oval 29"/>
          <p:cNvSpPr>
            <a:spLocks noChangeArrowheads="1"/>
          </p:cNvSpPr>
          <p:nvPr/>
        </p:nvSpPr>
        <p:spPr bwMode="auto">
          <a:xfrm>
            <a:off x="5673725" y="4775200"/>
            <a:ext cx="1074738" cy="966788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Line 30"/>
          <p:cNvSpPr>
            <a:spLocks noChangeShapeType="1"/>
          </p:cNvSpPr>
          <p:nvPr/>
        </p:nvSpPr>
        <p:spPr bwMode="auto">
          <a:xfrm flipH="1" flipV="1">
            <a:off x="6616700" y="5661025"/>
            <a:ext cx="254000" cy="2952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3960813" y="-4763"/>
            <a:ext cx="1289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7E0021"/>
                </a:solidFill>
              </a:rPr>
              <a:t>Cusp?</a:t>
            </a:r>
            <a:endParaRPr lang="en-GB" sz="28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179388" y="1079500"/>
            <a:ext cx="6480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570038" y="428625"/>
            <a:ext cx="57721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/>
              <a:t>D.Bugg Europhys.Lett.96 (2011) (arXiv:1105.5492)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3" y="1206500"/>
            <a:ext cx="33972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49338"/>
            <a:ext cx="448468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813" y="3581400"/>
            <a:ext cx="4411662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149225" y="854075"/>
            <a:ext cx="131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Amplitude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4179888" y="715963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Line-shape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528638" y="3195638"/>
            <a:ext cx="204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Not a resonance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50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138"/>
            <a:ext cx="91535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7127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51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903605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850" y="3175"/>
            <a:ext cx="7488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(5S)(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nS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)</a:t>
            </a:r>
            <a:r>
              <a:rPr lang="en-US" sz="4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4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465388" y="736600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(1,2,3S)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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, e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(2S)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</a:t>
            </a:r>
            <a:r>
              <a:rPr lang="en-US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(1S)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2000" b="1"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endParaRPr lang="ru-RU" sz="2000" b="1" baseline="30000"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42988" y="1341438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endParaRPr lang="ru-RU" sz="2000" b="1" baseline="30000">
              <a:solidFill>
                <a:srgbClr val="CC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211638" y="1341438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endParaRPr lang="ru-RU" sz="2000" b="1" baseline="30000">
              <a:solidFill>
                <a:srgbClr val="CC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6804025" y="1268413"/>
            <a:ext cx="208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Y(1S)[l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]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sz="2000" b="1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CC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endParaRPr lang="ru-RU" sz="2000" b="1" baseline="30000">
              <a:solidFill>
                <a:srgbClr val="CC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2" name="Text Box 15"/>
          <p:cNvSpPr txBox="1">
            <a:spLocks noChangeArrowheads="1"/>
          </p:cNvSpPr>
          <p:nvPr/>
        </p:nvSpPr>
        <p:spPr bwMode="auto">
          <a:xfrm>
            <a:off x="7885113" y="2349500"/>
            <a:ext cx="1008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solidFill>
                  <a:srgbClr val="292929"/>
                </a:solidFill>
                <a:cs typeface="Times New Roman" pitchFamily="18" charset="0"/>
              </a:rPr>
              <a:t>reflection</a:t>
            </a:r>
            <a:endParaRPr lang="ru-RU" sz="1600">
              <a:solidFill>
                <a:srgbClr val="292929"/>
              </a:solidFill>
              <a:cs typeface="Times New Roman" pitchFamily="18" charset="0"/>
            </a:endParaRPr>
          </a:p>
        </p:txBody>
      </p:sp>
      <p:sp>
        <p:nvSpPr>
          <p:cNvPr id="3083" name="Text Box 16"/>
          <p:cNvSpPr txBox="1">
            <a:spLocks noChangeArrowheads="1"/>
          </p:cNvSpPr>
          <p:nvPr/>
        </p:nvSpPr>
        <p:spPr bwMode="auto">
          <a:xfrm>
            <a:off x="4643438" y="2349500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(2S)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4" name="Text Box 17"/>
          <p:cNvSpPr txBox="1">
            <a:spLocks noChangeArrowheads="1"/>
          </p:cNvSpPr>
          <p:nvPr/>
        </p:nvSpPr>
        <p:spPr bwMode="auto">
          <a:xfrm>
            <a:off x="1619250" y="1844675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(2S)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5" name="Text Box 18"/>
          <p:cNvSpPr txBox="1">
            <a:spLocks noChangeArrowheads="1"/>
          </p:cNvSpPr>
          <p:nvPr/>
        </p:nvSpPr>
        <p:spPr bwMode="auto">
          <a:xfrm>
            <a:off x="2124075" y="2924175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(3S)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6" name="Text Box 19"/>
          <p:cNvSpPr txBox="1">
            <a:spLocks noChangeArrowheads="1"/>
          </p:cNvSpPr>
          <p:nvPr/>
        </p:nvSpPr>
        <p:spPr bwMode="auto">
          <a:xfrm>
            <a:off x="827088" y="2349500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(1S)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7" name="Text Box 22"/>
          <p:cNvSpPr txBox="1">
            <a:spLocks noChangeArrowheads="1"/>
          </p:cNvSpPr>
          <p:nvPr/>
        </p:nvSpPr>
        <p:spPr bwMode="auto">
          <a:xfrm>
            <a:off x="3779838" y="2781300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(1S)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88" name="Text Box 23"/>
          <p:cNvSpPr txBox="1">
            <a:spLocks noChangeArrowheads="1"/>
          </p:cNvSpPr>
          <p:nvPr/>
        </p:nvSpPr>
        <p:spPr bwMode="auto">
          <a:xfrm>
            <a:off x="6516688" y="1773238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1600" b="1">
                <a:solidFill>
                  <a:srgbClr val="8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(2S)</a:t>
            </a:r>
            <a:endParaRPr lang="ru-RU" sz="1600" b="1">
              <a:solidFill>
                <a:srgbClr val="8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90" name="Text Box 91"/>
          <p:cNvSpPr txBox="1">
            <a:spLocks noChangeArrowheads="1"/>
          </p:cNvSpPr>
          <p:nvPr/>
        </p:nvSpPr>
        <p:spPr bwMode="auto">
          <a:xfrm>
            <a:off x="1619250" y="4797425"/>
            <a:ext cx="5319713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>
                <a:solidFill>
                  <a:srgbClr val="0000CC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[e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(5S)(1S)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] = (1.160.060.10) pb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>
                <a:solidFill>
                  <a:srgbClr val="0000CC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[e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(5S)(2S)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] = (1.870.110.23) pb</a:t>
            </a:r>
            <a:endParaRPr lang="en-US" sz="2000" b="1" baseline="30000">
              <a:solidFill>
                <a:srgbClr val="0000CC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>
                <a:solidFill>
                  <a:srgbClr val="0000CC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[e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(5S)(3S)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="1" baseline="30000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] = (0.980.240.19) pb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Consistent with</a:t>
            </a:r>
            <a:r>
              <a:rPr lang="ru-RU" sz="2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 ½</a:t>
            </a:r>
            <a:r>
              <a:rPr lang="en-US" sz="2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 of</a:t>
            </a:r>
            <a:r>
              <a:rPr lang="ru-RU" sz="2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Y(nS)</a:t>
            </a:r>
            <a:r>
              <a:rPr lang="en-US" sz="2000">
                <a:solidFill>
                  <a:srgbClr val="A50021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sz="2000" baseline="30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>
                <a:solidFill>
                  <a:srgbClr val="A50021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sz="2000" baseline="30000">
                <a:solidFill>
                  <a:srgbClr val="A50021"/>
                </a:solidFill>
                <a:latin typeface="Calibri" pitchFamily="34" charset="0"/>
                <a:cs typeface="Times New Roman" pitchFamily="18" charset="0"/>
              </a:rPr>
              <a:t>-</a:t>
            </a:r>
            <a:endParaRPr lang="en-US" sz="2000" b="1" baseline="30000">
              <a:solidFill>
                <a:srgbClr val="0000CC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b="1" baseline="30000">
              <a:solidFill>
                <a:srgbClr val="0000CC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097" name="Slide Number Placeholder 4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1E3421BC-F494-4BB2-835C-675BEBEE89DD}" type="slidenum">
              <a:rPr lang="en-US" sz="1600" b="1">
                <a:cs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52</a:t>
            </a:fld>
            <a:endParaRPr lang="en-US" sz="1600" b="1" dirty="0">
              <a:cs typeface="Arial" pitchFamily="34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107950" y="6381750"/>
            <a:ext cx="67892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</a:rPr>
              <a:t> arXiv:1308.2646, </a:t>
            </a:r>
            <a:r>
              <a:rPr lang="en-US" dirty="0" smtClean="0">
                <a:solidFill>
                  <a:srgbClr val="003300"/>
                </a:solidFill>
              </a:rPr>
              <a:t>accepted for publication in </a:t>
            </a:r>
            <a:r>
              <a:rPr lang="en-US" dirty="0">
                <a:solidFill>
                  <a:srgbClr val="003300"/>
                </a:solidFill>
              </a:rPr>
              <a:t>Phys. Rev. D</a:t>
            </a: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2555875" y="17732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5580063" y="17732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8532813" y="17732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12875"/>
            <a:ext cx="4425950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26"/>
          <p:cNvSpPr txBox="1">
            <a:spLocks noChangeArrowheads="1"/>
          </p:cNvSpPr>
          <p:nvPr/>
        </p:nvSpPr>
        <p:spPr bwMode="auto">
          <a:xfrm>
            <a:off x="971550" y="1700213"/>
            <a:ext cx="104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rgbClr val="CC0000"/>
                </a:solidFill>
                <a:cs typeface="Times New Roman" pitchFamily="18" charset="0"/>
              </a:rPr>
              <a:t>with Z</a:t>
            </a:r>
            <a:r>
              <a:rPr lang="en-US" sz="2000" baseline="-25000">
                <a:solidFill>
                  <a:srgbClr val="CC0000"/>
                </a:solidFill>
                <a:cs typeface="Times New Roman" pitchFamily="18" charset="0"/>
              </a:rPr>
              <a:t>b</a:t>
            </a:r>
            <a:r>
              <a:rPr lang="ru-RU" sz="2000" baseline="30000">
                <a:solidFill>
                  <a:srgbClr val="CC0000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6148" name="Text Box 27"/>
          <p:cNvSpPr txBox="1">
            <a:spLocks noChangeArrowheads="1"/>
          </p:cNvSpPr>
          <p:nvPr/>
        </p:nvSpPr>
        <p:spPr bwMode="auto">
          <a:xfrm>
            <a:off x="3203575" y="1628775"/>
            <a:ext cx="9890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rgbClr val="0000CC"/>
                </a:solidFill>
                <a:cs typeface="Times New Roman" pitchFamily="18" charset="0"/>
              </a:rPr>
              <a:t>w/o Z</a:t>
            </a:r>
            <a:r>
              <a:rPr lang="en-US" sz="2000" baseline="-25000">
                <a:solidFill>
                  <a:srgbClr val="0000CC"/>
                </a:solidFill>
                <a:cs typeface="Times New Roman" pitchFamily="18" charset="0"/>
              </a:rPr>
              <a:t>b</a:t>
            </a:r>
            <a:r>
              <a:rPr lang="en-US" sz="2000" baseline="30000">
                <a:solidFill>
                  <a:srgbClr val="0000CC"/>
                </a:solidFill>
                <a:cs typeface="Times New Roman" pitchFamily="18" charset="0"/>
              </a:rPr>
              <a:t>0</a:t>
            </a:r>
            <a:endParaRPr lang="ru-RU" sz="2000" baseline="3000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6149" name="Line 28"/>
          <p:cNvSpPr>
            <a:spLocks noChangeShapeType="1"/>
          </p:cNvSpPr>
          <p:nvPr/>
        </p:nvSpPr>
        <p:spPr bwMode="auto">
          <a:xfrm>
            <a:off x="1979613" y="2060575"/>
            <a:ext cx="863600" cy="3603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Line 29"/>
          <p:cNvSpPr>
            <a:spLocks noChangeShapeType="1"/>
          </p:cNvSpPr>
          <p:nvPr/>
        </p:nvSpPr>
        <p:spPr bwMode="auto">
          <a:xfrm>
            <a:off x="3779838" y="1989138"/>
            <a:ext cx="71437" cy="93503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3" name="Slide Number Placeholder 4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F8A9A40-D41A-4A79-9518-E82E7E14ABB2}" type="slidenum">
              <a:rPr lang="en-US" sz="1600" b="1">
                <a:cs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53</a:t>
            </a:fld>
            <a:endParaRPr lang="en-US" sz="1600" b="1" dirty="0">
              <a:cs typeface="Arial" pitchFamily="34" charset="0"/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179388" y="4797425"/>
            <a:ext cx="84978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Z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b</a:t>
            </a:r>
            <a:r>
              <a:rPr lang="ru-RU" sz="2000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resonant structure has been observed in </a:t>
            </a:r>
            <a:r>
              <a:rPr lang="en-US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(2S)</a:t>
            </a:r>
            <a:r>
              <a:rPr lang="el-GR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π</a:t>
            </a:r>
            <a:r>
              <a:rPr lang="en-US" sz="2000" b="1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l-GR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π</a:t>
            </a:r>
            <a:r>
              <a:rPr lang="en-US" sz="2000" b="1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and </a:t>
            </a:r>
            <a:r>
              <a:rPr lang="en-US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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(3S)</a:t>
            </a:r>
            <a:r>
              <a:rPr lang="el-GR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π</a:t>
            </a:r>
            <a:r>
              <a:rPr lang="en-US" sz="2000" b="1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l-GR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π</a:t>
            </a:r>
            <a:r>
              <a:rPr lang="en-US" sz="2000" b="1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 </a:t>
            </a:r>
            <a:endParaRPr lang="en-US" sz="20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  <a:r>
              <a:rPr lang="en-US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Statistical significance of</a:t>
            </a:r>
            <a:r>
              <a:rPr lang="ru-RU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Z</a:t>
            </a:r>
            <a:r>
              <a:rPr lang="en-US" sz="2000" b="1" baseline="-25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b</a:t>
            </a:r>
            <a:r>
              <a:rPr lang="ru-RU" sz="2000" b="1" baseline="30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(10610) signal is 6.5</a:t>
            </a:r>
            <a:r>
              <a:rPr lang="el-GR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σ</a:t>
            </a:r>
            <a:r>
              <a:rPr lang="en-US" sz="2000">
                <a:solidFill>
                  <a:srgbClr val="800000"/>
                </a:solidFill>
                <a:latin typeface="Calibri" pitchFamily="34" charset="0"/>
                <a:cs typeface="Times New Roman" pitchFamily="18" charset="0"/>
              </a:rPr>
              <a:t> including systematics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</a:pPr>
            <a:r>
              <a:rPr lang="en-US" sz="2000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Z</a:t>
            </a:r>
            <a:r>
              <a:rPr lang="en-US" sz="2000" b="1" baseline="-25000">
                <a:latin typeface="Calibri" pitchFamily="34" charset="0"/>
                <a:cs typeface="Times New Roman" pitchFamily="18" charset="0"/>
              </a:rPr>
              <a:t>b</a:t>
            </a:r>
            <a:r>
              <a:rPr lang="ru-RU" sz="2000" b="1" baseline="30000"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(10650) signal is not significant (~2</a:t>
            </a:r>
            <a:r>
              <a:rPr lang="el-GR" sz="2000">
                <a:latin typeface="Calibri" pitchFamily="34" charset="0"/>
                <a:cs typeface="Times New Roman" pitchFamily="18" charset="0"/>
              </a:rPr>
              <a:t>σ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)</a:t>
            </a:r>
            <a:r>
              <a:rPr lang="ru-RU" sz="2000"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not contradicting with its existence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 Z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b</a:t>
            </a:r>
            <a:r>
              <a:rPr lang="ru-RU" sz="2000" b="1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(10610) mass from the fit M=10609 </a:t>
            </a:r>
            <a:r>
              <a:rPr lang="en-US" sz="2800" baseline="1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±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4 </a:t>
            </a:r>
            <a:r>
              <a:rPr lang="en-US" sz="2800" baseline="1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±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4 MeV/c</a:t>
            </a:r>
            <a:r>
              <a:rPr lang="en-US" sz="2000" baseline="30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155" name="Rectangle 14"/>
          <p:cNvSpPr>
            <a:spLocks noChangeArrowheads="1"/>
          </p:cNvSpPr>
          <p:nvPr/>
        </p:nvSpPr>
        <p:spPr bwMode="auto">
          <a:xfrm>
            <a:off x="6300788" y="6153150"/>
            <a:ext cx="284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M(Z</a:t>
            </a:r>
            <a:r>
              <a:rPr lang="en-US" sz="2000" b="1" baseline="-25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b</a:t>
            </a:r>
            <a:r>
              <a:rPr lang="en-US" sz="2000" baseline="30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)=10607</a:t>
            </a:r>
            <a:r>
              <a:rPr lang="en-US" sz="2800" baseline="12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±</a:t>
            </a:r>
            <a:r>
              <a:rPr lang="en-US" sz="2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2 MeV/c</a:t>
            </a:r>
            <a:r>
              <a:rPr lang="en-US" sz="2000" baseline="3000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6156" name="Text Box 2"/>
          <p:cNvSpPr txBox="1">
            <a:spLocks noChangeArrowheads="1"/>
          </p:cNvSpPr>
          <p:nvPr/>
        </p:nvSpPr>
        <p:spPr bwMode="auto">
          <a:xfrm>
            <a:off x="250825" y="3175"/>
            <a:ext cx="741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(2S)</a:t>
            </a:r>
            <a:r>
              <a:rPr lang="en-US" sz="4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4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Dalitz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analysis</a:t>
            </a:r>
            <a:endParaRPr 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615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908050"/>
            <a:ext cx="4914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412875"/>
            <a:ext cx="4419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3" name="Text Box 26"/>
          <p:cNvSpPr txBox="1">
            <a:spLocks noChangeArrowheads="1"/>
          </p:cNvSpPr>
          <p:nvPr/>
        </p:nvSpPr>
        <p:spPr bwMode="auto">
          <a:xfrm>
            <a:off x="6300788" y="1700213"/>
            <a:ext cx="1046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rgbClr val="CC0000"/>
                </a:solidFill>
                <a:cs typeface="Times New Roman" pitchFamily="18" charset="0"/>
              </a:rPr>
              <a:t>with Z</a:t>
            </a:r>
            <a:r>
              <a:rPr lang="en-US" sz="2000" baseline="-25000">
                <a:solidFill>
                  <a:srgbClr val="CC0000"/>
                </a:solidFill>
                <a:cs typeface="Times New Roman" pitchFamily="18" charset="0"/>
              </a:rPr>
              <a:t>b</a:t>
            </a:r>
            <a:r>
              <a:rPr lang="ru-RU" sz="2000" baseline="30000">
                <a:solidFill>
                  <a:srgbClr val="CC0000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6164" name="Text Box 27"/>
          <p:cNvSpPr txBox="1">
            <a:spLocks noChangeArrowheads="1"/>
          </p:cNvSpPr>
          <p:nvPr/>
        </p:nvSpPr>
        <p:spPr bwMode="auto">
          <a:xfrm>
            <a:off x="7812088" y="1773238"/>
            <a:ext cx="989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>
                <a:solidFill>
                  <a:srgbClr val="0000CC"/>
                </a:solidFill>
                <a:cs typeface="Times New Roman" pitchFamily="18" charset="0"/>
              </a:rPr>
              <a:t>w/o Z</a:t>
            </a:r>
            <a:r>
              <a:rPr lang="en-US" sz="2000" baseline="-25000">
                <a:solidFill>
                  <a:srgbClr val="0000CC"/>
                </a:solidFill>
                <a:cs typeface="Times New Roman" pitchFamily="18" charset="0"/>
              </a:rPr>
              <a:t>b</a:t>
            </a:r>
            <a:r>
              <a:rPr lang="en-US" sz="2000" baseline="30000">
                <a:solidFill>
                  <a:srgbClr val="0000CC"/>
                </a:solidFill>
                <a:cs typeface="Times New Roman" pitchFamily="18" charset="0"/>
              </a:rPr>
              <a:t>0</a:t>
            </a:r>
            <a:endParaRPr lang="ru-RU" sz="2000" baseline="3000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6165" name="Line 29"/>
          <p:cNvSpPr>
            <a:spLocks noChangeShapeType="1"/>
          </p:cNvSpPr>
          <p:nvPr/>
        </p:nvSpPr>
        <p:spPr bwMode="auto">
          <a:xfrm flipH="1">
            <a:off x="7380288" y="2133600"/>
            <a:ext cx="576262" cy="13668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6" name="Line 28"/>
          <p:cNvSpPr>
            <a:spLocks noChangeShapeType="1"/>
          </p:cNvSpPr>
          <p:nvPr/>
        </p:nvSpPr>
        <p:spPr bwMode="auto">
          <a:xfrm flipH="1">
            <a:off x="6300788" y="1989138"/>
            <a:ext cx="71437" cy="863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179388" y="9080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00"/>
                </a:solidFill>
              </a:rPr>
              <a:t> arXiv:1308.2646</a:t>
            </a:r>
          </a:p>
        </p:txBody>
      </p:sp>
      <p:pic>
        <p:nvPicPr>
          <p:cNvPr id="19" name="Picture 14" descr="Belle-logo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smtClean="0">
                <a:latin typeface="Calibri" pitchFamily="34" charset="0"/>
              </a:rPr>
              <a:t>     </a:t>
            </a:r>
            <a:r>
              <a:rPr lang="en-US" sz="4000" b="1" smtClean="0">
                <a:latin typeface="Calibri" pitchFamily="34" charset="0"/>
                <a:sym typeface="Symbol" pitchFamily="18" charset="2"/>
              </a:rPr>
              <a:t></a:t>
            </a:r>
            <a:r>
              <a:rPr lang="en-US" sz="4000" b="1" smtClean="0">
                <a:latin typeface="Calibri" pitchFamily="34" charset="0"/>
              </a:rPr>
              <a:t>(5S)</a:t>
            </a:r>
            <a:r>
              <a:rPr lang="en-US" sz="4000" b="1" smtClean="0"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smtClean="0">
                <a:latin typeface="Calibri" pitchFamily="34" charset="0"/>
              </a:rPr>
              <a:t>B</a:t>
            </a:r>
            <a:r>
              <a:rPr lang="en-US" sz="4000" b="1" baseline="30000" smtClean="0">
                <a:latin typeface="Calibri" pitchFamily="34" charset="0"/>
              </a:rPr>
              <a:t>*</a:t>
            </a:r>
            <a:r>
              <a:rPr lang="en-US" sz="4000" b="1" smtClean="0">
                <a:latin typeface="Calibri" pitchFamily="34" charset="0"/>
              </a:rPr>
              <a:t>B</a:t>
            </a:r>
            <a:r>
              <a:rPr lang="en-US" sz="4000" b="1" baseline="30000" smtClean="0">
                <a:latin typeface="Calibri" pitchFamily="34" charset="0"/>
              </a:rPr>
              <a:t>(*)</a:t>
            </a:r>
            <a:r>
              <a:rPr lang="el-GR" sz="4000" b="1" smtClean="0">
                <a:latin typeface="Calibri" pitchFamily="34" charset="0"/>
              </a:rPr>
              <a:t>π</a:t>
            </a:r>
            <a:r>
              <a:rPr lang="en-US" sz="4000" b="1" smtClean="0">
                <a:latin typeface="Calibri" pitchFamily="34" charset="0"/>
              </a:rPr>
              <a:t>:  B Reconstruction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CFA11435-A550-4DCD-871B-4FF364244FCC}" type="slidenum">
              <a:rPr lang="en-US" sz="1600" smtClean="0">
                <a:solidFill>
                  <a:schemeClr val="tx1"/>
                </a:solidFill>
              </a:rPr>
              <a:pPr/>
              <a:t>54</a:t>
            </a:fld>
            <a:endParaRPr lang="en-US" sz="1600" smtClean="0">
              <a:solidFill>
                <a:schemeClr val="tx1"/>
              </a:solidFill>
            </a:endParaRPr>
          </a:p>
        </p:txBody>
      </p:sp>
      <p:sp>
        <p:nvSpPr>
          <p:cNvPr id="34820" name="TextBox 10"/>
          <p:cNvSpPr txBox="1">
            <a:spLocks noChangeArrowheads="1"/>
          </p:cNvSpPr>
          <p:nvPr/>
        </p:nvSpPr>
        <p:spPr bwMode="auto">
          <a:xfrm>
            <a:off x="76200" y="5716588"/>
            <a:ext cx="899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B candidate invariant mass distribution. All modes combined. Select B signal within 30-40 MeV (depending on B decay mode) around B nominal mass.</a:t>
            </a:r>
            <a:endParaRPr lang="en-US">
              <a:cs typeface="Arial" pitchFamily="34" charset="0"/>
            </a:endParaRPr>
          </a:p>
        </p:txBody>
      </p:sp>
      <p:pic>
        <p:nvPicPr>
          <p:cNvPr id="34821" name="Picture 2" descr="C:\Documents and Settings\garmash\Desktop\y5s-mbc.jpg"/>
          <p:cNvPicPr>
            <a:picLocks noChangeAspect="1" noChangeArrowheads="1"/>
          </p:cNvPicPr>
          <p:nvPr/>
        </p:nvPicPr>
        <p:blipFill>
          <a:blip r:embed="rId2" cstate="print"/>
          <a:srcRect t="44698" r="7843" b="3030"/>
          <a:stretch>
            <a:fillRect/>
          </a:stretch>
        </p:blipFill>
        <p:spPr bwMode="auto">
          <a:xfrm>
            <a:off x="0" y="990600"/>
            <a:ext cx="60960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 rot="5400000">
            <a:off x="1648619" y="3237706"/>
            <a:ext cx="34290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2285207" y="3237706"/>
            <a:ext cx="3429000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4" name="TextBox 17"/>
          <p:cNvSpPr txBox="1">
            <a:spLocks noChangeArrowheads="1"/>
          </p:cNvSpPr>
          <p:nvPr/>
        </p:nvSpPr>
        <p:spPr bwMode="auto">
          <a:xfrm>
            <a:off x="6172200" y="11430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Charged B: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5" name="TextBox 18"/>
          <p:cNvSpPr txBox="1">
            <a:spLocks noChangeArrowheads="1"/>
          </p:cNvSpPr>
          <p:nvPr/>
        </p:nvSpPr>
        <p:spPr bwMode="auto">
          <a:xfrm>
            <a:off x="6553200" y="15240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– D</a:t>
            </a:r>
            <a:r>
              <a:rPr lang="en-US" b="1" baseline="30000">
                <a:latin typeface="Calibri" pitchFamily="34" charset="0"/>
              </a:rPr>
              <a:t>0</a:t>
            </a:r>
            <a:r>
              <a:rPr lang="en-US" b="1">
                <a:latin typeface="Calibri" pitchFamily="34" charset="0"/>
              </a:rPr>
              <a:t>[K</a:t>
            </a:r>
            <a:r>
              <a:rPr lang="el-GR" b="1">
                <a:latin typeface="Calibri" pitchFamily="34" charset="0"/>
              </a:rPr>
              <a:t>π</a:t>
            </a:r>
            <a:r>
              <a:rPr lang="en-US" b="1">
                <a:latin typeface="Calibri" pitchFamily="34" charset="0"/>
              </a:rPr>
              <a:t>,K</a:t>
            </a:r>
            <a:r>
              <a:rPr lang="el-GR" b="1">
                <a:latin typeface="Calibri" pitchFamily="34" charset="0"/>
              </a:rPr>
              <a:t>πππ</a:t>
            </a:r>
            <a:r>
              <a:rPr lang="en-US" b="1">
                <a:latin typeface="Calibri" pitchFamily="34" charset="0"/>
              </a:rPr>
              <a:t>]</a:t>
            </a:r>
            <a:r>
              <a:rPr lang="el-GR" b="1">
                <a:latin typeface="Calibri" pitchFamily="34" charset="0"/>
              </a:rPr>
              <a:t>π</a:t>
            </a:r>
            <a:r>
              <a:rPr lang="en-US" b="1" baseline="30000">
                <a:latin typeface="Calibri" pitchFamily="34" charset="0"/>
              </a:rPr>
              <a:t>-</a:t>
            </a:r>
            <a:r>
              <a:rPr lang="en-US" b="1">
                <a:latin typeface="Calibri" pitchFamily="34" charset="0"/>
              </a:rPr>
              <a:t> 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6" name="TextBox 20"/>
          <p:cNvSpPr txBox="1">
            <a:spLocks noChangeArrowheads="1"/>
          </p:cNvSpPr>
          <p:nvPr/>
        </p:nvSpPr>
        <p:spPr bwMode="auto">
          <a:xfrm>
            <a:off x="6553200" y="18478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– J/</a:t>
            </a:r>
            <a:r>
              <a:rPr lang="el-GR" b="1">
                <a:latin typeface="Calibri" pitchFamily="34" charset="0"/>
                <a:cs typeface="Arial" pitchFamily="34" charset="0"/>
              </a:rPr>
              <a:t>ψ</a:t>
            </a:r>
            <a:r>
              <a:rPr lang="en-US" b="1">
                <a:latin typeface="Calibri" pitchFamily="34" charset="0"/>
                <a:cs typeface="Arial" pitchFamily="34" charset="0"/>
              </a:rPr>
              <a:t>[</a:t>
            </a:r>
            <a:r>
              <a:rPr lang="el-GR" b="1">
                <a:latin typeface="Calibri" pitchFamily="34" charset="0"/>
                <a:cs typeface="Arial" pitchFamily="34" charset="0"/>
              </a:rPr>
              <a:t>μμ</a:t>
            </a:r>
            <a:r>
              <a:rPr lang="en-US" b="1">
                <a:latin typeface="Calibri" pitchFamily="34" charset="0"/>
                <a:cs typeface="Arial" pitchFamily="34" charset="0"/>
              </a:rPr>
              <a:t>] K</a:t>
            </a:r>
            <a:r>
              <a:rPr lang="en-US" b="1" baseline="30000">
                <a:latin typeface="Calibri" pitchFamily="34" charset="0"/>
                <a:cs typeface="Arial" pitchFamily="34" charset="0"/>
              </a:rPr>
              <a:t>-</a:t>
            </a:r>
            <a:r>
              <a:rPr lang="en-US" b="1">
                <a:latin typeface="Calibri" pitchFamily="34" charset="0"/>
              </a:rPr>
              <a:t> 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7" name="TextBox 21"/>
          <p:cNvSpPr txBox="1">
            <a:spLocks noChangeArrowheads="1"/>
          </p:cNvSpPr>
          <p:nvPr/>
        </p:nvSpPr>
        <p:spPr bwMode="auto">
          <a:xfrm>
            <a:off x="6172200" y="25146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Neutral B: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8" name="TextBox 22"/>
          <p:cNvSpPr txBox="1">
            <a:spLocks noChangeArrowheads="1"/>
          </p:cNvSpPr>
          <p:nvPr/>
        </p:nvSpPr>
        <p:spPr bwMode="auto">
          <a:xfrm>
            <a:off x="6467475" y="29146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– D</a:t>
            </a:r>
            <a:r>
              <a:rPr lang="en-US" b="1" baseline="30000">
                <a:latin typeface="Calibri" pitchFamily="34" charset="0"/>
              </a:rPr>
              <a:t>+</a:t>
            </a:r>
            <a:r>
              <a:rPr lang="en-US" b="1">
                <a:latin typeface="Calibri" pitchFamily="34" charset="0"/>
              </a:rPr>
              <a:t>[K</a:t>
            </a:r>
            <a:r>
              <a:rPr lang="el-GR" b="1">
                <a:latin typeface="Calibri" pitchFamily="34" charset="0"/>
              </a:rPr>
              <a:t>ππ</a:t>
            </a:r>
            <a:r>
              <a:rPr lang="en-US" b="1">
                <a:latin typeface="Calibri" pitchFamily="34" charset="0"/>
              </a:rPr>
              <a:t>]</a:t>
            </a:r>
            <a:r>
              <a:rPr lang="el-GR" b="1">
                <a:latin typeface="Calibri" pitchFamily="34" charset="0"/>
              </a:rPr>
              <a:t>π</a:t>
            </a:r>
            <a:r>
              <a:rPr lang="en-US" b="1" baseline="30000">
                <a:latin typeface="Calibri" pitchFamily="34" charset="0"/>
              </a:rPr>
              <a:t>-</a:t>
            </a:r>
            <a:r>
              <a:rPr lang="en-US" b="1">
                <a:latin typeface="Calibri" pitchFamily="34" charset="0"/>
              </a:rPr>
              <a:t> 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9" name="TextBox 23"/>
          <p:cNvSpPr txBox="1">
            <a:spLocks noChangeArrowheads="1"/>
          </p:cNvSpPr>
          <p:nvPr/>
        </p:nvSpPr>
        <p:spPr bwMode="auto">
          <a:xfrm>
            <a:off x="6467475" y="3657600"/>
            <a:ext cx="267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– D*</a:t>
            </a:r>
            <a:r>
              <a:rPr lang="en-US" b="1" baseline="30000">
                <a:latin typeface="Calibri" pitchFamily="34" charset="0"/>
              </a:rPr>
              <a:t>+</a:t>
            </a:r>
            <a:r>
              <a:rPr lang="en-US" b="1">
                <a:latin typeface="Calibri" pitchFamily="34" charset="0"/>
              </a:rPr>
              <a:t>[K</a:t>
            </a:r>
            <a:r>
              <a:rPr lang="el-GR" b="1">
                <a:latin typeface="Calibri" pitchFamily="34" charset="0"/>
              </a:rPr>
              <a:t>π</a:t>
            </a:r>
            <a:r>
              <a:rPr lang="en-US" b="1">
                <a:latin typeface="Calibri" pitchFamily="34" charset="0"/>
              </a:rPr>
              <a:t>,K</a:t>
            </a:r>
            <a:r>
              <a:rPr lang="el-GR" b="1">
                <a:latin typeface="Calibri" pitchFamily="34" charset="0"/>
              </a:rPr>
              <a:t>ππ</a:t>
            </a:r>
            <a:r>
              <a:rPr lang="en-US" b="1">
                <a:latin typeface="Calibri" pitchFamily="34" charset="0"/>
              </a:rPr>
              <a:t>,K</a:t>
            </a:r>
            <a:r>
              <a:rPr lang="el-GR" b="1">
                <a:latin typeface="Calibri" pitchFamily="34" charset="0"/>
              </a:rPr>
              <a:t>πππ</a:t>
            </a:r>
            <a:r>
              <a:rPr lang="en-US" b="1">
                <a:latin typeface="Calibri" pitchFamily="34" charset="0"/>
              </a:rPr>
              <a:t>]</a:t>
            </a:r>
            <a:r>
              <a:rPr lang="el-GR" b="1">
                <a:latin typeface="Calibri" pitchFamily="34" charset="0"/>
              </a:rPr>
              <a:t>π</a:t>
            </a:r>
            <a:r>
              <a:rPr lang="en-US" b="1" baseline="30000">
                <a:latin typeface="Calibri" pitchFamily="34" charset="0"/>
              </a:rPr>
              <a:t>-</a:t>
            </a:r>
            <a:r>
              <a:rPr lang="en-US" b="1">
                <a:latin typeface="Calibri" pitchFamily="34" charset="0"/>
              </a:rPr>
              <a:t> 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30" name="TextBox 24"/>
          <p:cNvSpPr txBox="1">
            <a:spLocks noChangeArrowheads="1"/>
          </p:cNvSpPr>
          <p:nvPr/>
        </p:nvSpPr>
        <p:spPr bwMode="auto">
          <a:xfrm>
            <a:off x="6467475" y="3271838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– J/</a:t>
            </a:r>
            <a:r>
              <a:rPr lang="el-GR" b="1">
                <a:latin typeface="Calibri" pitchFamily="34" charset="0"/>
                <a:cs typeface="Arial" pitchFamily="34" charset="0"/>
              </a:rPr>
              <a:t>ψ</a:t>
            </a:r>
            <a:r>
              <a:rPr lang="en-US" b="1">
                <a:latin typeface="Calibri" pitchFamily="34" charset="0"/>
                <a:cs typeface="Arial" pitchFamily="34" charset="0"/>
              </a:rPr>
              <a:t>[</a:t>
            </a:r>
            <a:r>
              <a:rPr lang="el-GR" b="1">
                <a:latin typeface="Calibri" pitchFamily="34" charset="0"/>
                <a:cs typeface="Arial" pitchFamily="34" charset="0"/>
              </a:rPr>
              <a:t>μμ</a:t>
            </a:r>
            <a:r>
              <a:rPr lang="en-US" b="1">
                <a:latin typeface="Calibri" pitchFamily="34" charset="0"/>
                <a:cs typeface="Arial" pitchFamily="34" charset="0"/>
              </a:rPr>
              <a:t>] K*</a:t>
            </a:r>
            <a:r>
              <a:rPr lang="en-US" b="1" baseline="30000">
                <a:latin typeface="Calibri" pitchFamily="34" charset="0"/>
                <a:cs typeface="Arial" pitchFamily="34" charset="0"/>
              </a:rPr>
              <a:t>0</a:t>
            </a:r>
            <a:r>
              <a:rPr lang="en-US" b="1">
                <a:latin typeface="Calibri" pitchFamily="34" charset="0"/>
              </a:rPr>
              <a:t> 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1266032" y="3237706"/>
            <a:ext cx="3429000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677319" y="3237706"/>
            <a:ext cx="34290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71850" y="1219200"/>
            <a:ext cx="619125" cy="373380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81325" y="1219200"/>
            <a:ext cx="381000" cy="3733800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00500" y="1219200"/>
            <a:ext cx="381000" cy="3733800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96000" y="4306888"/>
            <a:ext cx="2971800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algn="just">
              <a:defRPr/>
            </a:pPr>
            <a:r>
              <a:rPr lang="en-US" dirty="0">
                <a:latin typeface="Calibri" pitchFamily="34" charset="0"/>
              </a:rPr>
              <a:t>Effective B </a:t>
            </a:r>
            <a:r>
              <a:rPr lang="en-US" dirty="0">
                <a:latin typeface="Calibri" pitchFamily="34" charset="0"/>
                <a:cs typeface="Arial"/>
              </a:rPr>
              <a:t>fraction:</a:t>
            </a:r>
          </a:p>
          <a:p>
            <a:pPr marL="342900" indent="-342900" algn="just">
              <a:defRPr/>
            </a:pPr>
            <a:r>
              <a:rPr lang="en-US" dirty="0">
                <a:latin typeface="Calibri" pitchFamily="34" charset="0"/>
                <a:cs typeface="Arial"/>
              </a:rPr>
              <a:t>Br[</a:t>
            </a:r>
            <a:r>
              <a:rPr lang="en-US" dirty="0" err="1">
                <a:latin typeface="Calibri" pitchFamily="34" charset="0"/>
                <a:cs typeface="Arial"/>
              </a:rPr>
              <a:t>B→f</a:t>
            </a:r>
            <a:r>
              <a:rPr lang="en-US" dirty="0">
                <a:latin typeface="Calibri" pitchFamily="34" charset="0"/>
                <a:cs typeface="Arial"/>
              </a:rPr>
              <a:t>] = (143±15) x 10</a:t>
            </a:r>
            <a:r>
              <a:rPr lang="en-US" b="1" baseline="30000" dirty="0">
                <a:latin typeface="Calibri" pitchFamily="34" charset="0"/>
                <a:cs typeface="Arial"/>
              </a:rPr>
              <a:t>-5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4837" name="TextBox 29"/>
          <p:cNvSpPr txBox="1">
            <a:spLocks noChangeArrowheads="1"/>
          </p:cNvSpPr>
          <p:nvPr/>
        </p:nvSpPr>
        <p:spPr bwMode="auto">
          <a:xfrm>
            <a:off x="1143000" y="12192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</a:rPr>
              <a:t>Data</a:t>
            </a:r>
            <a:endParaRPr lang="en-US" sz="2400" b="1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4838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75" y="1258888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9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0" name="Rectangle 23"/>
          <p:cNvSpPr>
            <a:spLocks noChangeArrowheads="1"/>
          </p:cNvSpPr>
          <p:nvPr/>
        </p:nvSpPr>
        <p:spPr bwMode="auto">
          <a:xfrm>
            <a:off x="7548563" y="313372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–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3790950" y="11113"/>
            <a:ext cx="1766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</a:rPr>
              <a:t>Selection</a:t>
            </a:r>
            <a:endParaRPr lang="ru-RU" sz="2800" b="1">
              <a:solidFill>
                <a:srgbClr val="000099"/>
              </a:solidFill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179388" y="2852738"/>
            <a:ext cx="635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Require intermediate Z</a:t>
            </a:r>
            <a:r>
              <a:rPr lang="en-US" sz="2400" baseline="-25000"/>
              <a:t>b </a:t>
            </a:r>
            <a:r>
              <a:rPr lang="en-US"/>
              <a:t>:</a:t>
            </a:r>
            <a:r>
              <a:rPr lang="en-US" sz="2400" baseline="-25000"/>
              <a:t> </a:t>
            </a:r>
            <a:r>
              <a:rPr lang="en-US">
                <a:solidFill>
                  <a:srgbClr val="CC0000"/>
                </a:solidFill>
                <a:sym typeface="Symbol" pitchFamily="18" charset="2"/>
              </a:rPr>
              <a:t>  </a:t>
            </a:r>
            <a:r>
              <a:rPr lang="en-US" b="1">
                <a:solidFill>
                  <a:srgbClr val="990033"/>
                </a:solidFill>
                <a:sym typeface="Symbol" pitchFamily="18" charset="2"/>
              </a:rPr>
              <a:t>10.59 &lt; MM() &lt; 10.67 GeV</a:t>
            </a:r>
            <a:endParaRPr lang="ru-RU" b="1">
              <a:solidFill>
                <a:srgbClr val="990033"/>
              </a:solidFill>
              <a:sym typeface="Symbol" pitchFamily="18" charset="2"/>
            </a:endParaRPr>
          </a:p>
        </p:txBody>
      </p:sp>
      <p:pic>
        <p:nvPicPr>
          <p:cNvPr id="358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950" y="3365500"/>
            <a:ext cx="35337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Line 5"/>
          <p:cNvSpPr>
            <a:spLocks noChangeShapeType="1"/>
          </p:cNvSpPr>
          <p:nvPr/>
        </p:nvSpPr>
        <p:spPr bwMode="auto">
          <a:xfrm flipV="1">
            <a:off x="4106863" y="3384550"/>
            <a:ext cx="0" cy="2808288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 flipV="1">
            <a:off x="4826000" y="3384550"/>
            <a:ext cx="0" cy="2808288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4144963" y="6029325"/>
            <a:ext cx="6477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4237038" y="5597525"/>
            <a:ext cx="46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9900"/>
                </a:solidFill>
                <a:sym typeface="Symbol" pitchFamily="18" charset="2"/>
              </a:rPr>
              <a:t>Z</a:t>
            </a:r>
            <a:r>
              <a:rPr lang="en-US" sz="2400" b="1" baseline="-25000">
                <a:solidFill>
                  <a:srgbClr val="009900"/>
                </a:solidFill>
                <a:sym typeface="Symbol" pitchFamily="18" charset="2"/>
              </a:rPr>
              <a:t>b</a:t>
            </a:r>
            <a:endParaRPr lang="ru-RU" sz="2400" b="1" baseline="-25000">
              <a:solidFill>
                <a:srgbClr val="009900"/>
              </a:solidFill>
              <a:sym typeface="Symbol" pitchFamily="18" charset="2"/>
            </a:endParaRPr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179388" y="2095500"/>
            <a:ext cx="8837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Hadronic event selection; continuum suppression using event shape; </a:t>
            </a:r>
            <a:r>
              <a:rPr lang="en-US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0</a:t>
            </a:r>
            <a:r>
              <a:rPr lang="en-US">
                <a:sym typeface="Symbol" pitchFamily="18" charset="2"/>
              </a:rPr>
              <a:t> veto.</a:t>
            </a:r>
          </a:p>
        </p:txBody>
      </p:sp>
      <p:sp>
        <p:nvSpPr>
          <p:cNvPr id="35851" name="Rectangle 10"/>
          <p:cNvSpPr>
            <a:spLocks noChangeArrowheads="1"/>
          </p:cNvSpPr>
          <p:nvPr/>
        </p:nvSpPr>
        <p:spPr bwMode="auto">
          <a:xfrm>
            <a:off x="6853238" y="1874838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/>
            <a:r>
              <a:rPr lang="en-US" sz="1600" i="1"/>
              <a:t>R</a:t>
            </a:r>
            <a:r>
              <a:rPr lang="en-US" sz="1800" i="1" baseline="-25000"/>
              <a:t>2</a:t>
            </a:r>
            <a:r>
              <a:rPr lang="en-US" sz="1600" i="1"/>
              <a:t>&lt;0.3</a:t>
            </a:r>
            <a:endParaRPr lang="ru-RU" sz="1600" i="1"/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5870575" y="782638"/>
            <a:ext cx="1438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>
                <a:solidFill>
                  <a:srgbClr val="CC0000"/>
                </a:solidFill>
              </a:rPr>
              <a:t>reconstruct</a:t>
            </a:r>
            <a:endParaRPr lang="en-US" sz="24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35853" name="Text Box 12"/>
          <p:cNvSpPr txBox="1">
            <a:spLocks noChangeArrowheads="1"/>
          </p:cNvSpPr>
          <p:nvPr/>
        </p:nvSpPr>
        <p:spPr bwMode="auto">
          <a:xfrm>
            <a:off x="3278188" y="1376363"/>
            <a:ext cx="1493837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 </a:t>
            </a:r>
            <a:r>
              <a:rPr lang="en-US" sz="2400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(mS)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</a:t>
            </a:r>
          </a:p>
        </p:txBody>
      </p:sp>
      <p:grpSp>
        <p:nvGrpSpPr>
          <p:cNvPr id="35854" name="Group 13"/>
          <p:cNvGrpSpPr>
            <a:grpSpLocks/>
          </p:cNvGrpSpPr>
          <p:nvPr/>
        </p:nvGrpSpPr>
        <p:grpSpPr bwMode="auto">
          <a:xfrm>
            <a:off x="1693863" y="584200"/>
            <a:ext cx="1757362" cy="400050"/>
            <a:chOff x="1111" y="418"/>
            <a:chExt cx="1107" cy="252"/>
          </a:xfrm>
        </p:grpSpPr>
        <p:sp>
          <p:nvSpPr>
            <p:cNvPr id="35863" name="Text Box 14"/>
            <p:cNvSpPr txBox="1">
              <a:spLocks noChangeArrowheads="1"/>
            </p:cNvSpPr>
            <p:nvPr/>
          </p:nvSpPr>
          <p:spPr bwMode="auto">
            <a:xfrm>
              <a:off x="1111" y="420"/>
              <a:ext cx="1107" cy="25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</a:t>
              </a:r>
              <a:r>
                <a:rPr lang="en-US">
                  <a:solidFill>
                    <a:srgbClr val="0000CC"/>
                  </a:solidFill>
                </a:rPr>
                <a:t>(5S)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 Z</a:t>
              </a:r>
              <a:r>
                <a:rPr lang="en-US" sz="2400" baseline="-25000">
                  <a:solidFill>
                    <a:srgbClr val="0000CC"/>
                  </a:solidFill>
                  <a:sym typeface="Symbol" pitchFamily="18" charset="2"/>
                </a:rPr>
                <a:t>b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 </a:t>
              </a:r>
              <a:r>
                <a:rPr lang="en-US" b="1">
                  <a:solidFill>
                    <a:srgbClr val="CC0000"/>
                  </a:solidFill>
                  <a:sym typeface="Symbol" pitchFamily="18" charset="2"/>
                </a:rPr>
                <a:t></a:t>
              </a:r>
              <a:r>
                <a:rPr lang="en-US" sz="2400" b="1" baseline="30000">
                  <a:solidFill>
                    <a:srgbClr val="CC0000"/>
                  </a:solidFill>
                  <a:sym typeface="Symbol" pitchFamily="18" charset="2"/>
                </a:rPr>
                <a:t>-</a:t>
              </a:r>
            </a:p>
          </p:txBody>
        </p:sp>
        <p:sp>
          <p:nvSpPr>
            <p:cNvPr id="35864" name="Rectangle 15"/>
            <p:cNvSpPr>
              <a:spLocks noChangeArrowheads="1"/>
            </p:cNvSpPr>
            <p:nvPr/>
          </p:nvSpPr>
          <p:spPr bwMode="auto">
            <a:xfrm>
              <a:off x="1873" y="418"/>
              <a:ext cx="1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aseline="30000">
                  <a:solidFill>
                    <a:srgbClr val="0000CC"/>
                  </a:solidFill>
                  <a:sym typeface="Symbol" pitchFamily="18" charset="2"/>
                </a:rPr>
                <a:t>+</a:t>
              </a:r>
              <a:endParaRPr lang="ru-RU" sz="2400" baseline="30000">
                <a:solidFill>
                  <a:srgbClr val="0000CC"/>
                </a:solidFill>
                <a:sym typeface="Symbol" pitchFamily="18" charset="2"/>
              </a:endParaRPr>
            </a:p>
          </p:txBody>
        </p:sp>
      </p:grp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2889250" y="982663"/>
            <a:ext cx="1636713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 h</a:t>
            </a:r>
            <a:r>
              <a:rPr lang="en-US" sz="2400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(nP)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+</a:t>
            </a:r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 flipV="1">
            <a:off x="3378200" y="1468438"/>
            <a:ext cx="0" cy="1428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V="1">
            <a:off x="2984500" y="1071563"/>
            <a:ext cx="0" cy="1428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H="1">
            <a:off x="4789488" y="1089025"/>
            <a:ext cx="1081087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H="1">
            <a:off x="4502150" y="1016000"/>
            <a:ext cx="1368425" cy="2174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H="1" flipV="1">
            <a:off x="3494088" y="800100"/>
            <a:ext cx="2376487" cy="1444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1" name="Text Box 22"/>
          <p:cNvSpPr txBox="1">
            <a:spLocks noChangeArrowheads="1"/>
          </p:cNvSpPr>
          <p:nvPr/>
        </p:nvSpPr>
        <p:spPr bwMode="auto">
          <a:xfrm>
            <a:off x="107950" y="5349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/>
              <a:t>Decay chain</a:t>
            </a:r>
            <a:endParaRPr lang="ru-RU" sz="1800"/>
          </a:p>
        </p:txBody>
      </p:sp>
      <p:sp>
        <p:nvSpPr>
          <p:cNvPr id="35862" name="Text Box 23"/>
          <p:cNvSpPr txBox="1">
            <a:spLocks noChangeArrowheads="1"/>
          </p:cNvSpPr>
          <p:nvPr/>
        </p:nvSpPr>
        <p:spPr bwMode="auto">
          <a:xfrm>
            <a:off x="5705475" y="4111625"/>
            <a:ext cx="2538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>
                <a:solidFill>
                  <a:srgbClr val="0000CC"/>
                </a:solidFill>
              </a:rPr>
              <a:t>bg. suppression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5.2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D72143E4-151D-4C7C-B856-16BF076D517F}" type="slidenum">
              <a:rPr lang="en-US" sz="1600" smtClean="0">
                <a:solidFill>
                  <a:schemeClr val="tx1"/>
                </a:solidFill>
              </a:rPr>
              <a:pPr/>
              <a:t>55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13276B-190A-4E45-8834-FA9EA8F15181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860675" y="6350"/>
            <a:ext cx="3662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</a:rPr>
              <a:t>M</a:t>
            </a:r>
            <a:r>
              <a:rPr lang="en-US" sz="3200" b="1" baseline="-25000">
                <a:solidFill>
                  <a:srgbClr val="000099"/>
                </a:solidFill>
              </a:rPr>
              <a:t>miss</a:t>
            </a:r>
            <a:r>
              <a:rPr lang="en-US" sz="2800" b="1">
                <a:solidFill>
                  <a:srgbClr val="000099"/>
                </a:solidFill>
              </a:rPr>
              <a:t>(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sz="3200" b="1" baseline="30000">
                <a:solidFill>
                  <a:srgbClr val="000099"/>
                </a:solidFill>
                <a:sym typeface="Symbol" pitchFamily="18" charset="2"/>
              </a:rPr>
              <a:t>+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sz="3200" b="1" baseline="30000">
                <a:solidFill>
                  <a:srgbClr val="000099"/>
                </a:solidFill>
                <a:sym typeface="Symbol" pitchFamily="18" charset="2"/>
              </a:rPr>
              <a:t>-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) spectrum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765175"/>
            <a:ext cx="3529012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463800" y="552450"/>
            <a:ext cx="333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99"/>
                </a:solidFill>
                <a:latin typeface="Times New Roman" pitchFamily="18" charset="0"/>
              </a:rPr>
              <a:t>requirement of intermediate Z</a:t>
            </a:r>
            <a:r>
              <a:rPr lang="en-US" sz="2400" baseline="-25000">
                <a:solidFill>
                  <a:srgbClr val="990099"/>
                </a:solidFill>
                <a:latin typeface="Times New Roman" pitchFamily="18" charset="0"/>
              </a:rPr>
              <a:t>b</a:t>
            </a:r>
            <a:endParaRPr lang="ru-RU" sz="2400" baseline="-2500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4859338" y="1844675"/>
            <a:ext cx="2647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Update of M [h</a:t>
            </a:r>
            <a:r>
              <a:rPr lang="en-US" sz="2400" baseline="-25000">
                <a:solidFill>
                  <a:srgbClr val="0000CC"/>
                </a:solidFill>
              </a:rPr>
              <a:t>b</a:t>
            </a:r>
            <a:r>
              <a:rPr lang="en-US">
                <a:solidFill>
                  <a:srgbClr val="0000CC"/>
                </a:solidFill>
              </a:rPr>
              <a:t>(1P)] :</a:t>
            </a:r>
            <a:endParaRPr lang="ru-RU">
              <a:solidFill>
                <a:srgbClr val="0000CC"/>
              </a:solidFill>
            </a:endParaRPr>
          </a:p>
        </p:txBody>
      </p:sp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2352675"/>
            <a:ext cx="30892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859338" y="3421063"/>
            <a:ext cx="264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Previous Belle meas.: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1700213" y="3644900"/>
            <a:ext cx="942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h</a:t>
            </a:r>
            <a:r>
              <a:rPr lang="en-US" sz="2400" b="1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(1P)</a:t>
            </a:r>
            <a:endParaRPr lang="ru-RU">
              <a:sym typeface="Symbol" pitchFamily="18" charset="2"/>
            </a:endParaRPr>
          </a:p>
        </p:txBody>
      </p:sp>
      <p:sp>
        <p:nvSpPr>
          <p:cNvPr id="36874" name="Rectangle 12"/>
          <p:cNvSpPr>
            <a:spLocks noChangeArrowheads="1"/>
          </p:cNvSpPr>
          <p:nvPr/>
        </p:nvSpPr>
        <p:spPr bwMode="auto">
          <a:xfrm rot="-5400000">
            <a:off x="2742406" y="4679157"/>
            <a:ext cx="9683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>
                <a:solidFill>
                  <a:srgbClr val="0000CC"/>
                </a:solidFill>
                <a:sym typeface="Symbol" pitchFamily="18" charset="2"/>
              </a:rPr>
              <a:t>3S</a:t>
            </a:r>
            <a:r>
              <a:rPr lang="ru-RU" sz="1800" b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sz="1800">
                <a:solidFill>
                  <a:srgbClr val="0000CC"/>
                </a:solidFill>
                <a:sym typeface="Symbol" pitchFamily="18" charset="2"/>
              </a:rPr>
              <a:t>1S</a:t>
            </a:r>
            <a:endParaRPr lang="ru-RU" sz="1800" b="1" baseline="30000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6875" name="Rectangle 13"/>
          <p:cNvSpPr>
            <a:spLocks noChangeArrowheads="1"/>
          </p:cNvSpPr>
          <p:nvPr/>
        </p:nvSpPr>
        <p:spPr bwMode="auto">
          <a:xfrm>
            <a:off x="3635375" y="3646488"/>
            <a:ext cx="82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(2S)</a:t>
            </a:r>
            <a:endParaRPr lang="ru-RU">
              <a:sym typeface="Symbol" pitchFamily="18" charset="2"/>
            </a:endParaRPr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5168900" y="2636838"/>
            <a:ext cx="4010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latin typeface="Times New Roman" pitchFamily="18" charset="0"/>
                <a:sym typeface="Symbol" pitchFamily="18" charset="2"/>
              </a:rPr>
              <a:t>M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HF</a:t>
            </a:r>
            <a:r>
              <a:rPr lang="en-US">
                <a:latin typeface="Times New Roman" pitchFamily="18" charset="0"/>
                <a:sym typeface="Symbol" pitchFamily="18" charset="2"/>
              </a:rPr>
              <a:t> [h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b</a:t>
            </a:r>
            <a:r>
              <a:rPr lang="en-US">
                <a:latin typeface="Times New Roman" pitchFamily="18" charset="0"/>
                <a:sym typeface="Symbol" pitchFamily="18" charset="2"/>
              </a:rPr>
              <a:t>(1P)] = (+0.8  1.1)MeV/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c</a:t>
            </a:r>
            <a:r>
              <a:rPr lang="en-US" sz="2400" baseline="30000">
                <a:latin typeface="Times New Roman" pitchFamily="18" charset="0"/>
                <a:sym typeface="Symbol" pitchFamily="18" charset="2"/>
              </a:rPr>
              <a:t>2</a:t>
            </a:r>
          </a:p>
        </p:txBody>
      </p:sp>
      <p:pic>
        <p:nvPicPr>
          <p:cNvPr id="3687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919538"/>
            <a:ext cx="29495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8" name="Rectangle 18"/>
          <p:cNvSpPr>
            <a:spLocks noChangeArrowheads="1"/>
          </p:cNvSpPr>
          <p:nvPr/>
        </p:nvSpPr>
        <p:spPr bwMode="auto">
          <a:xfrm>
            <a:off x="5168900" y="4213225"/>
            <a:ext cx="4010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latin typeface="Times New Roman" pitchFamily="18" charset="0"/>
                <a:sym typeface="Symbol" pitchFamily="18" charset="2"/>
              </a:rPr>
              <a:t>M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HF</a:t>
            </a:r>
            <a:r>
              <a:rPr lang="en-US">
                <a:latin typeface="Times New Roman" pitchFamily="18" charset="0"/>
                <a:sym typeface="Symbol" pitchFamily="18" charset="2"/>
              </a:rPr>
              <a:t> [h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b</a:t>
            </a:r>
            <a:r>
              <a:rPr lang="en-US">
                <a:latin typeface="Times New Roman" pitchFamily="18" charset="0"/>
                <a:sym typeface="Symbol" pitchFamily="18" charset="2"/>
              </a:rPr>
              <a:t>(1P)] = (+1.6  1.5)MeV/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c</a:t>
            </a:r>
            <a:r>
              <a:rPr lang="en-US" sz="2400" baseline="30000">
                <a:latin typeface="Times New Roman" pitchFamily="18" charset="0"/>
                <a:sym typeface="Symbol" pitchFamily="18" charset="2"/>
              </a:rPr>
              <a:t>2</a:t>
            </a:r>
          </a:p>
        </p:txBody>
      </p:sp>
      <p:sp>
        <p:nvSpPr>
          <p:cNvPr id="36879" name="Text Box 19"/>
          <p:cNvSpPr txBox="1">
            <a:spLocks noChangeArrowheads="1"/>
          </p:cNvSpPr>
          <p:nvPr/>
        </p:nvSpPr>
        <p:spPr bwMode="auto">
          <a:xfrm>
            <a:off x="7504113" y="3451225"/>
            <a:ext cx="1568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arXiv:1103.3411</a:t>
            </a:r>
            <a:endParaRPr lang="ru-RU" sz="160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839FA-F616-4AD2-B2CF-1A955C6A5EE5}" type="slidenum">
              <a:rPr lang="ru-RU"/>
              <a:pPr>
                <a:defRPr/>
              </a:pPr>
              <a:t>57</a:t>
            </a:fld>
            <a:endParaRPr lang="ru-RU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57213"/>
            <a:ext cx="36576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1547813" y="6350"/>
            <a:ext cx="6216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</a:rPr>
              <a:t>Results of fits to M</a:t>
            </a:r>
            <a:r>
              <a:rPr lang="en-US" sz="3200" b="1" baseline="-25000">
                <a:solidFill>
                  <a:srgbClr val="000099"/>
                </a:solidFill>
              </a:rPr>
              <a:t>miss</a:t>
            </a:r>
            <a:r>
              <a:rPr lang="en-US" sz="2800" b="1">
                <a:solidFill>
                  <a:srgbClr val="000099"/>
                </a:solidFill>
              </a:rPr>
              <a:t>(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sz="3200" b="1" baseline="30000">
                <a:solidFill>
                  <a:srgbClr val="000099"/>
                </a:solidFill>
                <a:sym typeface="Symbol" pitchFamily="18" charset="2"/>
              </a:rPr>
              <a:t>+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sz="3200" b="1" baseline="30000">
                <a:solidFill>
                  <a:srgbClr val="000099"/>
                </a:solidFill>
                <a:sym typeface="Symbol" pitchFamily="18" charset="2"/>
              </a:rPr>
              <a:t>-</a:t>
            </a:r>
            <a:r>
              <a:rPr lang="en-US" sz="2800" b="1">
                <a:solidFill>
                  <a:srgbClr val="000099"/>
                </a:solidFill>
              </a:rPr>
              <a:t>) spectra</a:t>
            </a:r>
            <a:endParaRPr lang="ru-RU" sz="2800" b="1">
              <a:solidFill>
                <a:srgbClr val="000099"/>
              </a:solidFill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081588" y="3141663"/>
            <a:ext cx="1736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>
                <a:solidFill>
                  <a:srgbClr val="800000"/>
                </a:solidFill>
              </a:rPr>
              <a:t>no significant </a:t>
            </a:r>
          </a:p>
          <a:p>
            <a:pPr algn="ctr" defTabSz="914400"/>
            <a:r>
              <a:rPr lang="en-US">
                <a:solidFill>
                  <a:srgbClr val="800000"/>
                </a:solidFill>
              </a:rPr>
              <a:t>structures</a:t>
            </a:r>
            <a:endParaRPr lang="ru-RU">
              <a:solidFill>
                <a:srgbClr val="800000"/>
              </a:solidFill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4849813" y="1001713"/>
            <a:ext cx="1122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800" b="1">
                <a:solidFill>
                  <a:srgbClr val="800000"/>
                </a:solidFill>
                <a:sym typeface="Symbol" pitchFamily="18" charset="2"/>
              </a:rPr>
              <a:t></a:t>
            </a:r>
            <a:r>
              <a:rPr lang="en-US" sz="2800" b="1" baseline="-25000">
                <a:solidFill>
                  <a:srgbClr val="800000"/>
                </a:solidFill>
                <a:sym typeface="Symbol" pitchFamily="18" charset="2"/>
              </a:rPr>
              <a:t>b</a:t>
            </a:r>
            <a:r>
              <a:rPr lang="en-US" sz="2400" b="1">
                <a:solidFill>
                  <a:srgbClr val="800000"/>
                </a:solidFill>
                <a:sym typeface="Symbol" pitchFamily="18" charset="2"/>
              </a:rPr>
              <a:t>(1S)</a:t>
            </a:r>
          </a:p>
        </p:txBody>
      </p:sp>
      <p:sp>
        <p:nvSpPr>
          <p:cNvPr id="37895" name="Line 6"/>
          <p:cNvSpPr>
            <a:spLocks noChangeShapeType="1"/>
          </p:cNvSpPr>
          <p:nvPr/>
        </p:nvSpPr>
        <p:spPr bwMode="auto">
          <a:xfrm flipH="1">
            <a:off x="4835525" y="3532188"/>
            <a:ext cx="360363" cy="1444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H="1">
            <a:off x="4835525" y="3605213"/>
            <a:ext cx="431800" cy="93503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Rectangle 8"/>
          <p:cNvSpPr>
            <a:spLocks noChangeArrowheads="1"/>
          </p:cNvSpPr>
          <p:nvPr/>
        </p:nvSpPr>
        <p:spPr bwMode="auto">
          <a:xfrm>
            <a:off x="1890713" y="639763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h</a:t>
            </a:r>
            <a:r>
              <a:rPr lang="en-US" sz="2400" b="1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(1P)</a:t>
            </a:r>
            <a:r>
              <a:rPr lang="en-US">
                <a:sym typeface="Symbol" pitchFamily="18" charset="2"/>
              </a:rPr>
              <a:t> yield</a:t>
            </a:r>
            <a:endParaRPr lang="ru-RU">
              <a:sym typeface="Symbol" pitchFamily="18" charset="2"/>
            </a:endParaRPr>
          </a:p>
        </p:txBody>
      </p:sp>
      <p:sp>
        <p:nvSpPr>
          <p:cNvPr id="37898" name="Rectangle 9"/>
          <p:cNvSpPr>
            <a:spLocks noChangeArrowheads="1"/>
          </p:cNvSpPr>
          <p:nvPr/>
        </p:nvSpPr>
        <p:spPr bwMode="auto">
          <a:xfrm>
            <a:off x="1890713" y="4440238"/>
            <a:ext cx="2005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Reflection</a:t>
            </a:r>
            <a:r>
              <a:rPr lang="en-US">
                <a:sym typeface="Symbol" pitchFamily="18" charset="2"/>
              </a:rPr>
              <a:t> yield</a:t>
            </a:r>
            <a:endParaRPr lang="ru-RU">
              <a:sym typeface="Symbol" pitchFamily="18" charset="2"/>
            </a:endParaRPr>
          </a:p>
        </p:txBody>
      </p:sp>
      <p:sp>
        <p:nvSpPr>
          <p:cNvPr id="37899" name="Rectangle 10"/>
          <p:cNvSpPr>
            <a:spLocks noChangeArrowheads="1"/>
          </p:cNvSpPr>
          <p:nvPr/>
        </p:nvSpPr>
        <p:spPr bwMode="auto">
          <a:xfrm>
            <a:off x="1890713" y="2540000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(2S)</a:t>
            </a:r>
            <a:r>
              <a:rPr lang="en-US">
                <a:sym typeface="Symbol" pitchFamily="18" charset="2"/>
              </a:rPr>
              <a:t> yield</a:t>
            </a:r>
            <a:endParaRPr lang="ru-RU">
              <a:sym typeface="Symbol" pitchFamily="18" charset="2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6289675" y="162877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6600CC"/>
                </a:solidFill>
              </a:rPr>
              <a:t>Peaking background?</a:t>
            </a:r>
          </a:p>
          <a:p>
            <a:pPr algn="ctr"/>
            <a:r>
              <a:rPr lang="en-US">
                <a:solidFill>
                  <a:srgbClr val="6600CC"/>
                </a:solidFill>
              </a:rPr>
              <a:t>MC simulation </a:t>
            </a:r>
            <a:r>
              <a:rPr lang="en-US">
                <a:solidFill>
                  <a:srgbClr val="800000"/>
                </a:solidFill>
                <a:sym typeface="Symbol" pitchFamily="18" charset="2"/>
              </a:rPr>
              <a:t></a:t>
            </a:r>
            <a:r>
              <a:rPr lang="en-US">
                <a:solidFill>
                  <a:srgbClr val="6600CC"/>
                </a:solidFill>
                <a:sym typeface="Symbol" pitchFamily="18" charset="2"/>
              </a:rPr>
              <a:t> n</a:t>
            </a:r>
            <a:r>
              <a:rPr lang="en-US">
                <a:solidFill>
                  <a:srgbClr val="6600CC"/>
                </a:solidFill>
              </a:rPr>
              <a:t>one.</a:t>
            </a:r>
            <a:endParaRPr lang="ru-RU">
              <a:solidFill>
                <a:srgbClr val="6600CC"/>
              </a:solidFill>
            </a:endParaRPr>
          </a:p>
        </p:txBody>
      </p:sp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413" y="115888"/>
            <a:ext cx="7826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E7F75-D06F-479E-B714-FFD70A99AFD6}" type="slidenum">
              <a:rPr lang="ru-RU"/>
              <a:pPr>
                <a:defRPr/>
              </a:pPr>
              <a:t>58</a:t>
            </a:fld>
            <a:endParaRPr lang="ru-RU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587750" y="11113"/>
            <a:ext cx="2043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</a:rPr>
              <a:t>Calibration</a:t>
            </a:r>
            <a:endParaRPr lang="ru-RU" sz="2800" b="1">
              <a:solidFill>
                <a:srgbClr val="000099"/>
              </a:solidFill>
            </a:endParaRPr>
          </a:p>
        </p:txBody>
      </p:sp>
      <p:grpSp>
        <p:nvGrpSpPr>
          <p:cNvPr id="38916" name="Group 42"/>
          <p:cNvGrpSpPr>
            <a:grpSpLocks/>
          </p:cNvGrpSpPr>
          <p:nvPr/>
        </p:nvGrpSpPr>
        <p:grpSpPr bwMode="auto">
          <a:xfrm>
            <a:off x="1943100" y="668338"/>
            <a:ext cx="5184775" cy="457200"/>
            <a:chOff x="340" y="421"/>
            <a:chExt cx="3266" cy="288"/>
          </a:xfrm>
        </p:grpSpPr>
        <p:sp>
          <p:nvSpPr>
            <p:cNvPr id="38926" name="Text Box 4"/>
            <p:cNvSpPr txBox="1">
              <a:spLocks noChangeArrowheads="1"/>
            </p:cNvSpPr>
            <p:nvPr/>
          </p:nvSpPr>
          <p:spPr bwMode="auto">
            <a:xfrm>
              <a:off x="1272" y="421"/>
              <a:ext cx="23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="1">
                  <a:solidFill>
                    <a:srgbClr val="800000"/>
                  </a:solidFill>
                </a:rPr>
                <a:t>B</a:t>
              </a:r>
              <a:r>
                <a:rPr lang="en-US" sz="3200" b="1" baseline="30000">
                  <a:solidFill>
                    <a:srgbClr val="800000"/>
                  </a:solidFill>
                </a:rPr>
                <a:t>+</a:t>
              </a:r>
              <a:r>
                <a:rPr lang="en-US" sz="2400" b="1">
                  <a:solidFill>
                    <a:srgbClr val="800000"/>
                  </a:solidFill>
                </a:rPr>
                <a:t> </a:t>
              </a:r>
              <a:r>
                <a:rPr lang="en-US" sz="2400" b="1">
                  <a:solidFill>
                    <a:srgbClr val="800000"/>
                  </a:solidFill>
                  <a:sym typeface="Symbol" pitchFamily="18" charset="2"/>
                </a:rPr>
                <a:t> </a:t>
              </a:r>
              <a:r>
                <a:rPr lang="en-US" sz="2800" b="1" baseline="-25000">
                  <a:solidFill>
                    <a:srgbClr val="800000"/>
                  </a:solidFill>
                  <a:sym typeface="Symbol" pitchFamily="18" charset="2"/>
                </a:rPr>
                <a:t>c1</a:t>
              </a:r>
              <a:r>
                <a:rPr lang="en-US" sz="2400" b="1">
                  <a:solidFill>
                    <a:srgbClr val="800000"/>
                  </a:solidFill>
                  <a:sym typeface="Symbol" pitchFamily="18" charset="2"/>
                </a:rPr>
                <a:t> K</a:t>
              </a:r>
              <a:r>
                <a:rPr lang="en-US" sz="2800" b="1" baseline="30000">
                  <a:solidFill>
                    <a:srgbClr val="800000"/>
                  </a:solidFill>
                  <a:sym typeface="Symbol" pitchFamily="18" charset="2"/>
                </a:rPr>
                <a:t>+</a:t>
              </a:r>
              <a:r>
                <a:rPr lang="en-US" sz="2400" b="1">
                  <a:solidFill>
                    <a:srgbClr val="800000"/>
                  </a:solidFill>
                  <a:sym typeface="Symbol" pitchFamily="18" charset="2"/>
                </a:rPr>
                <a:t>  (J/ ) K</a:t>
              </a:r>
              <a:r>
                <a:rPr lang="en-US" sz="2800" b="1" baseline="30000">
                  <a:solidFill>
                    <a:srgbClr val="800000"/>
                  </a:solidFill>
                  <a:sym typeface="Symbol" pitchFamily="18" charset="2"/>
                </a:rPr>
                <a:t>+</a:t>
              </a:r>
            </a:p>
          </p:txBody>
        </p:sp>
        <p:sp>
          <p:nvSpPr>
            <p:cNvPr id="38927" name="Text Box 9"/>
            <p:cNvSpPr txBox="1">
              <a:spLocks noChangeArrowheads="1"/>
            </p:cNvSpPr>
            <p:nvPr/>
          </p:nvSpPr>
          <p:spPr bwMode="auto">
            <a:xfrm>
              <a:off x="340" y="456"/>
              <a:ext cx="9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/>
                <a:t>Use decays</a:t>
              </a:r>
              <a:endParaRPr lang="ru-RU"/>
            </a:p>
          </p:txBody>
        </p:sp>
      </p:grpSp>
      <p:grpSp>
        <p:nvGrpSpPr>
          <p:cNvPr id="38917" name="Group 43"/>
          <p:cNvGrpSpPr>
            <a:grpSpLocks/>
          </p:cNvGrpSpPr>
          <p:nvPr/>
        </p:nvGrpSpPr>
        <p:grpSpPr bwMode="auto">
          <a:xfrm>
            <a:off x="323850" y="5408613"/>
            <a:ext cx="8423275" cy="396875"/>
            <a:chOff x="295" y="3407"/>
            <a:chExt cx="5306" cy="250"/>
          </a:xfrm>
        </p:grpSpPr>
        <p:sp>
          <p:nvSpPr>
            <p:cNvPr id="38924" name="Text Box 33"/>
            <p:cNvSpPr txBox="1">
              <a:spLocks noChangeArrowheads="1"/>
            </p:cNvSpPr>
            <p:nvPr/>
          </p:nvSpPr>
          <p:spPr bwMode="auto">
            <a:xfrm>
              <a:off x="1746" y="3407"/>
              <a:ext cx="38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sym typeface="Symbol" pitchFamily="18" charset="2"/>
                </a:rPr>
                <a:t></a:t>
              </a:r>
              <a:r>
                <a:rPr lang="en-US">
                  <a:sym typeface="Symbol" pitchFamily="18" charset="2"/>
                </a:rPr>
                <a:t>  </a:t>
              </a:r>
              <a:r>
                <a:rPr lang="en-US"/>
                <a:t>match </a:t>
              </a:r>
              <a:r>
                <a:rPr lang="en-US">
                  <a:sym typeface="Symbol" pitchFamily="18" charset="2"/>
                </a:rPr>
                <a:t> energy of </a:t>
              </a:r>
              <a:r>
                <a:rPr lang="en-US" b="1">
                  <a:solidFill>
                    <a:srgbClr val="0000CC"/>
                  </a:solidFill>
                  <a:sym typeface="Symbol" pitchFamily="18" charset="2"/>
                </a:rPr>
                <a:t>signal </a:t>
              </a:r>
              <a:r>
                <a:rPr lang="en-US">
                  <a:sym typeface="Symbol" pitchFamily="18" charset="2"/>
                </a:rPr>
                <a:t>&amp;</a:t>
              </a:r>
              <a:r>
                <a:rPr lang="en-US" b="1">
                  <a:solidFill>
                    <a:srgbClr val="0000CC"/>
                  </a:solidFill>
                  <a:sym typeface="Symbol" pitchFamily="18" charset="2"/>
                </a:rPr>
                <a:t> </a:t>
              </a:r>
              <a:r>
                <a:rPr lang="en-US" b="1">
                  <a:solidFill>
                    <a:srgbClr val="800000"/>
                  </a:solidFill>
                  <a:sym typeface="Symbol" pitchFamily="18" charset="2"/>
                </a:rPr>
                <a:t>callibration</a:t>
              </a:r>
              <a:r>
                <a:rPr lang="en-US" b="1">
                  <a:solidFill>
                    <a:srgbClr val="0000CC"/>
                  </a:solidFill>
                  <a:sym typeface="Symbol" pitchFamily="18" charset="2"/>
                </a:rPr>
                <a:t> </a:t>
              </a:r>
              <a:r>
                <a:rPr lang="en-US">
                  <a:sym typeface="Symbol" pitchFamily="18" charset="2"/>
                </a:rPr>
                <a:t>channels</a:t>
              </a:r>
            </a:p>
          </p:txBody>
        </p:sp>
        <p:sp>
          <p:nvSpPr>
            <p:cNvPr id="38925" name="Rectangle 35"/>
            <p:cNvSpPr>
              <a:spLocks noChangeArrowheads="1"/>
            </p:cNvSpPr>
            <p:nvPr/>
          </p:nvSpPr>
          <p:spPr bwMode="auto">
            <a:xfrm>
              <a:off x="295" y="3407"/>
              <a:ext cx="1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cos</a:t>
              </a:r>
              <a:r>
                <a:rPr lang="en-US" sz="2400" baseline="-25000">
                  <a:solidFill>
                    <a:srgbClr val="0000CC"/>
                  </a:solidFill>
                  <a:sym typeface="Symbol" pitchFamily="18" charset="2"/>
                </a:rPr>
                <a:t>Hel 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(</a:t>
              </a:r>
              <a:r>
                <a:rPr lang="en-US" sz="2400" baseline="-25000">
                  <a:solidFill>
                    <a:srgbClr val="0000CC"/>
                  </a:solidFill>
                  <a:sym typeface="Symbol" pitchFamily="18" charset="2"/>
                </a:rPr>
                <a:t>c1</a:t>
              </a:r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)&gt; – 0.2</a:t>
              </a:r>
              <a:endParaRPr lang="ru-RU">
                <a:solidFill>
                  <a:srgbClr val="0000CC"/>
                </a:solidFill>
                <a:sym typeface="Symbol" pitchFamily="18" charset="2"/>
              </a:endParaRPr>
            </a:p>
          </p:txBody>
        </p:sp>
      </p:grpSp>
      <p:pic>
        <p:nvPicPr>
          <p:cNvPr id="3891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025" y="2122488"/>
            <a:ext cx="30956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23"/>
          <p:cNvSpPr txBox="1">
            <a:spLocks noChangeArrowheads="1"/>
          </p:cNvSpPr>
          <p:nvPr/>
        </p:nvSpPr>
        <p:spPr bwMode="auto">
          <a:xfrm>
            <a:off x="4851400" y="2547938"/>
            <a:ext cx="19526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CC"/>
                </a:solidFill>
                <a:sym typeface="Symbol" pitchFamily="18" charset="2"/>
              </a:rPr>
              <a:t>h</a:t>
            </a:r>
            <a:r>
              <a:rPr lang="en-US" b="1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0000CC"/>
                </a:solidFill>
                <a:sym typeface="Symbol" pitchFamily="18" charset="2"/>
              </a:rPr>
              <a:t>(1P)</a:t>
            </a:r>
            <a:r>
              <a:rPr lang="en-US" sz="1000" b="1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ru-RU" sz="1800" b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sz="1000" b="1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ru-RU" sz="1800" b="1">
                <a:solidFill>
                  <a:srgbClr val="0000CC"/>
                </a:solidFill>
                <a:sym typeface="Symbol" pitchFamily="18" charset="2"/>
              </a:rPr>
              <a:t></a:t>
            </a:r>
            <a:r>
              <a:rPr lang="en-US" b="1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0000CC"/>
                </a:solidFill>
                <a:sym typeface="Symbol" pitchFamily="18" charset="2"/>
              </a:rPr>
              <a:t>(1S)</a:t>
            </a:r>
            <a:r>
              <a:rPr lang="en-US" sz="1000" b="1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ru-RU" sz="1800" b="1">
                <a:solidFill>
                  <a:srgbClr val="0000CC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38920" name="Text Box 25"/>
          <p:cNvSpPr txBox="1">
            <a:spLocks noChangeArrowheads="1"/>
          </p:cNvSpPr>
          <p:nvPr/>
        </p:nvSpPr>
        <p:spPr bwMode="auto">
          <a:xfrm>
            <a:off x="5003800" y="3556000"/>
            <a:ext cx="16478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cos</a:t>
            </a:r>
            <a:r>
              <a:rPr lang="en-US" b="1" baseline="-25000">
                <a:solidFill>
                  <a:srgbClr val="CC0000"/>
                </a:solidFill>
                <a:sym typeface="Symbol" pitchFamily="18" charset="2"/>
              </a:rPr>
              <a:t>Hel 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&gt;</a:t>
            </a:r>
            <a:r>
              <a:rPr lang="en-US" sz="1000" b="1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–</a:t>
            </a:r>
            <a:r>
              <a:rPr lang="en-US" sz="1000" b="1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0.2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38921" name="Text Box 36"/>
          <p:cNvSpPr txBox="1">
            <a:spLocks noChangeArrowheads="1"/>
          </p:cNvSpPr>
          <p:nvPr/>
        </p:nvSpPr>
        <p:spPr bwMode="auto">
          <a:xfrm>
            <a:off x="2736850" y="2151063"/>
            <a:ext cx="1562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>
                <a:latin typeface="Times New Roman" pitchFamily="18" charset="0"/>
              </a:rPr>
              <a:t>MC simulation</a:t>
            </a:r>
            <a:endParaRPr lang="ru-RU" sz="1800">
              <a:latin typeface="Times New Roman" pitchFamily="18" charset="0"/>
            </a:endParaRPr>
          </a:p>
        </p:txBody>
      </p:sp>
      <p:sp>
        <p:nvSpPr>
          <p:cNvPr id="38922" name="Text Box 24"/>
          <p:cNvSpPr txBox="1">
            <a:spLocks noChangeArrowheads="1"/>
          </p:cNvSpPr>
          <p:nvPr/>
        </p:nvSpPr>
        <p:spPr bwMode="auto">
          <a:xfrm>
            <a:off x="5097463" y="3228975"/>
            <a:ext cx="14605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ym typeface="Symbol" pitchFamily="18" charset="2"/>
              </a:rPr>
              <a:t></a:t>
            </a:r>
            <a:r>
              <a:rPr lang="en-US" sz="2400" b="1" baseline="-25000">
                <a:sym typeface="Symbol" pitchFamily="18" charset="2"/>
              </a:rPr>
              <a:t>c1 </a:t>
            </a:r>
            <a:r>
              <a:rPr lang="ru-RU" b="1">
                <a:sym typeface="Symbol" pitchFamily="18" charset="2"/>
              </a:rPr>
              <a:t></a:t>
            </a:r>
            <a:r>
              <a:rPr lang="en-US" b="1">
                <a:sym typeface="Symbol" pitchFamily="18" charset="2"/>
              </a:rPr>
              <a:t> J/</a:t>
            </a:r>
            <a:r>
              <a:rPr lang="ru-RU" b="1">
                <a:sym typeface="Symbol" pitchFamily="18" charset="2"/>
              </a:rPr>
              <a:t></a:t>
            </a:r>
            <a:r>
              <a:rPr lang="en-US" sz="1200" b="1">
                <a:sym typeface="Symbol" pitchFamily="18" charset="2"/>
              </a:rPr>
              <a:t> </a:t>
            </a:r>
            <a:r>
              <a:rPr lang="ru-RU" b="1">
                <a:sym typeface="Symbol" pitchFamily="18" charset="2"/>
              </a:rPr>
              <a:t></a:t>
            </a:r>
          </a:p>
        </p:txBody>
      </p:sp>
      <p:sp>
        <p:nvSpPr>
          <p:cNvPr id="38923" name="Text Box 41"/>
          <p:cNvSpPr txBox="1">
            <a:spLocks noChangeArrowheads="1"/>
          </p:cNvSpPr>
          <p:nvPr/>
        </p:nvSpPr>
        <p:spPr bwMode="auto">
          <a:xfrm>
            <a:off x="2520950" y="1711325"/>
            <a:ext cx="2947988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33"/>
                </a:solidFill>
              </a:rPr>
              <a:t>Photon energy spectrum</a:t>
            </a:r>
            <a:endParaRPr lang="ru-RU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9A6BE-2F5E-4EE8-B19C-7E926C95A228}" type="slidenum">
              <a:rPr lang="ru-RU"/>
              <a:pPr>
                <a:defRPr/>
              </a:pPr>
              <a:t>59</a:t>
            </a:fld>
            <a:endParaRPr lang="ru-RU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3322638" y="11113"/>
            <a:ext cx="257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</a:rPr>
              <a:t>Calibration (2)</a:t>
            </a:r>
            <a:endParaRPr lang="ru-RU" sz="2800" b="1">
              <a:solidFill>
                <a:srgbClr val="000099"/>
              </a:solidFill>
            </a:endParaRPr>
          </a:p>
        </p:txBody>
      </p:sp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1293813"/>
            <a:ext cx="38877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3194050" y="13144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data</a:t>
            </a:r>
          </a:p>
        </p:txBody>
      </p:sp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1258888" y="4941888"/>
            <a:ext cx="256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800000"/>
                </a:solidFill>
                <a:sym typeface="Symbol" pitchFamily="18" charset="2"/>
              </a:rPr>
              <a:t></a:t>
            </a:r>
            <a:r>
              <a:rPr lang="en-US">
                <a:sym typeface="Symbol" pitchFamily="18" charset="2"/>
              </a:rPr>
              <a:t>   Correction of MC</a:t>
            </a:r>
          </a:p>
        </p:txBody>
      </p:sp>
      <p:sp>
        <p:nvSpPr>
          <p:cNvPr id="39943" name="Rectangle 16"/>
          <p:cNvSpPr>
            <a:spLocks noChangeArrowheads="1"/>
          </p:cNvSpPr>
          <p:nvPr/>
        </p:nvSpPr>
        <p:spPr bwMode="auto">
          <a:xfrm>
            <a:off x="3168650" y="1584325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E s.b. subtracted</a:t>
            </a:r>
          </a:p>
        </p:txBody>
      </p:sp>
      <p:sp>
        <p:nvSpPr>
          <p:cNvPr id="39944" name="Rectangle 20"/>
          <p:cNvSpPr>
            <a:spLocks noChangeArrowheads="1"/>
          </p:cNvSpPr>
          <p:nvPr/>
        </p:nvSpPr>
        <p:spPr bwMode="auto">
          <a:xfrm>
            <a:off x="2484438" y="5749925"/>
            <a:ext cx="165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CC"/>
                </a:solidFill>
                <a:sym typeface="Symbol" pitchFamily="18" charset="2"/>
              </a:rPr>
              <a:t>fudge-factor</a:t>
            </a:r>
          </a:p>
          <a:p>
            <a:pPr algn="ctr"/>
            <a:r>
              <a:rPr lang="en-US">
                <a:solidFill>
                  <a:srgbClr val="0000CC"/>
                </a:solidFill>
                <a:sym typeface="Symbol" pitchFamily="18" charset="2"/>
              </a:rPr>
              <a:t>for resolution</a:t>
            </a:r>
            <a:endParaRPr lang="ru-RU">
              <a:solidFill>
                <a:srgbClr val="0000CC"/>
              </a:solidFill>
              <a:sym typeface="Symbol" pitchFamily="18" charset="2"/>
            </a:endParaRPr>
          </a:p>
        </p:txBody>
      </p:sp>
      <p:sp>
        <p:nvSpPr>
          <p:cNvPr id="39945" name="Text Box 21"/>
          <p:cNvSpPr txBox="1">
            <a:spLocks noChangeArrowheads="1"/>
          </p:cNvSpPr>
          <p:nvPr/>
        </p:nvSpPr>
        <p:spPr bwMode="auto">
          <a:xfrm>
            <a:off x="4237038" y="4457700"/>
            <a:ext cx="19970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M(J/</a:t>
            </a:r>
            <a:r>
              <a:rPr lang="en-US">
                <a:sym typeface="Symbol" pitchFamily="18" charset="2"/>
              </a:rPr>
              <a:t>), GeV/c</a:t>
            </a:r>
            <a:r>
              <a:rPr lang="en-US" sz="2400" baseline="30000">
                <a:sym typeface="Symbol" pitchFamily="18" charset="2"/>
              </a:rPr>
              <a:t>2</a:t>
            </a:r>
          </a:p>
        </p:txBody>
      </p:sp>
      <p:grpSp>
        <p:nvGrpSpPr>
          <p:cNvPr id="39946" name="Group 26"/>
          <p:cNvGrpSpPr>
            <a:grpSpLocks/>
          </p:cNvGrpSpPr>
          <p:nvPr/>
        </p:nvGrpSpPr>
        <p:grpSpPr bwMode="auto">
          <a:xfrm>
            <a:off x="2595563" y="5300663"/>
            <a:ext cx="4003675" cy="406400"/>
            <a:chOff x="1701" y="3430"/>
            <a:chExt cx="2522" cy="256"/>
          </a:xfrm>
        </p:grpSpPr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3497" y="3474"/>
              <a:ext cx="3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aseline="-25000">
                  <a:sym typeface="Symbol" pitchFamily="18" charset="2"/>
                </a:rPr>
                <a:t>–0.4</a:t>
              </a:r>
              <a:endParaRPr lang="ru-RU" sz="2400" baseline="-25000">
                <a:sym typeface="Symbol" pitchFamily="18" charset="2"/>
              </a:endParaRPr>
            </a:p>
          </p:txBody>
        </p:sp>
        <p:sp>
          <p:nvSpPr>
            <p:cNvPr id="39951" name="Text Box 22"/>
            <p:cNvSpPr txBox="1">
              <a:spLocks noChangeArrowheads="1"/>
            </p:cNvSpPr>
            <p:nvPr/>
          </p:nvSpPr>
          <p:spPr bwMode="auto">
            <a:xfrm>
              <a:off x="1701" y="3430"/>
              <a:ext cx="25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914400"/>
              <a:r>
                <a:rPr lang="en-US">
                  <a:solidFill>
                    <a:srgbClr val="0000CC"/>
                  </a:solidFill>
                  <a:sym typeface="Symbol" pitchFamily="18" charset="2"/>
                </a:rPr>
                <a:t>mass shift</a:t>
              </a:r>
              <a:r>
                <a:rPr lang="en-US">
                  <a:sym typeface="Symbol" pitchFamily="18" charset="2"/>
                </a:rPr>
                <a:t>       –0.7  0.3 </a:t>
              </a:r>
              <a:r>
                <a:rPr lang="en-US" sz="2400" baseline="30000">
                  <a:sym typeface="Symbol" pitchFamily="18" charset="2"/>
                </a:rPr>
                <a:t>+0.2</a:t>
              </a:r>
              <a:r>
                <a:rPr lang="en-US">
                  <a:sym typeface="Symbol" pitchFamily="18" charset="2"/>
                </a:rPr>
                <a:t> MeV</a:t>
              </a:r>
            </a:p>
          </p:txBody>
        </p:sp>
      </p:grpSp>
      <p:sp>
        <p:nvSpPr>
          <p:cNvPr id="39947" name="Rectangle 23"/>
          <p:cNvSpPr>
            <a:spLocks noChangeArrowheads="1"/>
          </p:cNvSpPr>
          <p:nvPr/>
        </p:nvSpPr>
        <p:spPr bwMode="auto">
          <a:xfrm>
            <a:off x="4322763" y="5902325"/>
            <a:ext cx="2224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1.15  0.06  0.06</a:t>
            </a:r>
          </a:p>
        </p:txBody>
      </p:sp>
      <p:sp>
        <p:nvSpPr>
          <p:cNvPr id="39948" name="Rectangle 27"/>
          <p:cNvSpPr>
            <a:spLocks noChangeArrowheads="1"/>
          </p:cNvSpPr>
          <p:nvPr/>
        </p:nvSpPr>
        <p:spPr bwMode="auto">
          <a:xfrm>
            <a:off x="595313" y="765175"/>
            <a:ext cx="1455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CC"/>
                </a:solidFill>
                <a:sym typeface="Symbol" pitchFamily="18" charset="2"/>
              </a:rPr>
              <a:t>Resolution:</a:t>
            </a:r>
          </a:p>
        </p:txBody>
      </p:sp>
      <p:sp>
        <p:nvSpPr>
          <p:cNvPr id="39949" name="Rectangle 28"/>
          <p:cNvSpPr>
            <a:spLocks noChangeArrowheads="1"/>
          </p:cNvSpPr>
          <p:nvPr/>
        </p:nvSpPr>
        <p:spPr bwMode="auto">
          <a:xfrm>
            <a:off x="2051050" y="765175"/>
            <a:ext cx="5878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latin typeface="Times New Roman" pitchFamily="18" charset="0"/>
                <a:sym typeface="Symbol" pitchFamily="18" charset="2"/>
              </a:rPr>
              <a:t>double-sided CrystalBall function with asymmetric core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F430EF-1B9E-4C4A-9F52-21CF8C7F38B9}" type="slidenum">
              <a:rPr lang="ru-RU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2" descr="fig2a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989013"/>
            <a:ext cx="36782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2165632" y="0"/>
            <a:ext cx="4833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Puzzles of (5S) decays</a:t>
            </a:r>
          </a:p>
        </p:txBody>
      </p:sp>
      <p:sp>
        <p:nvSpPr>
          <p:cNvPr id="15365" name="Text Box 17"/>
          <p:cNvSpPr txBox="1">
            <a:spLocks noChangeArrowheads="1"/>
          </p:cNvSpPr>
          <p:nvPr/>
        </p:nvSpPr>
        <p:spPr bwMode="auto">
          <a:xfrm>
            <a:off x="4730750" y="4714875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600" b="1">
                <a:latin typeface="Comic Sans MS" pitchFamily="66" charset="0"/>
              </a:rPr>
              <a:t>R</a:t>
            </a:r>
            <a:r>
              <a:rPr lang="en-US" b="1" baseline="-25000">
                <a:latin typeface="Comic Sans MS" pitchFamily="66" charset="0"/>
              </a:rPr>
              <a:t>b</a:t>
            </a: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2803525" y="4676775"/>
            <a:ext cx="2378075" cy="1571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ru-RU" sz="1600" b="1">
              <a:latin typeface="Comic Sans MS" pitchFamily="66" charset="0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704850" y="960438"/>
            <a:ext cx="4040188" cy="2098675"/>
            <a:chOff x="340" y="643"/>
            <a:chExt cx="2545" cy="1322"/>
          </a:xfrm>
        </p:grpSpPr>
        <p:pic>
          <p:nvPicPr>
            <p:cNvPr id="15380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" y="663"/>
              <a:ext cx="2545" cy="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1" name="Rectangle 45"/>
            <p:cNvSpPr>
              <a:spLocks noChangeArrowheads="1"/>
            </p:cNvSpPr>
            <p:nvPr/>
          </p:nvSpPr>
          <p:spPr bwMode="auto">
            <a:xfrm>
              <a:off x="2084" y="643"/>
              <a:ext cx="457" cy="1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8" name="Text Box 34"/>
          <p:cNvSpPr txBox="1">
            <a:spLocks noChangeArrowheads="1"/>
          </p:cNvSpPr>
          <p:nvPr/>
        </p:nvSpPr>
        <p:spPr bwMode="auto">
          <a:xfrm>
            <a:off x="609600" y="965200"/>
            <a:ext cx="1985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A50021"/>
                </a:solidFill>
                <a:ea typeface="SimSun" pitchFamily="2" charset="-122"/>
              </a:rPr>
              <a:t>PRL100,112001(2008)</a:t>
            </a:r>
            <a:endParaRPr lang="ru-RU" sz="1400" b="1">
              <a:solidFill>
                <a:srgbClr val="A50021"/>
              </a:solidFill>
            </a:endParaRPr>
          </a:p>
        </p:txBody>
      </p:sp>
      <p:sp>
        <p:nvSpPr>
          <p:cNvPr id="15369" name="Text Box 49"/>
          <p:cNvSpPr txBox="1">
            <a:spLocks noChangeArrowheads="1"/>
          </p:cNvSpPr>
          <p:nvPr/>
        </p:nvSpPr>
        <p:spPr bwMode="auto">
          <a:xfrm>
            <a:off x="3313113" y="892175"/>
            <a:ext cx="1027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imes New Roman" pitchFamily="18" charset="0"/>
                <a:sym typeface="Symbol" pitchFamily="18" charset="2"/>
              </a:rPr>
              <a:t></a:t>
            </a:r>
            <a:r>
              <a:rPr lang="en-US">
                <a:latin typeface="Times New Roman" pitchFamily="18" charset="0"/>
                <a:sym typeface="Symbol" pitchFamily="18" charset="2"/>
              </a:rPr>
              <a:t>(MeV)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5370" name="AutoShape 50"/>
          <p:cNvSpPr>
            <a:spLocks noChangeArrowheads="1"/>
          </p:cNvSpPr>
          <p:nvPr/>
        </p:nvSpPr>
        <p:spPr bwMode="auto">
          <a:xfrm>
            <a:off x="4729163" y="1520825"/>
            <a:ext cx="303212" cy="1243013"/>
          </a:xfrm>
          <a:prstGeom prst="curvedLeftArrow">
            <a:avLst>
              <a:gd name="adj1" fmla="val 81990"/>
              <a:gd name="adj2" fmla="val 163979"/>
              <a:gd name="adj3" fmla="val 33333"/>
            </a:avLst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52"/>
          <p:cNvSpPr>
            <a:spLocks noChangeArrowheads="1"/>
          </p:cNvSpPr>
          <p:nvPr/>
        </p:nvSpPr>
        <p:spPr bwMode="auto">
          <a:xfrm>
            <a:off x="4894263" y="1779588"/>
            <a:ext cx="55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CC"/>
                </a:solidFill>
              </a:rPr>
              <a:t>10</a:t>
            </a:r>
            <a:r>
              <a:rPr lang="en-US" b="1" baseline="30000">
                <a:solidFill>
                  <a:srgbClr val="0000CC"/>
                </a:solidFill>
              </a:rPr>
              <a:t>2</a:t>
            </a:r>
            <a:endParaRPr lang="ru-RU" b="1" baseline="30000">
              <a:solidFill>
                <a:srgbClr val="0000CC"/>
              </a:solidFill>
            </a:endParaRPr>
          </a:p>
        </p:txBody>
      </p:sp>
      <p:pic>
        <p:nvPicPr>
          <p:cNvPr id="15372" name="Picture 26" descr="fig3a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175" y="2868613"/>
            <a:ext cx="3681413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 Box 63"/>
          <p:cNvSpPr txBox="1">
            <a:spLocks noChangeArrowheads="1"/>
          </p:cNvSpPr>
          <p:nvPr/>
        </p:nvSpPr>
        <p:spPr bwMode="auto">
          <a:xfrm>
            <a:off x="7145338" y="765175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1400" b="1">
                <a:solidFill>
                  <a:srgbClr val="A50021"/>
                </a:solidFill>
                <a:ea typeface="SimSun" pitchFamily="2" charset="-122"/>
              </a:rPr>
              <a:t>PRD82,091106R(2010)</a:t>
            </a:r>
            <a:endParaRPr lang="ru-RU" sz="1400" b="1">
              <a:solidFill>
                <a:srgbClr val="A50021"/>
              </a:solidFill>
            </a:endParaRPr>
          </a:p>
        </p:txBody>
      </p:sp>
      <p:sp>
        <p:nvSpPr>
          <p:cNvPr id="15374" name="Text Box 65"/>
          <p:cNvSpPr txBox="1">
            <a:spLocks noChangeArrowheads="1"/>
          </p:cNvSpPr>
          <p:nvPr/>
        </p:nvSpPr>
        <p:spPr bwMode="auto">
          <a:xfrm>
            <a:off x="58738" y="525463"/>
            <a:ext cx="6157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     </a:t>
            </a:r>
            <a:r>
              <a:rPr lang="en-US"/>
              <a:t>Anomalous </a:t>
            </a:r>
            <a:r>
              <a:rPr lang="en-US">
                <a:sym typeface="Symbol" pitchFamily="18" charset="2"/>
              </a:rPr>
              <a:t>production of (nS)</a:t>
            </a:r>
            <a:r>
              <a:rPr lang="en-US" sz="14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en-US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 </a:t>
            </a:r>
            <a:r>
              <a:rPr lang="en-US">
                <a:sym typeface="Symbol" pitchFamily="18" charset="2"/>
              </a:rPr>
              <a:t>with 21.7 fb</a:t>
            </a:r>
            <a:r>
              <a:rPr lang="en-US" baseline="30000">
                <a:sym typeface="Symbol" pitchFamily="18" charset="2"/>
              </a:rPr>
              <a:t>-1</a:t>
            </a:r>
          </a:p>
        </p:txBody>
      </p:sp>
      <p:sp>
        <p:nvSpPr>
          <p:cNvPr id="11279" name="Text Box 66"/>
          <p:cNvSpPr txBox="1">
            <a:spLocks noChangeArrowheads="1"/>
          </p:cNvSpPr>
          <p:nvPr/>
        </p:nvSpPr>
        <p:spPr bwMode="auto">
          <a:xfrm>
            <a:off x="560388" y="3003550"/>
            <a:ext cx="485616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Times New Roman" pitchFamily="18" charset="0"/>
              <a:buAutoNum type="arabicParenBoth"/>
              <a:defRPr/>
            </a:pPr>
            <a:r>
              <a:rPr lang="en-US" dirty="0" err="1"/>
              <a:t>Rescattering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(5S)BB(</a:t>
            </a:r>
            <a:r>
              <a:rPr lang="en-US" dirty="0" err="1">
                <a:sym typeface="Symbol" pitchFamily="18" charset="2"/>
              </a:rPr>
              <a:t>nS</a:t>
            </a:r>
            <a:r>
              <a:rPr lang="en-US" dirty="0">
                <a:sym typeface="Symbol" pitchFamily="18" charset="2"/>
              </a:rPr>
              <a:t>)</a:t>
            </a:r>
          </a:p>
          <a:p>
            <a:pPr marL="457200" indent="-457200">
              <a:defRPr/>
            </a:pPr>
            <a:endParaRPr lang="en-US" dirty="0">
              <a:sym typeface="Symbol" pitchFamily="18" charset="2"/>
            </a:endParaRPr>
          </a:p>
          <a:p>
            <a:pPr>
              <a:defRPr/>
            </a:pPr>
            <a:r>
              <a:rPr lang="en-US" dirty="0">
                <a:sym typeface="Symbol" pitchFamily="18" charset="2"/>
              </a:rPr>
              <a:t>(2) Exotic resonance </a:t>
            </a:r>
            <a:r>
              <a:rPr lang="en-US" dirty="0" err="1">
                <a:sym typeface="Symbol" pitchFamily="18" charset="2"/>
              </a:rPr>
              <a:t>Y</a:t>
            </a:r>
            <a:r>
              <a:rPr lang="en-US" sz="2400" baseline="-25000" dirty="0" err="1">
                <a:sym typeface="Symbol" pitchFamily="18" charset="2"/>
              </a:rPr>
              <a:t>b</a:t>
            </a:r>
            <a:r>
              <a:rPr lang="en-US" dirty="0">
                <a:sym typeface="Symbol" pitchFamily="18" charset="2"/>
              </a:rPr>
              <a:t> near (5S)</a:t>
            </a:r>
          </a:p>
        </p:txBody>
      </p:sp>
      <p:sp>
        <p:nvSpPr>
          <p:cNvPr id="15376" name="Text Box 69"/>
          <p:cNvSpPr txBox="1">
            <a:spLocks noChangeArrowheads="1"/>
          </p:cNvSpPr>
          <p:nvPr/>
        </p:nvSpPr>
        <p:spPr bwMode="auto">
          <a:xfrm>
            <a:off x="2143125" y="3370263"/>
            <a:ext cx="290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A50021"/>
                </a:solidFill>
                <a:ea typeface="SimSun" pitchFamily="2" charset="-122"/>
              </a:rPr>
              <a:t>Simonov JETP Lett 87,147(2008)</a:t>
            </a:r>
            <a:endParaRPr lang="ru-RU" sz="1400" b="1">
              <a:solidFill>
                <a:srgbClr val="A50021"/>
              </a:solidFill>
            </a:endParaRPr>
          </a:p>
        </p:txBody>
      </p:sp>
      <p:sp>
        <p:nvSpPr>
          <p:cNvPr id="15377" name="Text Box 70"/>
          <p:cNvSpPr txBox="1">
            <a:spLocks noChangeArrowheads="1"/>
          </p:cNvSpPr>
          <p:nvPr/>
        </p:nvSpPr>
        <p:spPr bwMode="auto">
          <a:xfrm>
            <a:off x="1246188" y="3870325"/>
            <a:ext cx="3756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analogue of Y(4260) resonance</a:t>
            </a:r>
            <a:br>
              <a:rPr lang="en-US"/>
            </a:br>
            <a:r>
              <a:rPr lang="en-US"/>
              <a:t>with anomalous </a:t>
            </a:r>
            <a:r>
              <a:rPr lang="en-US">
                <a:sym typeface="Symbol" pitchFamily="18" charset="2"/>
              </a:rPr>
              <a:t>(J/</a:t>
            </a:r>
            <a:r>
              <a:rPr lang="en-US" sz="14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en-US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)</a:t>
            </a:r>
          </a:p>
        </p:txBody>
      </p:sp>
      <p:sp>
        <p:nvSpPr>
          <p:cNvPr id="15378" name="Text Box 71"/>
          <p:cNvSpPr txBox="1">
            <a:spLocks noChangeArrowheads="1"/>
          </p:cNvSpPr>
          <p:nvPr/>
        </p:nvSpPr>
        <p:spPr bwMode="auto">
          <a:xfrm>
            <a:off x="969963" y="4822825"/>
            <a:ext cx="4489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Dedicated energy scan </a:t>
            </a:r>
            <a:r>
              <a:rPr lang="en-US">
                <a:sym typeface="Symbol" pitchFamily="18" charset="2"/>
              </a:rPr>
              <a:t> 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shapes of R</a:t>
            </a:r>
            <a:r>
              <a:rPr lang="en-US" sz="2400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and () different (2)</a:t>
            </a:r>
          </a:p>
        </p:txBody>
      </p:sp>
      <p:sp>
        <p:nvSpPr>
          <p:cNvPr id="15379" name="Text Box 81"/>
          <p:cNvSpPr txBox="1">
            <a:spLocks noChangeArrowheads="1"/>
          </p:cNvSpPr>
          <p:nvPr/>
        </p:nvSpPr>
        <p:spPr bwMode="auto">
          <a:xfrm>
            <a:off x="777875" y="5781675"/>
            <a:ext cx="71453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0000"/>
                </a:solidFill>
                <a:sym typeface="Symbol" pitchFamily="18" charset="2"/>
              </a:rPr>
              <a:t>(5S) is v</a:t>
            </a:r>
            <a:r>
              <a:rPr lang="en-US" sz="2400">
                <a:solidFill>
                  <a:srgbClr val="CC0000"/>
                </a:solidFill>
              </a:rPr>
              <a:t>ery interesting and not yet understood</a:t>
            </a:r>
          </a:p>
          <a:p>
            <a:r>
              <a:rPr lang="en-US" sz="2400">
                <a:solidFill>
                  <a:srgbClr val="CC0000"/>
                </a:solidFill>
              </a:rPr>
              <a:t>Finally Belle recorded 121.4fb</a:t>
            </a:r>
            <a:r>
              <a:rPr lang="en-US" sz="2400" baseline="30000">
                <a:solidFill>
                  <a:srgbClr val="CC0000"/>
                </a:solidFill>
              </a:rPr>
              <a:t>-1</a:t>
            </a:r>
            <a:r>
              <a:rPr lang="en-US" sz="2400">
                <a:solidFill>
                  <a:srgbClr val="CC0000"/>
                </a:solidFill>
              </a:rPr>
              <a:t> data set at </a:t>
            </a:r>
            <a:r>
              <a:rPr lang="en-US" sz="2400">
                <a:solidFill>
                  <a:srgbClr val="C00000"/>
                </a:solidFill>
                <a:sym typeface="Symbol" pitchFamily="18" charset="2"/>
              </a:rPr>
              <a:t></a:t>
            </a:r>
            <a:r>
              <a:rPr lang="en-US" sz="2400">
                <a:solidFill>
                  <a:srgbClr val="CC0000"/>
                </a:solidFill>
              </a:rPr>
              <a:t>(5S) </a:t>
            </a:r>
            <a:endParaRPr lang="ru-RU" sz="24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85AC685-EEF3-4C6D-911C-C30979C7764F}" type="slidenum">
              <a:rPr lang="ru-RU" smtClean="0"/>
              <a:pPr/>
              <a:t>60</a:t>
            </a:fld>
            <a:endParaRPr lang="ru-RU" smtClean="0"/>
          </a:p>
        </p:txBody>
      </p:sp>
      <p:pic>
        <p:nvPicPr>
          <p:cNvPr id="40963" name="Picture 5" descr="lu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8" y="1106488"/>
            <a:ext cx="7410450" cy="4914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0964" name="Text Box 0"/>
          <p:cNvSpPr txBox="1">
            <a:spLocks noChangeArrowheads="1"/>
          </p:cNvSpPr>
          <p:nvPr/>
        </p:nvSpPr>
        <p:spPr bwMode="auto">
          <a:xfrm>
            <a:off x="6788150" y="1776413"/>
            <a:ext cx="4556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33"/>
                </a:solidFill>
              </a:rPr>
              <a:t>B</a:t>
            </a:r>
            <a:r>
              <a:rPr lang="en-US" sz="2400" baseline="-25000">
                <a:solidFill>
                  <a:srgbClr val="990033"/>
                </a:solidFill>
              </a:rPr>
              <a:t>s</a:t>
            </a:r>
            <a:endParaRPr lang="ru-RU" sz="2400" baseline="-25000">
              <a:solidFill>
                <a:srgbClr val="990033"/>
              </a:solidFill>
            </a:endParaRP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720850" y="188913"/>
            <a:ext cx="5786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>
                <a:solidFill>
                  <a:srgbClr val="000099"/>
                </a:solidFill>
                <a:sym typeface="Symbol" pitchFamily="18" charset="2"/>
              </a:rPr>
              <a:t>Integrated Luminosity at B-factories</a:t>
            </a:r>
            <a:endParaRPr lang="en-US" sz="2800" baseline="-25000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7164388" y="1054100"/>
            <a:ext cx="17907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CC"/>
                </a:solidFill>
                <a:latin typeface="Times New Roman" pitchFamily="18" charset="0"/>
              </a:rPr>
              <a:t>       &gt; 1 ab</a:t>
            </a:r>
            <a:r>
              <a:rPr lang="en-US" sz="1800" b="1" baseline="30000">
                <a:solidFill>
                  <a:srgbClr val="0000CC"/>
                </a:solidFill>
                <a:latin typeface="Times New Roman" pitchFamily="18" charset="0"/>
              </a:rPr>
              <a:t>-1</a:t>
            </a:r>
          </a:p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CC"/>
                </a:solidFill>
                <a:latin typeface="Times New Roman" pitchFamily="18" charset="0"/>
              </a:rPr>
              <a:t>On resonance:</a:t>
            </a: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(5S): 121 fb</a:t>
            </a:r>
            <a:r>
              <a:rPr lang="en-US" sz="18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00CC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(4S): 711 fb</a:t>
            </a:r>
            <a:r>
              <a:rPr lang="en-US" sz="18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00CC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(3S): 3 fb</a:t>
            </a:r>
            <a:r>
              <a:rPr lang="en-US" sz="18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00CC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(2S): 24 fb</a:t>
            </a:r>
            <a:r>
              <a:rPr lang="en-US" sz="18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00CC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(1S): 6 fb</a:t>
            </a:r>
            <a:r>
              <a:rPr lang="en-US" sz="18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-1</a:t>
            </a:r>
          </a:p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Off reson./scan :</a:t>
            </a: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        ~100 fb-1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7164388" y="3789363"/>
            <a:ext cx="17907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9900"/>
                </a:solidFill>
                <a:latin typeface="Times New Roman" pitchFamily="18" charset="0"/>
              </a:rPr>
              <a:t>       530 fb</a:t>
            </a:r>
            <a:r>
              <a:rPr lang="en-US" sz="1800" b="1" baseline="30000">
                <a:solidFill>
                  <a:srgbClr val="009900"/>
                </a:solidFill>
                <a:latin typeface="Times New Roman" pitchFamily="18" charset="0"/>
              </a:rPr>
              <a:t>-1</a:t>
            </a:r>
          </a:p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9900"/>
                </a:solidFill>
                <a:latin typeface="Times New Roman" pitchFamily="18" charset="0"/>
              </a:rPr>
              <a:t>On resonance:</a:t>
            </a: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(4S): 433 fb</a:t>
            </a:r>
            <a:r>
              <a:rPr lang="en-US" sz="1800" baseline="300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99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(3S): 30 fb</a:t>
            </a:r>
            <a:r>
              <a:rPr lang="en-US" sz="1800" baseline="300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-1</a:t>
            </a:r>
            <a:endParaRPr lang="en-US" sz="1800">
              <a:solidFill>
                <a:srgbClr val="0099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(2S): 14 fb</a:t>
            </a:r>
            <a:r>
              <a:rPr lang="en-US" sz="1800" baseline="300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-1</a:t>
            </a:r>
          </a:p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Off reson./scan :</a:t>
            </a:r>
          </a:p>
          <a:p>
            <a:pPr>
              <a:buFont typeface="Wingdings" pitchFamily="2" charset="2"/>
              <a:buNone/>
            </a:pPr>
            <a:r>
              <a:rPr lang="en-US" sz="180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         ~54 fb-1</a:t>
            </a:r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231775" y="669925"/>
            <a:ext cx="71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(fb</a:t>
            </a:r>
            <a:r>
              <a:rPr lang="en-US" baseline="30000"/>
              <a:t>-1</a:t>
            </a:r>
            <a:r>
              <a:rPr lang="en-US"/>
              <a:t>)</a:t>
            </a:r>
            <a:endParaRPr lang="ru-RU"/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2914650" y="728663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asymmetric e</a:t>
            </a:r>
            <a:r>
              <a:rPr lang="en-US" sz="2400" baseline="30000"/>
              <a:t>+</a:t>
            </a:r>
            <a:r>
              <a:rPr lang="en-US"/>
              <a:t>e</a:t>
            </a:r>
            <a:r>
              <a:rPr lang="en-US" sz="2400" baseline="30000"/>
              <a:t>-</a:t>
            </a:r>
            <a:r>
              <a:rPr lang="en-US"/>
              <a:t> collisions</a:t>
            </a:r>
            <a:endParaRPr lang="ru-RU"/>
          </a:p>
        </p:txBody>
      </p:sp>
      <p:sp>
        <p:nvSpPr>
          <p:cNvPr id="40970" name="Oval 14"/>
          <p:cNvSpPr>
            <a:spLocks noChangeArrowheads="1"/>
          </p:cNvSpPr>
          <p:nvPr/>
        </p:nvSpPr>
        <p:spPr bwMode="auto">
          <a:xfrm>
            <a:off x="7007225" y="1630363"/>
            <a:ext cx="1990725" cy="322262"/>
          </a:xfrm>
          <a:prstGeom prst="ellips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053497-C1B6-4C37-BAB7-E2E6B9D76065}" type="slidenum">
              <a:rPr lang="ru-RU" smtClean="0"/>
              <a:pPr/>
              <a:t>61</a:t>
            </a:fld>
            <a:endParaRPr lang="ru-RU" smtClean="0"/>
          </a:p>
        </p:txBody>
      </p:sp>
      <p:pic>
        <p:nvPicPr>
          <p:cNvPr id="43011" name="Picture 2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882650"/>
            <a:ext cx="2970212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979613" y="3475038"/>
            <a:ext cx="1073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Residuals</a:t>
            </a:r>
            <a:endParaRPr lang="ru-RU" sz="1600">
              <a:solidFill>
                <a:srgbClr val="0000CC"/>
              </a:solidFill>
            </a:endParaRP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819150" y="3460750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CC0000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CC0000"/>
                </a:solidFill>
                <a:sym typeface="Symbol" pitchFamily="18" charset="2"/>
              </a:rPr>
              <a:t>(1S)</a:t>
            </a:r>
            <a:endParaRPr lang="ru-RU" sz="1400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485900" y="917575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Example of fit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2112963" y="-47625"/>
            <a:ext cx="4991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Description of fit to MM(</a:t>
            </a:r>
            <a:r>
              <a:rPr lang="en-US" sz="2800" b="1" baseline="30000">
                <a:solidFill>
                  <a:srgbClr val="000099"/>
                </a:solidFill>
                <a:sym typeface="Symbol" pitchFamily="18" charset="2"/>
              </a:rPr>
              <a:t>+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sz="2800" b="1" baseline="30000">
                <a:solidFill>
                  <a:srgbClr val="000099"/>
                </a:solidFill>
                <a:sym typeface="Symbol" pitchFamily="18" charset="2"/>
              </a:rPr>
              <a:t>-</a:t>
            </a:r>
            <a:r>
              <a:rPr lang="en-US" sz="2800" b="1">
                <a:solidFill>
                  <a:srgbClr val="000099"/>
                </a:solidFill>
                <a:sym typeface="Symbol" pitchFamily="18" charset="2"/>
              </a:rPr>
              <a:t>)</a:t>
            </a:r>
            <a:endParaRPr lang="ru-RU" sz="2800" b="1">
              <a:solidFill>
                <a:srgbClr val="660066"/>
              </a:solidFill>
            </a:endParaRPr>
          </a:p>
        </p:txBody>
      </p:sp>
      <p:grpSp>
        <p:nvGrpSpPr>
          <p:cNvPr id="43016" name="Group 9"/>
          <p:cNvGrpSpPr>
            <a:grpSpLocks/>
          </p:cNvGrpSpPr>
          <p:nvPr/>
        </p:nvGrpSpPr>
        <p:grpSpPr bwMode="auto">
          <a:xfrm>
            <a:off x="3348038" y="752475"/>
            <a:ext cx="2921000" cy="2351088"/>
            <a:chOff x="2311" y="215"/>
            <a:chExt cx="1840" cy="1481"/>
          </a:xfrm>
        </p:grpSpPr>
        <p:pic>
          <p:nvPicPr>
            <p:cNvPr id="43032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11" y="215"/>
              <a:ext cx="1840" cy="1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33" name="Line 11"/>
            <p:cNvSpPr>
              <a:spLocks noChangeShapeType="1"/>
            </p:cNvSpPr>
            <p:nvPr/>
          </p:nvSpPr>
          <p:spPr bwMode="auto">
            <a:xfrm flipV="1">
              <a:off x="3189" y="373"/>
              <a:ext cx="0" cy="114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2"/>
            <p:cNvSpPr>
              <a:spLocks noChangeShapeType="1"/>
            </p:cNvSpPr>
            <p:nvPr/>
          </p:nvSpPr>
          <p:spPr bwMode="auto">
            <a:xfrm flipV="1">
              <a:off x="3533" y="381"/>
              <a:ext cx="0" cy="114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Line 13"/>
            <p:cNvSpPr>
              <a:spLocks noChangeShapeType="1"/>
            </p:cNvSpPr>
            <p:nvPr/>
          </p:nvSpPr>
          <p:spPr bwMode="auto">
            <a:xfrm flipV="1">
              <a:off x="3909" y="381"/>
              <a:ext cx="0" cy="114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Text Box 14"/>
          <p:cNvSpPr txBox="1">
            <a:spLocks noChangeArrowheads="1"/>
          </p:cNvSpPr>
          <p:nvPr/>
        </p:nvSpPr>
        <p:spPr bwMode="auto">
          <a:xfrm>
            <a:off x="3348038" y="498475"/>
            <a:ext cx="201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99"/>
                </a:solidFill>
              </a:rPr>
              <a:t>Three fit regions</a:t>
            </a:r>
            <a:endParaRPr lang="ru-RU"/>
          </a:p>
        </p:txBody>
      </p:sp>
      <p:sp>
        <p:nvSpPr>
          <p:cNvPr id="43018" name="Text Box 15"/>
          <p:cNvSpPr txBox="1">
            <a:spLocks noChangeArrowheads="1"/>
          </p:cNvSpPr>
          <p:nvPr/>
        </p:nvSpPr>
        <p:spPr bwMode="auto">
          <a:xfrm>
            <a:off x="4114800" y="9271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1</a:t>
            </a:r>
            <a:endParaRPr lang="ru-RU" b="1">
              <a:solidFill>
                <a:srgbClr val="CC0000"/>
              </a:solidFill>
            </a:endParaRPr>
          </a:p>
        </p:txBody>
      </p:sp>
      <p:sp>
        <p:nvSpPr>
          <p:cNvPr id="43019" name="Text Box 16"/>
          <p:cNvSpPr txBox="1">
            <a:spLocks noChangeArrowheads="1"/>
          </p:cNvSpPr>
          <p:nvPr/>
        </p:nvSpPr>
        <p:spPr bwMode="auto">
          <a:xfrm>
            <a:off x="4854575" y="9271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2</a:t>
            </a:r>
            <a:endParaRPr lang="ru-RU" b="1">
              <a:solidFill>
                <a:srgbClr val="CC0000"/>
              </a:solidFill>
            </a:endParaRPr>
          </a:p>
        </p:txBody>
      </p:sp>
      <p:sp>
        <p:nvSpPr>
          <p:cNvPr id="43020" name="Text Box 17"/>
          <p:cNvSpPr txBox="1">
            <a:spLocks noChangeArrowheads="1"/>
          </p:cNvSpPr>
          <p:nvPr/>
        </p:nvSpPr>
        <p:spPr bwMode="auto">
          <a:xfrm>
            <a:off x="5405438" y="9271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3</a:t>
            </a:r>
            <a:endParaRPr lang="ru-RU" b="1">
              <a:solidFill>
                <a:srgbClr val="CC0000"/>
              </a:solidFill>
            </a:endParaRPr>
          </a:p>
        </p:txBody>
      </p:sp>
      <p:sp>
        <p:nvSpPr>
          <p:cNvPr id="43021" name="Line 18"/>
          <p:cNvSpPr>
            <a:spLocks noChangeShapeType="1"/>
          </p:cNvSpPr>
          <p:nvPr/>
        </p:nvSpPr>
        <p:spPr bwMode="auto">
          <a:xfrm flipH="1">
            <a:off x="3025775" y="1249363"/>
            <a:ext cx="1116013" cy="3222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3022" name="Picture 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495800"/>
            <a:ext cx="2209800" cy="220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23" name="Text Box 1"/>
          <p:cNvSpPr txBox="1">
            <a:spLocks noChangeArrowheads="1"/>
          </p:cNvSpPr>
          <p:nvPr/>
        </p:nvSpPr>
        <p:spPr bwMode="auto">
          <a:xfrm>
            <a:off x="4038600" y="5257800"/>
            <a:ext cx="11430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CC"/>
                </a:solidFill>
              </a:rPr>
              <a:t>Ks generic</a:t>
            </a:r>
          </a:p>
        </p:txBody>
      </p:sp>
      <p:sp>
        <p:nvSpPr>
          <p:cNvPr id="43024" name="Text Box 2"/>
          <p:cNvSpPr txBox="1">
            <a:spLocks noChangeArrowheads="1"/>
          </p:cNvSpPr>
          <p:nvPr/>
        </p:nvSpPr>
        <p:spPr bwMode="auto">
          <a:xfrm>
            <a:off x="4789488" y="6019800"/>
            <a:ext cx="688975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</a:t>
            </a:r>
            <a:r>
              <a:rPr lang="en-GB" sz="1600" b="1">
                <a:solidFill>
                  <a:srgbClr val="FF0000"/>
                </a:solidFill>
              </a:rPr>
              <a:t>(3S)</a:t>
            </a:r>
          </a:p>
        </p:txBody>
      </p:sp>
      <p:sp>
        <p:nvSpPr>
          <p:cNvPr id="43025" name="Line 3"/>
          <p:cNvSpPr>
            <a:spLocks noChangeShapeType="1"/>
          </p:cNvSpPr>
          <p:nvPr/>
        </p:nvSpPr>
        <p:spPr bwMode="auto">
          <a:xfrm flipH="1" flipV="1">
            <a:off x="4778375" y="4681538"/>
            <a:ext cx="958850" cy="126365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Text Box 4"/>
          <p:cNvSpPr txBox="1">
            <a:spLocks noChangeArrowheads="1"/>
          </p:cNvSpPr>
          <p:nvPr/>
        </p:nvSpPr>
        <p:spPr bwMode="auto">
          <a:xfrm>
            <a:off x="4875213" y="4587875"/>
            <a:ext cx="930275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</a:rPr>
              <a:t>kinematic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boundary</a:t>
            </a:r>
          </a:p>
        </p:txBody>
      </p:sp>
      <p:sp>
        <p:nvSpPr>
          <p:cNvPr id="43027" name="Text Box 5"/>
          <p:cNvSpPr txBox="1">
            <a:spLocks noChangeArrowheads="1"/>
          </p:cNvSpPr>
          <p:nvPr/>
        </p:nvSpPr>
        <p:spPr bwMode="auto">
          <a:xfrm>
            <a:off x="4865688" y="6553200"/>
            <a:ext cx="968375" cy="3079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MM(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-)</a:t>
            </a:r>
          </a:p>
        </p:txBody>
      </p:sp>
      <p:sp>
        <p:nvSpPr>
          <p:cNvPr id="43028" name="Text Box 6"/>
          <p:cNvSpPr txBox="1">
            <a:spLocks noChangeArrowheads="1"/>
          </p:cNvSpPr>
          <p:nvPr/>
        </p:nvSpPr>
        <p:spPr bwMode="auto">
          <a:xfrm rot="-5400000">
            <a:off x="3177382" y="4853781"/>
            <a:ext cx="811212" cy="3079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M(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-)</a:t>
            </a:r>
          </a:p>
        </p:txBody>
      </p:sp>
      <p:pic>
        <p:nvPicPr>
          <p:cNvPr id="4302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510088"/>
            <a:ext cx="2133600" cy="213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30" name="Text Box 8"/>
          <p:cNvSpPr txBox="1">
            <a:spLocks noChangeArrowheads="1"/>
          </p:cNvSpPr>
          <p:nvPr/>
        </p:nvSpPr>
        <p:spPr bwMode="auto">
          <a:xfrm>
            <a:off x="7380288" y="6553200"/>
            <a:ext cx="968375" cy="3079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MM(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sz="14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400">
                <a:solidFill>
                  <a:srgbClr val="000000"/>
                </a:solidFill>
                <a:latin typeface="Times New Roman" pitchFamily="18" charset="0"/>
              </a:rPr>
              <a:t>-)</a:t>
            </a:r>
          </a:p>
        </p:txBody>
      </p:sp>
      <p:sp>
        <p:nvSpPr>
          <p:cNvPr id="43031" name="Text Box 6"/>
          <p:cNvSpPr txBox="1">
            <a:spLocks noChangeArrowheads="1"/>
          </p:cNvSpPr>
          <p:nvPr/>
        </p:nvSpPr>
        <p:spPr bwMode="auto">
          <a:xfrm>
            <a:off x="3317875" y="3116263"/>
            <a:ext cx="58261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99"/>
                </a:solidFill>
                <a:sym typeface="Symbol" pitchFamily="18" charset="2"/>
              </a:rPr>
              <a:t>BG: Chebyshev polynomial, 6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th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 or 7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th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 order  </a:t>
            </a: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99"/>
                </a:solidFill>
              </a:rPr>
              <a:t>Signal: shape is fixed from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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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+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-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 data</a:t>
            </a: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99"/>
                </a:solidFill>
                <a:sym typeface="Symbol" pitchFamily="18" charset="2"/>
              </a:rPr>
              <a:t>“Residuals” – subtract polynomial from data points</a:t>
            </a: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99"/>
                </a:solidFill>
                <a:sym typeface="Symbol" pitchFamily="18" charset="2"/>
              </a:rPr>
              <a:t>K</a:t>
            </a:r>
            <a:r>
              <a:rPr lang="en-US" baseline="-25000">
                <a:solidFill>
                  <a:srgbClr val="000099"/>
                </a:solidFill>
                <a:sym typeface="Symbol" pitchFamily="18" charset="2"/>
              </a:rPr>
              <a:t>S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 contribution: subtract bin-by-bin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Berlin Sans FB Demi" pitchFamily="34" charset="0"/>
              </a:rPr>
              <a:t>Results: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Y(5S)→Y(2S)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π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+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π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2" cstate="print"/>
          <a:srcRect l="9450" t="22148" r="32079" b="7539"/>
          <a:stretch>
            <a:fillRect/>
          </a:stretch>
        </p:blipFill>
        <p:spPr bwMode="auto">
          <a:xfrm>
            <a:off x="2819400" y="1125538"/>
            <a:ext cx="3429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3" cstate="print"/>
          <a:srcRect l="9151" t="36176" r="31789" b="7716"/>
          <a:stretch>
            <a:fillRect/>
          </a:stretch>
        </p:blipFill>
        <p:spPr bwMode="auto">
          <a:xfrm>
            <a:off x="76200" y="4189413"/>
            <a:ext cx="2600325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/>
          <p:cNvPicPr>
            <a:picLocks noChangeAspect="1" noChangeArrowheads="1"/>
          </p:cNvPicPr>
          <p:nvPr/>
        </p:nvPicPr>
        <p:blipFill>
          <a:blip r:embed="rId4" cstate="print"/>
          <a:srcRect l="9450" t="36914" r="32079" b="7716"/>
          <a:stretch>
            <a:fillRect/>
          </a:stretch>
        </p:blipFill>
        <p:spPr bwMode="auto">
          <a:xfrm>
            <a:off x="114300" y="1916113"/>
            <a:ext cx="255428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/>
          <p:cNvPicPr>
            <a:picLocks noChangeAspect="1" noChangeArrowheads="1"/>
          </p:cNvPicPr>
          <p:nvPr/>
        </p:nvPicPr>
        <p:blipFill>
          <a:blip r:embed="rId5" cstate="print"/>
          <a:srcRect l="9158" t="36914" r="32370" b="6978"/>
          <a:stretch>
            <a:fillRect/>
          </a:stretch>
        </p:blipFill>
        <p:spPr bwMode="auto">
          <a:xfrm>
            <a:off x="6400800" y="981075"/>
            <a:ext cx="261302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6" cstate="print"/>
          <a:srcRect l="9450" t="36914" r="32079" b="6978"/>
          <a:stretch>
            <a:fillRect/>
          </a:stretch>
        </p:blipFill>
        <p:spPr bwMode="auto">
          <a:xfrm>
            <a:off x="6421438" y="3371850"/>
            <a:ext cx="2592387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 flipH="1">
            <a:off x="3923928" y="4509120"/>
            <a:ext cx="1944216" cy="936104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flipH="1">
            <a:off x="3923928" y="3429000"/>
            <a:ext cx="1944216" cy="1080120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843808" y="3356992"/>
            <a:ext cx="720080" cy="720080"/>
          </a:xfrm>
          <a:prstGeom prst="downArrow">
            <a:avLst>
              <a:gd name="adj1" fmla="val 50000"/>
              <a:gd name="adj2" fmla="val 61544"/>
            </a:avLst>
          </a:prstGeom>
          <a:solidFill>
            <a:srgbClr val="FFC000">
              <a:alpha val="50000"/>
            </a:srgbClr>
          </a:solidFill>
          <a:ln w="19050">
            <a:solidFill>
              <a:schemeClr val="tx1"/>
            </a:solidFill>
          </a:ln>
          <a:scene3d>
            <a:camera prst="orthographicFront">
              <a:rot lat="0" lon="0" rev="13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flipH="1">
            <a:off x="3923928" y="2780928"/>
            <a:ext cx="1948235" cy="648072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819400" y="4690120"/>
            <a:ext cx="791592" cy="720080"/>
          </a:xfrm>
          <a:prstGeom prst="downArrow">
            <a:avLst>
              <a:gd name="adj1" fmla="val 50000"/>
              <a:gd name="adj2" fmla="val 61544"/>
            </a:avLst>
          </a:prstGeom>
          <a:solidFill>
            <a:srgbClr val="FFC000">
              <a:alpha val="50000"/>
            </a:srgbClr>
          </a:solidFill>
          <a:ln w="1905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flipH="1">
            <a:off x="3923927" y="1628800"/>
            <a:ext cx="1948235" cy="1152128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012160" y="3068960"/>
            <a:ext cx="720080" cy="720080"/>
          </a:xfrm>
          <a:prstGeom prst="downArrow">
            <a:avLst>
              <a:gd name="adj1" fmla="val 50000"/>
              <a:gd name="adj2" fmla="val 58246"/>
            </a:avLst>
          </a:prstGeom>
          <a:solidFill>
            <a:srgbClr val="FFC000">
              <a:alpha val="50000"/>
            </a:srgbClr>
          </a:solidFill>
          <a:ln w="19050">
            <a:solidFill>
              <a:schemeClr val="tx1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940152" y="1772816"/>
            <a:ext cx="720080" cy="720080"/>
          </a:xfrm>
          <a:prstGeom prst="downArrow">
            <a:avLst>
              <a:gd name="adj1" fmla="val 50000"/>
              <a:gd name="adj2" fmla="val 58246"/>
            </a:avLst>
          </a:prstGeom>
          <a:solidFill>
            <a:srgbClr val="FFC000">
              <a:alpha val="50000"/>
            </a:srgbClr>
          </a:solidFill>
          <a:ln w="1905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8" name="Slide Number Placeholder 1"/>
          <p:cNvSpPr txBox="1">
            <a:spLocks/>
          </p:cNvSpPr>
          <p:nvPr/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>
              <a:buClrTx/>
              <a:buSzTx/>
              <a:buFontTx/>
              <a:buNone/>
            </a:pPr>
            <a:fld id="{BFDC2C38-F3B6-4A88-88AD-B6DD308815AD}" type="slidenum">
              <a:rPr lang="ru-RU" sz="1200" b="1">
                <a:cs typeface="Arial" pitchFamily="34" charset="0"/>
              </a:rPr>
              <a:pPr algn="r" defTabSz="914400">
                <a:buClrTx/>
                <a:buSzTx/>
                <a:buFontTx/>
                <a:buNone/>
              </a:pPr>
              <a:t>62</a:t>
            </a:fld>
            <a:endParaRPr lang="ru-RU" sz="12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 cstate="print"/>
          <a:srcRect l="9450" t="36914" r="32561" b="6978"/>
          <a:stretch>
            <a:fillRect/>
          </a:stretch>
        </p:blipFill>
        <p:spPr bwMode="auto">
          <a:xfrm>
            <a:off x="6524625" y="4652963"/>
            <a:ext cx="25114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Berlin Sans FB Demi" pitchFamily="34" charset="0"/>
              </a:rPr>
              <a:t>Results: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Y(5S)→Y(2S)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π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+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Symbol" pitchFamily="18" charset="2"/>
              </a:rPr>
              <a:t>π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 l="9450" t="36914" r="31003" b="6978"/>
          <a:stretch>
            <a:fillRect/>
          </a:stretch>
        </p:blipFill>
        <p:spPr bwMode="auto">
          <a:xfrm>
            <a:off x="4284663" y="4652963"/>
            <a:ext cx="25781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4" cstate="print"/>
          <a:srcRect l="9450" t="22148" r="32079" b="7539"/>
          <a:stretch>
            <a:fillRect/>
          </a:stretch>
        </p:blipFill>
        <p:spPr bwMode="auto">
          <a:xfrm>
            <a:off x="971550" y="765175"/>
            <a:ext cx="6624638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5" cstate="print"/>
          <a:srcRect l="9450" t="36992" r="31003" b="6900"/>
          <a:stretch>
            <a:fillRect/>
          </a:stretch>
        </p:blipFill>
        <p:spPr bwMode="auto">
          <a:xfrm>
            <a:off x="2051050" y="4652963"/>
            <a:ext cx="255587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6" cstate="print"/>
          <a:srcRect l="16264" t="36633" r="30898" b="7259"/>
          <a:stretch>
            <a:fillRect/>
          </a:stretch>
        </p:blipFill>
        <p:spPr bwMode="auto">
          <a:xfrm>
            <a:off x="107950" y="4652963"/>
            <a:ext cx="22320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 flipH="1">
            <a:off x="2843808" y="765840"/>
            <a:ext cx="1080120" cy="2952328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flipH="1">
            <a:off x="3923928" y="780128"/>
            <a:ext cx="1440160" cy="2952328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flipH="1">
            <a:off x="5364088" y="780128"/>
            <a:ext cx="648072" cy="2952328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923928" y="4003928"/>
            <a:ext cx="720080" cy="720080"/>
          </a:xfrm>
          <a:prstGeom prst="downArrow">
            <a:avLst>
              <a:gd name="adj1" fmla="val 50000"/>
              <a:gd name="adj2" fmla="val 61544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905000" y="3716288"/>
            <a:ext cx="720080" cy="1008112"/>
          </a:xfrm>
          <a:prstGeom prst="downArrow">
            <a:avLst>
              <a:gd name="adj1" fmla="val 50000"/>
              <a:gd name="adj2" fmla="val 66492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flipH="1">
            <a:off x="6012160" y="780128"/>
            <a:ext cx="1008112" cy="2952328"/>
          </a:xfrm>
          <a:prstGeom prst="roundRect">
            <a:avLst>
              <a:gd name="adj" fmla="val 5292"/>
            </a:avLst>
          </a:prstGeom>
          <a:noFill/>
          <a:ln w="25400">
            <a:solidFill>
              <a:srgbClr val="8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5292725" y="4005263"/>
            <a:ext cx="790575" cy="719137"/>
          </a:xfrm>
          <a:prstGeom prst="downArrow">
            <a:avLst>
              <a:gd name="adj1" fmla="val 50000"/>
              <a:gd name="adj2" fmla="val 61544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899920" y="3789040"/>
            <a:ext cx="720080" cy="720080"/>
          </a:xfrm>
          <a:prstGeom prst="downArrow">
            <a:avLst>
              <a:gd name="adj1" fmla="val 50000"/>
              <a:gd name="adj2" fmla="val 58246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72" name="Slide Number Placeholder 1"/>
          <p:cNvSpPr txBox="1">
            <a:spLocks/>
          </p:cNvSpPr>
          <p:nvPr/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>
              <a:buClrTx/>
              <a:buSzTx/>
              <a:buFontTx/>
              <a:buNone/>
            </a:pPr>
            <a:fld id="{22C245FC-787C-4EC8-AF1D-58255D72A68C}" type="slidenum">
              <a:rPr lang="ru-RU" sz="1200" b="1">
                <a:cs typeface="Arial" pitchFamily="34" charset="0"/>
              </a:rPr>
              <a:pPr algn="r" defTabSz="914400">
                <a:buClrTx/>
                <a:buSzTx/>
                <a:buFontTx/>
                <a:buNone/>
              </a:pPr>
              <a:t>63</a:t>
            </a:fld>
            <a:endParaRPr lang="ru-RU" sz="12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914400"/>
            <a:fld id="{5F727158-38DE-4E49-8D35-DF9115B69598}" type="slidenum">
              <a:rPr lang="ru-RU" smtClean="0"/>
              <a:pPr defTabSz="914400"/>
              <a:t>64</a:t>
            </a:fld>
            <a:endParaRPr lang="ru-RU" smtClean="0"/>
          </a:p>
        </p:txBody>
      </p:sp>
      <p:grpSp>
        <p:nvGrpSpPr>
          <p:cNvPr id="46083" name="Group 11"/>
          <p:cNvGrpSpPr>
            <a:grpSpLocks/>
          </p:cNvGrpSpPr>
          <p:nvPr/>
        </p:nvGrpSpPr>
        <p:grpSpPr bwMode="auto">
          <a:xfrm>
            <a:off x="1058863" y="4017963"/>
            <a:ext cx="3336925" cy="2533650"/>
            <a:chOff x="3187" y="2516"/>
            <a:chExt cx="2102" cy="1596"/>
          </a:xfrm>
        </p:grpSpPr>
        <p:pic>
          <p:nvPicPr>
            <p:cNvPr id="4610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87" y="2516"/>
              <a:ext cx="2102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02" name="Rectangle 10"/>
            <p:cNvSpPr>
              <a:spLocks noChangeArrowheads="1"/>
            </p:cNvSpPr>
            <p:nvPr/>
          </p:nvSpPr>
          <p:spPr bwMode="auto">
            <a:xfrm>
              <a:off x="3613" y="2631"/>
              <a:ext cx="249" cy="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088" y="4022725"/>
            <a:ext cx="32670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1865313" y="4227513"/>
            <a:ext cx="307975" cy="24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6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6525" y="987425"/>
            <a:ext cx="360997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538" y="989013"/>
            <a:ext cx="400367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Slide Number Placeholder 1"/>
          <p:cNvSpPr txBox="1">
            <a:spLocks noGrp="1"/>
          </p:cNvSpPr>
          <p:nvPr/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723900" algn="l"/>
                <a:tab pos="1447800" algn="l"/>
              </a:tabLst>
            </a:pPr>
            <a:fld id="{B72D1477-905C-4AEF-B62A-79CF4D710A37}" type="slidenum">
              <a:rPr lang="ru-RU" sz="14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723900" algn="l"/>
                  <a:tab pos="1447800" algn="l"/>
                </a:tabLst>
              </a:pPr>
              <a:t>64</a:t>
            </a:fld>
            <a:endParaRPr lang="ru-RU" sz="1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Results: </a:t>
            </a:r>
            <a:r>
              <a:rPr lang="ru-RU" sz="4000" b="1" dirty="0">
                <a:solidFill>
                  <a:schemeClr val="accent6"/>
                </a:solidFill>
                <a:sym typeface="Symbol" pitchFamily="18" charset="2"/>
              </a:rPr>
              <a:t></a:t>
            </a: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(1S)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+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-</a:t>
            </a:r>
            <a:endParaRPr lang="ru-RU" sz="4000" b="1" baseline="30000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1476375" y="3436938"/>
            <a:ext cx="191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(1</a:t>
            </a:r>
            <a:r>
              <a:rPr lang="ru-RU" sz="1600">
                <a:sym typeface="Symbol" pitchFamily="18" charset="2"/>
              </a:rPr>
              <a:t> </a:t>
            </a:r>
            <a:r>
              <a:rPr lang="en-US" sz="1600" b="1">
                <a:latin typeface="Georgia" pitchFamily="18" charset="0"/>
              </a:rPr>
              <a:t>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6399213" y="3448050"/>
            <a:ext cx="186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(1S)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8243888" y="989013"/>
            <a:ext cx="288925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3492500" y="989013"/>
            <a:ext cx="287338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094" name="Text Box 11"/>
          <p:cNvSpPr txBox="1">
            <a:spLocks noChangeArrowheads="1"/>
          </p:cNvSpPr>
          <p:nvPr/>
        </p:nvSpPr>
        <p:spPr bwMode="auto">
          <a:xfrm>
            <a:off x="4135438" y="989013"/>
            <a:ext cx="100488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b="1">
                <a:solidFill>
                  <a:srgbClr val="000000"/>
                </a:solidFill>
                <a:latin typeface="Georgia" pitchFamily="18" charset="0"/>
              </a:rPr>
              <a:t>signals</a:t>
            </a:r>
            <a:endParaRPr lang="en-US" b="1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0" name="Straight Arrow Connector 19"/>
          <p:cNvCxnSpPr>
            <a:endCxn id="17" idx="0"/>
          </p:cNvCxnSpPr>
          <p:nvPr/>
        </p:nvCxnSpPr>
        <p:spPr>
          <a:xfrm flipV="1">
            <a:off x="3563938" y="976313"/>
            <a:ext cx="4824412" cy="0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6" name="Down Arrow 20"/>
          <p:cNvSpPr>
            <a:spLocks noChangeArrowheads="1"/>
          </p:cNvSpPr>
          <p:nvPr/>
        </p:nvSpPr>
        <p:spPr bwMode="auto">
          <a:xfrm flipV="1">
            <a:off x="5724525" y="2932113"/>
            <a:ext cx="287338" cy="576262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097" name="Down Arrow 21"/>
          <p:cNvSpPr>
            <a:spLocks noChangeArrowheads="1"/>
          </p:cNvSpPr>
          <p:nvPr/>
        </p:nvSpPr>
        <p:spPr bwMode="auto">
          <a:xfrm flipV="1">
            <a:off x="971550" y="2932113"/>
            <a:ext cx="287338" cy="576262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098" name="Text Box 11"/>
          <p:cNvSpPr txBox="1">
            <a:spLocks noChangeArrowheads="1"/>
          </p:cNvSpPr>
          <p:nvPr/>
        </p:nvSpPr>
        <p:spPr bwMode="auto">
          <a:xfrm>
            <a:off x="3543300" y="35433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b="1">
                <a:solidFill>
                  <a:srgbClr val="A50021"/>
                </a:solidFill>
                <a:latin typeface="Georgia" pitchFamily="18" charset="0"/>
              </a:rPr>
              <a:t>reflections</a:t>
            </a:r>
            <a:endParaRPr lang="en-US" b="1">
              <a:solidFill>
                <a:srgbClr val="A50021"/>
              </a:solidFill>
              <a:latin typeface="Georgia" pitchFamily="18" charset="0"/>
            </a:endParaRPr>
          </a:p>
        </p:txBody>
      </p:sp>
      <p:cxnSp>
        <p:nvCxnSpPr>
          <p:cNvPr id="24" name="Straight Arrow Connector 23"/>
          <p:cNvCxnSpPr>
            <a:stCxn id="46097" idx="0"/>
            <a:endCxn id="46096" idx="0"/>
          </p:cNvCxnSpPr>
          <p:nvPr/>
        </p:nvCxnSpPr>
        <p:spPr>
          <a:xfrm rot="16200000" flipH="1">
            <a:off x="3491707" y="1131094"/>
            <a:ext cx="1587" cy="4752975"/>
          </a:xfrm>
          <a:prstGeom prst="straightConnector1">
            <a:avLst/>
          </a:prstGeom>
          <a:ln w="34925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100" name="Picture 1043" descr="C:\Documents and Settings\poluekt\My Documents\lhc2008\Bel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3888" y="188913"/>
            <a:ext cx="673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914400"/>
            <a:fld id="{68D6B3D8-35F8-42DA-A8DA-8839D02AC9C8}" type="slidenum">
              <a:rPr lang="ru-RU" smtClean="0"/>
              <a:pPr defTabSz="914400"/>
              <a:t>65</a:t>
            </a:fld>
            <a:endParaRPr lang="ru-RU" smtClean="0"/>
          </a:p>
        </p:txBody>
      </p:sp>
      <p:grpSp>
        <p:nvGrpSpPr>
          <p:cNvPr id="47107" name="Group 12"/>
          <p:cNvGrpSpPr>
            <a:grpSpLocks/>
          </p:cNvGrpSpPr>
          <p:nvPr/>
        </p:nvGrpSpPr>
        <p:grpSpPr bwMode="auto">
          <a:xfrm>
            <a:off x="1192213" y="3943350"/>
            <a:ext cx="3354387" cy="2552700"/>
            <a:chOff x="3169" y="2484"/>
            <a:chExt cx="2113" cy="1608"/>
          </a:xfrm>
        </p:grpSpPr>
        <p:pic>
          <p:nvPicPr>
            <p:cNvPr id="4712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9" y="2484"/>
              <a:ext cx="2113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6" name="Rectangle 6"/>
            <p:cNvSpPr>
              <a:spLocks noChangeArrowheads="1"/>
            </p:cNvSpPr>
            <p:nvPr/>
          </p:nvSpPr>
          <p:spPr bwMode="auto">
            <a:xfrm>
              <a:off x="3539" y="2648"/>
              <a:ext cx="1152" cy="1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10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3" y="979488"/>
            <a:ext cx="3721100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13" y="989013"/>
            <a:ext cx="396716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Results: </a:t>
            </a:r>
            <a:r>
              <a:rPr lang="ru-RU" sz="4000" b="1" dirty="0">
                <a:solidFill>
                  <a:schemeClr val="accent6"/>
                </a:solidFill>
                <a:sym typeface="Symbol" pitchFamily="18" charset="2"/>
              </a:rPr>
              <a:t></a:t>
            </a: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(2S)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+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-</a:t>
            </a:r>
            <a:endParaRPr lang="ru-RU" sz="4000" b="1" baseline="30000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7788275" y="973138"/>
            <a:ext cx="287338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12" name="Down Arrow 17"/>
          <p:cNvSpPr>
            <a:spLocks noChangeArrowheads="1"/>
          </p:cNvSpPr>
          <p:nvPr/>
        </p:nvSpPr>
        <p:spPr bwMode="auto">
          <a:xfrm flipV="1">
            <a:off x="5772150" y="2644775"/>
            <a:ext cx="287338" cy="576263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035300" y="973138"/>
            <a:ext cx="288925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14" name="Down Arrow 19"/>
          <p:cNvSpPr>
            <a:spLocks noChangeArrowheads="1"/>
          </p:cNvSpPr>
          <p:nvPr/>
        </p:nvSpPr>
        <p:spPr bwMode="auto">
          <a:xfrm flipV="1">
            <a:off x="1090613" y="2644775"/>
            <a:ext cx="288925" cy="576263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686175" y="285115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b="1">
                <a:solidFill>
                  <a:srgbClr val="A50021"/>
                </a:solidFill>
                <a:latin typeface="Georgia" pitchFamily="18" charset="0"/>
              </a:rPr>
              <a:t>reflections</a:t>
            </a:r>
            <a:endParaRPr lang="en-US" b="1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3963988" y="989013"/>
            <a:ext cx="100488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b="1">
                <a:solidFill>
                  <a:srgbClr val="000000"/>
                </a:solidFill>
                <a:latin typeface="Georgia" pitchFamily="18" charset="0"/>
              </a:rPr>
              <a:t>signals</a:t>
            </a:r>
            <a:endParaRPr lang="en-US" b="1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3" name="Straight Arrow Connector 22"/>
          <p:cNvCxnSpPr>
            <a:stCxn id="47114" idx="0"/>
            <a:endCxn id="47112" idx="0"/>
          </p:cNvCxnSpPr>
          <p:nvPr/>
        </p:nvCxnSpPr>
        <p:spPr>
          <a:xfrm rot="16200000" flipH="1">
            <a:off x="3575844" y="880269"/>
            <a:ext cx="1588" cy="4679950"/>
          </a:xfrm>
          <a:prstGeom prst="straightConnector1">
            <a:avLst/>
          </a:prstGeom>
          <a:ln w="34925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7" idx="0"/>
          </p:cNvCxnSpPr>
          <p:nvPr/>
        </p:nvCxnSpPr>
        <p:spPr>
          <a:xfrm flipV="1">
            <a:off x="3106738" y="984250"/>
            <a:ext cx="4826000" cy="0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9" name="Rectangle 24"/>
          <p:cNvSpPr>
            <a:spLocks noChangeArrowheads="1"/>
          </p:cNvSpPr>
          <p:nvPr/>
        </p:nvSpPr>
        <p:spPr bwMode="auto">
          <a:xfrm>
            <a:off x="1076325" y="3390900"/>
            <a:ext cx="188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(2S)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sp>
        <p:nvSpPr>
          <p:cNvPr id="47120" name="Rectangle 25"/>
          <p:cNvSpPr>
            <a:spLocks noChangeArrowheads="1"/>
          </p:cNvSpPr>
          <p:nvPr/>
        </p:nvSpPr>
        <p:spPr bwMode="auto">
          <a:xfrm>
            <a:off x="5946775" y="3386138"/>
            <a:ext cx="188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(2S)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pic>
        <p:nvPicPr>
          <p:cNvPr id="47121" name="Picture 1043" descr="C:\Documents and Settings\poluekt\My Documents\lhc2008\Bel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3888" y="188913"/>
            <a:ext cx="673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22" name="Group 11"/>
          <p:cNvGrpSpPr>
            <a:grpSpLocks/>
          </p:cNvGrpSpPr>
          <p:nvPr/>
        </p:nvGrpSpPr>
        <p:grpSpPr bwMode="auto">
          <a:xfrm>
            <a:off x="4884738" y="3954463"/>
            <a:ext cx="3263900" cy="2497137"/>
            <a:chOff x="767" y="2491"/>
            <a:chExt cx="2056" cy="1573"/>
          </a:xfrm>
        </p:grpSpPr>
        <p:pic>
          <p:nvPicPr>
            <p:cNvPr id="4712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" y="2491"/>
              <a:ext cx="2056" cy="1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4" name="Rectangle 5"/>
            <p:cNvSpPr>
              <a:spLocks noChangeArrowheads="1"/>
            </p:cNvSpPr>
            <p:nvPr/>
          </p:nvSpPr>
          <p:spPr bwMode="auto">
            <a:xfrm>
              <a:off x="1106" y="2640"/>
              <a:ext cx="511" cy="1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914400"/>
            <a:fld id="{319EA2B1-2E4F-4475-A4C6-FE25FBF65984}" type="slidenum">
              <a:rPr lang="ru-RU" smtClean="0"/>
              <a:pPr defTabSz="914400"/>
              <a:t>66</a:t>
            </a:fld>
            <a:endParaRPr lang="ru-RU" smtClean="0"/>
          </a:p>
        </p:txBody>
      </p:sp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3" y="3876675"/>
            <a:ext cx="3363912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350" y="3879850"/>
            <a:ext cx="33004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1425" y="968375"/>
            <a:ext cx="371157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950" y="966788"/>
            <a:ext cx="40132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Results: </a:t>
            </a:r>
            <a:r>
              <a:rPr lang="ru-RU" sz="4000" b="1" dirty="0">
                <a:solidFill>
                  <a:schemeClr val="accent6"/>
                </a:solidFill>
                <a:sym typeface="Symbol" pitchFamily="18" charset="2"/>
              </a:rPr>
              <a:t></a:t>
            </a:r>
            <a:r>
              <a:rPr lang="en-US" sz="4000" b="1" dirty="0">
                <a:solidFill>
                  <a:schemeClr val="accent2"/>
                </a:solidFill>
                <a:latin typeface="Georgia" pitchFamily="18" charset="0"/>
              </a:rPr>
              <a:t>(3S)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+</a:t>
            </a:r>
            <a:r>
              <a:rPr lang="el-GR" sz="4000" b="1" dirty="0">
                <a:solidFill>
                  <a:schemeClr val="accent2"/>
                </a:solidFill>
                <a:latin typeface="Georgia" pitchFamily="18" charset="0"/>
              </a:rPr>
              <a:t>π</a:t>
            </a:r>
            <a:r>
              <a:rPr lang="en-US" sz="4000" b="1" baseline="30000" dirty="0">
                <a:solidFill>
                  <a:schemeClr val="accent2"/>
                </a:solidFill>
                <a:latin typeface="Georgia" pitchFamily="18" charset="0"/>
              </a:rPr>
              <a:t>-</a:t>
            </a:r>
            <a:endParaRPr lang="ru-RU" sz="4000" b="1" baseline="30000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078538" y="2016125"/>
            <a:ext cx="287337" cy="431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685925" y="1944688"/>
            <a:ext cx="287338" cy="431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7229475" y="1584325"/>
            <a:ext cx="288925" cy="504825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726238" y="865188"/>
            <a:ext cx="287337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836863" y="1512888"/>
            <a:ext cx="288925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333625" y="865188"/>
            <a:ext cx="287338" cy="50323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189163" y="1009650"/>
            <a:ext cx="288925" cy="4302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6581775" y="1009650"/>
            <a:ext cx="287338" cy="4302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44" name="Rectangle 22"/>
          <p:cNvSpPr>
            <a:spLocks noChangeArrowheads="1"/>
          </p:cNvSpPr>
          <p:nvPr/>
        </p:nvSpPr>
        <p:spPr bwMode="auto">
          <a:xfrm>
            <a:off x="1617663" y="3371850"/>
            <a:ext cx="1887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(3S)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sp>
        <p:nvSpPr>
          <p:cNvPr id="48145" name="Rectangle 23"/>
          <p:cNvSpPr>
            <a:spLocks noChangeArrowheads="1"/>
          </p:cNvSpPr>
          <p:nvPr/>
        </p:nvSpPr>
        <p:spPr bwMode="auto">
          <a:xfrm>
            <a:off x="5907088" y="3386138"/>
            <a:ext cx="1887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>
                <a:latin typeface="Georgia" pitchFamily="18" charset="0"/>
              </a:rPr>
              <a:t>M(</a:t>
            </a:r>
            <a:r>
              <a:rPr lang="ru-RU" sz="1600" b="1">
                <a:sym typeface="Symbol" pitchFamily="18" charset="2"/>
              </a:rPr>
              <a:t></a:t>
            </a:r>
            <a:r>
              <a:rPr lang="en-US" sz="1600" b="1">
                <a:latin typeface="Georgia" pitchFamily="18" charset="0"/>
              </a:rPr>
              <a:t>(3S)</a:t>
            </a:r>
            <a:r>
              <a:rPr lang="el-GR" sz="1600" b="1">
                <a:latin typeface="Georgia" pitchFamily="18" charset="0"/>
              </a:rPr>
              <a:t>π</a:t>
            </a:r>
            <a:r>
              <a:rPr lang="en-US" sz="1600" b="1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600" b="1">
                <a:latin typeface="Georgia" pitchFamily="18" charset="0"/>
              </a:rPr>
              <a:t>), GeV</a:t>
            </a:r>
            <a:endParaRPr lang="ru-RU" sz="1600" b="1" baseline="46000">
              <a:latin typeface="Georgia" pitchFamily="18" charset="0"/>
            </a:endParaRPr>
          </a:p>
        </p:txBody>
      </p:sp>
      <p:pic>
        <p:nvPicPr>
          <p:cNvPr id="48146" name="Picture 1043" descr="C:\Documents and Settings\poluekt\My Documents\lhc2008\Bel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3888" y="188913"/>
            <a:ext cx="673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7" name="Rectangle 4"/>
          <p:cNvSpPr>
            <a:spLocks noChangeArrowheads="1"/>
          </p:cNvSpPr>
          <p:nvPr/>
        </p:nvSpPr>
        <p:spPr bwMode="auto">
          <a:xfrm>
            <a:off x="2055813" y="4081463"/>
            <a:ext cx="401637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5"/>
          <p:cNvSpPr>
            <a:spLocks noChangeArrowheads="1"/>
          </p:cNvSpPr>
          <p:nvPr/>
        </p:nvSpPr>
        <p:spPr bwMode="auto">
          <a:xfrm>
            <a:off x="5502275" y="4059238"/>
            <a:ext cx="401638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6413" y="277813"/>
            <a:ext cx="4827587" cy="1489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0104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78E69A3-8AE2-4E86-AE84-59338A1BB469}" type="slidenum">
              <a:rPr lang="en-GB" sz="1400" b="1">
                <a:solidFill>
                  <a:srgbClr val="000000"/>
                </a:solidFill>
                <a:cs typeface="Arial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GB" sz="1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2840038" y="-4763"/>
            <a:ext cx="356235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000099"/>
                </a:solidFill>
              </a:rPr>
              <a:t>  </a:t>
            </a:r>
            <a:r>
              <a:rPr lang="en-GB" sz="2800" b="1" dirty="0" err="1">
                <a:solidFill>
                  <a:schemeClr val="accent6"/>
                </a:solidFill>
              </a:rPr>
              <a:t>h</a:t>
            </a:r>
            <a:r>
              <a:rPr lang="en-GB" sz="2800" b="1" baseline="-33000" dirty="0" err="1">
                <a:solidFill>
                  <a:schemeClr val="accent6"/>
                </a:solidFill>
              </a:rPr>
              <a:t>b</a:t>
            </a:r>
            <a:r>
              <a:rPr lang="en-GB" sz="2800" b="1" dirty="0">
                <a:solidFill>
                  <a:schemeClr val="accent6"/>
                </a:solidFill>
              </a:rPr>
              <a:t> reconstruction  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4288" y="582613"/>
            <a:ext cx="41100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280099"/>
                </a:solidFill>
              </a:rPr>
              <a:t>Missing mass to </a:t>
            </a:r>
            <a:r>
              <a:rPr lang="en-GB" sz="2400" b="1">
                <a:solidFill>
                  <a:srgbClr val="280099"/>
                </a:solidFill>
                <a:latin typeface="Symbol" pitchFamily="18" charset="2"/>
              </a:rPr>
              <a:t></a:t>
            </a:r>
            <a:r>
              <a:rPr lang="en-GB" sz="2400" b="1">
                <a:solidFill>
                  <a:srgbClr val="280099"/>
                </a:solidFill>
              </a:rPr>
              <a:t> system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69850" y="2363788"/>
            <a:ext cx="27749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800000"/>
                </a:solidFill>
              </a:rPr>
              <a:t>Simple selection :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649288" y="2706688"/>
            <a:ext cx="4013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280099"/>
                </a:solidFill>
              </a:rPr>
              <a:t>:  good quality, positively identified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52388" y="3268663"/>
            <a:ext cx="3932237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66"/>
                </a:solidFill>
              </a:rPr>
              <a:t>Suppression of continuum events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66"/>
                </a:solidFill>
              </a:rPr>
              <a:t>FW R2&lt;0.3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>
              <a:solidFill>
                <a:srgbClr val="000066"/>
              </a:solidFill>
            </a:endParaRP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19050" y="4308475"/>
            <a:ext cx="4095750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800000"/>
                </a:solidFill>
                <a:latin typeface="Symbol" pitchFamily="18" charset="2"/>
              </a:rPr>
              <a:t></a:t>
            </a:r>
            <a:r>
              <a:rPr lang="en-GB" sz="2400" b="1">
                <a:solidFill>
                  <a:srgbClr val="800000"/>
                </a:solidFill>
              </a:rPr>
              <a:t> Search for h</a:t>
            </a:r>
            <a:r>
              <a:rPr lang="en-GB" sz="2800" b="1" baseline="-25000">
                <a:solidFill>
                  <a:srgbClr val="800000"/>
                </a:solidFill>
              </a:rPr>
              <a:t>b</a:t>
            </a:r>
            <a:r>
              <a:rPr lang="en-GB" sz="2400" b="1">
                <a:solidFill>
                  <a:srgbClr val="800000"/>
                </a:solidFill>
              </a:rPr>
              <a:t>(nP) peaks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800000"/>
                </a:solidFill>
              </a:rPr>
              <a:t>in MM(</a:t>
            </a:r>
            <a:r>
              <a:rPr lang="en-GB" sz="2400" b="1">
                <a:solidFill>
                  <a:srgbClr val="800000"/>
                </a:solidFill>
                <a:latin typeface="Symbol" pitchFamily="18" charset="2"/>
              </a:rPr>
              <a:t></a:t>
            </a:r>
            <a:r>
              <a:rPr lang="en-GB" sz="2400" b="1" baseline="30000">
                <a:solidFill>
                  <a:srgbClr val="800000"/>
                </a:solidFill>
              </a:rPr>
              <a:t>+</a:t>
            </a:r>
            <a:r>
              <a:rPr lang="en-GB" sz="2400" b="1">
                <a:solidFill>
                  <a:srgbClr val="800000"/>
                </a:solidFill>
                <a:latin typeface="Symbol" pitchFamily="18" charset="2"/>
              </a:rPr>
              <a:t></a:t>
            </a:r>
            <a:r>
              <a:rPr lang="en-GB" sz="2400" b="1" baseline="30000">
                <a:solidFill>
                  <a:srgbClr val="800000"/>
                </a:solidFill>
              </a:rPr>
              <a:t>-</a:t>
            </a:r>
            <a:r>
              <a:rPr lang="en-GB" sz="2400" b="1">
                <a:solidFill>
                  <a:srgbClr val="800000"/>
                </a:solidFill>
              </a:rPr>
              <a:t>) spectrum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-49213" y="2671763"/>
            <a:ext cx="6794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000066"/>
                </a:solidFill>
                <a:latin typeface="Symbol" pitchFamily="18" charset="2"/>
              </a:rPr>
              <a:t></a:t>
            </a:r>
            <a:r>
              <a:rPr lang="en-GB" sz="2400" b="1" baseline="30000">
                <a:solidFill>
                  <a:srgbClr val="000066"/>
                </a:solidFill>
              </a:rPr>
              <a:t>+</a:t>
            </a:r>
            <a:r>
              <a:rPr lang="en-GB" sz="2400" b="1">
                <a:solidFill>
                  <a:srgbClr val="000066"/>
                </a:solidFill>
                <a:latin typeface="Symbol" pitchFamily="18" charset="2"/>
              </a:rPr>
              <a:t></a:t>
            </a:r>
            <a:r>
              <a:rPr lang="en-GB" sz="2400" b="1" baseline="30000">
                <a:solidFill>
                  <a:srgbClr val="000066"/>
                </a:solidFill>
              </a:rPr>
              <a:t>-</a:t>
            </a:r>
          </a:p>
        </p:txBody>
      </p:sp>
      <p:pic>
        <p:nvPicPr>
          <p:cNvPr id="1844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2339975"/>
            <a:ext cx="4421188" cy="4500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5703888" y="2411413"/>
            <a:ext cx="7540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CC0000"/>
                </a:solidFill>
                <a:latin typeface="Symbol" pitchFamily="18" charset="2"/>
              </a:rPr>
              <a:t></a:t>
            </a:r>
            <a:r>
              <a:rPr lang="en-GB" sz="1800" b="1">
                <a:solidFill>
                  <a:srgbClr val="CC0000"/>
                </a:solidFill>
              </a:rPr>
              <a:t>(1S)</a:t>
            </a:r>
          </a:p>
        </p:txBody>
      </p:sp>
      <p:sp>
        <p:nvSpPr>
          <p:cNvPr id="18445" name="Text Box 12"/>
          <p:cNvSpPr txBox="1">
            <a:spLocks noChangeArrowheads="1"/>
          </p:cNvSpPr>
          <p:nvPr/>
        </p:nvSpPr>
        <p:spPr bwMode="auto">
          <a:xfrm>
            <a:off x="6362700" y="1981200"/>
            <a:ext cx="842963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CC0000"/>
                </a:solidFill>
              </a:rPr>
              <a:t>h</a:t>
            </a:r>
            <a:r>
              <a:rPr lang="en-GB" b="1" baseline="-25000">
                <a:solidFill>
                  <a:srgbClr val="CC0000"/>
                </a:solidFill>
              </a:rPr>
              <a:t>b</a:t>
            </a:r>
            <a:r>
              <a:rPr lang="en-GB" sz="1800" b="1">
                <a:solidFill>
                  <a:srgbClr val="CC0000"/>
                </a:solidFill>
              </a:rPr>
              <a:t>(1P)</a:t>
            </a:r>
          </a:p>
        </p:txBody>
      </p:sp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7018338" y="2519363"/>
            <a:ext cx="7540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CC0000"/>
                </a:solidFill>
                <a:latin typeface="Symbol" pitchFamily="18" charset="2"/>
              </a:rPr>
              <a:t></a:t>
            </a:r>
            <a:r>
              <a:rPr lang="en-GB" sz="1800" b="1">
                <a:solidFill>
                  <a:srgbClr val="CC0000"/>
                </a:solidFill>
              </a:rPr>
              <a:t>(2S)</a:t>
            </a:r>
          </a:p>
        </p:txBody>
      </p:sp>
      <p:sp>
        <p:nvSpPr>
          <p:cNvPr id="18447" name="Text Box 14"/>
          <p:cNvSpPr txBox="1">
            <a:spLocks noChangeArrowheads="1"/>
          </p:cNvSpPr>
          <p:nvPr/>
        </p:nvSpPr>
        <p:spPr bwMode="auto">
          <a:xfrm>
            <a:off x="8347075" y="2455863"/>
            <a:ext cx="7540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CC0000"/>
                </a:solidFill>
                <a:latin typeface="Symbol" pitchFamily="18" charset="2"/>
              </a:rPr>
              <a:t></a:t>
            </a:r>
            <a:r>
              <a:rPr lang="en-GB" sz="1800" b="1">
                <a:solidFill>
                  <a:srgbClr val="CC0000"/>
                </a:solidFill>
              </a:rPr>
              <a:t>(3S)</a:t>
            </a:r>
          </a:p>
        </p:txBody>
      </p:sp>
      <p:sp>
        <p:nvSpPr>
          <p:cNvPr id="18448" name="Text Box 15"/>
          <p:cNvSpPr txBox="1">
            <a:spLocks noChangeArrowheads="1"/>
          </p:cNvSpPr>
          <p:nvPr/>
        </p:nvSpPr>
        <p:spPr bwMode="auto">
          <a:xfrm>
            <a:off x="7715250" y="2100263"/>
            <a:ext cx="842963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CC0000"/>
                </a:solidFill>
              </a:rPr>
              <a:t>h</a:t>
            </a:r>
            <a:r>
              <a:rPr lang="en-GB" b="1" baseline="-25000">
                <a:solidFill>
                  <a:srgbClr val="CC0000"/>
                </a:solidFill>
              </a:rPr>
              <a:t>b</a:t>
            </a:r>
            <a:r>
              <a:rPr lang="en-GB" sz="1800" b="1">
                <a:solidFill>
                  <a:srgbClr val="CC0000"/>
                </a:solidFill>
              </a:rPr>
              <a:t>(2P)</a:t>
            </a:r>
          </a:p>
        </p:txBody>
      </p:sp>
      <p:sp>
        <p:nvSpPr>
          <p:cNvPr id="18449" name="Text Box 16"/>
          <p:cNvSpPr txBox="1">
            <a:spLocks noChangeArrowheads="1"/>
          </p:cNvSpPr>
          <p:nvPr/>
        </p:nvSpPr>
        <p:spPr bwMode="auto">
          <a:xfrm>
            <a:off x="6011863" y="5087938"/>
            <a:ext cx="11493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5C8526"/>
                </a:solidFill>
              </a:rPr>
              <a:t>121.4 fb</a:t>
            </a:r>
            <a:r>
              <a:rPr lang="en-GB" sz="1800" b="1" baseline="30000">
                <a:solidFill>
                  <a:srgbClr val="5C8526"/>
                </a:solidFill>
              </a:rPr>
              <a:t>-1</a:t>
            </a:r>
          </a:p>
        </p:txBody>
      </p:sp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6100" y="3084513"/>
            <a:ext cx="673100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8125" y="1563688"/>
            <a:ext cx="5184775" cy="400050"/>
            <a:chOff x="237500" y="1562965"/>
            <a:chExt cx="5184632" cy="400110"/>
          </a:xfrm>
        </p:grpSpPr>
        <p:sp>
          <p:nvSpPr>
            <p:cNvPr id="18452" name="Text Box 12"/>
            <p:cNvSpPr txBox="1">
              <a:spLocks noChangeArrowheads="1"/>
            </p:cNvSpPr>
            <p:nvPr/>
          </p:nvSpPr>
          <p:spPr bwMode="auto">
            <a:xfrm>
              <a:off x="237500" y="1562965"/>
              <a:ext cx="51846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/>
              <a:r>
                <a:rPr lang="en-US" b="1"/>
                <a:t>M</a:t>
              </a:r>
              <a:r>
                <a:rPr lang="en-US" b="1" baseline="-25000"/>
                <a:t>hb(nP)</a:t>
              </a:r>
              <a:r>
                <a:rPr lang="en-US" b="1"/>
                <a:t> = </a:t>
              </a:r>
              <a:r>
                <a:rPr lang="en-US" b="1">
                  <a:sym typeface="Symbol" pitchFamily="18" charset="2"/>
                </a:rPr>
                <a:t> (</a:t>
              </a:r>
              <a:r>
                <a:rPr lang="en-US" b="1"/>
                <a:t> P</a:t>
              </a:r>
              <a:r>
                <a:rPr lang="en-US" b="1" baseline="-25000">
                  <a:sym typeface="Symbol" pitchFamily="18" charset="2"/>
                </a:rPr>
                <a:t>(5S)</a:t>
              </a:r>
              <a:r>
                <a:rPr lang="en-US" b="1"/>
                <a:t> –  P</a:t>
              </a:r>
              <a:r>
                <a:rPr lang="en-US" b="1" baseline="-25000">
                  <a:sym typeface="Symbol" pitchFamily="18" charset="2"/>
                </a:rPr>
                <a:t>+-</a:t>
              </a:r>
              <a:r>
                <a:rPr lang="en-US" b="1"/>
                <a:t>)</a:t>
              </a:r>
              <a:r>
                <a:rPr lang="en-US" b="1" baseline="30000"/>
                <a:t>2</a:t>
              </a:r>
              <a:r>
                <a:rPr lang="en-US" b="1"/>
                <a:t>  </a:t>
              </a:r>
              <a:r>
                <a:rPr lang="en-US" b="1">
                  <a:sym typeface="Symbol" pitchFamily="18" charset="2"/>
                </a:rPr>
                <a:t> MM(+-)</a:t>
              </a:r>
              <a:endParaRPr lang="en-US" b="1" baseline="30000">
                <a:sym typeface="Symbol" pitchFamily="18" charset="2"/>
              </a:endParaRPr>
            </a:p>
          </p:txBody>
        </p:sp>
        <p:sp>
          <p:nvSpPr>
            <p:cNvPr id="18453" name="Line 13"/>
            <p:cNvSpPr>
              <a:spLocks noChangeShapeType="1"/>
            </p:cNvSpPr>
            <p:nvPr/>
          </p:nvSpPr>
          <p:spPr bwMode="auto">
            <a:xfrm>
              <a:off x="1496389" y="1616116"/>
              <a:ext cx="19446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B34375E-80BC-422E-81E3-872A77175496}" type="slidenum">
              <a:rPr lang="ru-RU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1589088"/>
            <a:ext cx="4967288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208088" y="1328738"/>
            <a:ext cx="291623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/>
            <a:r>
              <a:rPr lang="en-US" sz="1600"/>
              <a:t>Ryan Mitchell @ CHARM2010</a:t>
            </a:r>
            <a:endParaRPr lang="ru-RU" sz="1600"/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277938" y="6251575"/>
            <a:ext cx="6061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2800" b="1">
                <a:solidFill>
                  <a:srgbClr val="A50021"/>
                </a:solidFill>
                <a:sym typeface="Symbol" pitchFamily="18" charset="2"/>
              </a:rPr>
              <a:t></a:t>
            </a:r>
            <a:r>
              <a:rPr lang="en-US" sz="2800" b="1">
                <a:solidFill>
                  <a:srgbClr val="A50021"/>
                </a:solidFill>
                <a:sym typeface="Symbol" pitchFamily="18" charset="2"/>
              </a:rPr>
              <a:t> Belle search for h</a:t>
            </a:r>
            <a:r>
              <a:rPr lang="en-US" sz="2800" b="1" baseline="-25000">
                <a:solidFill>
                  <a:srgbClr val="A50021"/>
                </a:solidFill>
                <a:sym typeface="Symbol" pitchFamily="18" charset="2"/>
              </a:rPr>
              <a:t>b</a:t>
            </a:r>
            <a:r>
              <a:rPr lang="en-US" sz="2800" b="1">
                <a:solidFill>
                  <a:srgbClr val="A50021"/>
                </a:solidFill>
                <a:sym typeface="Symbol" pitchFamily="18" charset="2"/>
              </a:rPr>
              <a:t> in (5S) data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759528" y="73025"/>
            <a:ext cx="53894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dirty="0" err="1" smtClean="0">
                <a:solidFill>
                  <a:srgbClr val="002060"/>
                </a:solidFill>
                <a:sym typeface="Symbol" pitchFamily="18" charset="2"/>
              </a:rPr>
              <a:t>e</a:t>
            </a:r>
            <a:r>
              <a:rPr lang="en-US" sz="3200" b="1" baseline="30000" dirty="0" err="1" smtClean="0">
                <a:solidFill>
                  <a:srgbClr val="002060"/>
                </a:solidFill>
                <a:sym typeface="Symbol" pitchFamily="18" charset="2"/>
              </a:rPr>
              <a:t>+</a:t>
            </a:r>
            <a:r>
              <a:rPr lang="en-US" sz="3200" b="1" dirty="0" err="1" smtClean="0">
                <a:solidFill>
                  <a:srgbClr val="002060"/>
                </a:solidFill>
                <a:sym typeface="Symbol" pitchFamily="18" charset="2"/>
              </a:rPr>
              <a:t>e</a:t>
            </a:r>
            <a:r>
              <a:rPr lang="en-US" sz="4000" b="1" baseline="30000" dirty="0" smtClean="0">
                <a:solidFill>
                  <a:srgbClr val="002060"/>
                </a:solidFill>
                <a:sym typeface="Symbol" pitchFamily="18" charset="2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 -&gt; </a:t>
            </a:r>
            <a:r>
              <a:rPr lang="en-US" sz="3200" b="1" dirty="0" err="1" smtClean="0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 smtClean="0">
                <a:solidFill>
                  <a:srgbClr val="002060"/>
                </a:solidFill>
                <a:sym typeface="Symbol" pitchFamily="18" charset="2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3200" b="1" baseline="30000" dirty="0" err="1" smtClean="0">
                <a:solidFill>
                  <a:srgbClr val="002060"/>
                </a:solidFill>
                <a:sym typeface="Symbol" pitchFamily="18" charset="2"/>
              </a:rPr>
              <a:t>+</a:t>
            </a:r>
            <a:r>
              <a:rPr lang="en-US" sz="3200" b="1" dirty="0" err="1" smtClean="0">
                <a:solidFill>
                  <a:srgbClr val="002060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4000" b="1" baseline="30000" dirty="0" smtClean="0">
                <a:solidFill>
                  <a:srgbClr val="002060"/>
                </a:solidFill>
                <a:sym typeface="Symbol" pitchFamily="18" charset="2"/>
              </a:rPr>
              <a:t>-  </a:t>
            </a:r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by CLEO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6391" name="Line 6"/>
          <p:cNvSpPr>
            <a:spLocks noChangeShapeType="1"/>
          </p:cNvSpPr>
          <p:nvPr/>
        </p:nvSpPr>
        <p:spPr bwMode="auto">
          <a:xfrm flipV="1">
            <a:off x="1020763" y="3575050"/>
            <a:ext cx="3397250" cy="18764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474788" y="3062288"/>
            <a:ext cx="2527300" cy="7016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>
                <a:solidFill>
                  <a:srgbClr val="000066"/>
                </a:solidFill>
              </a:rPr>
              <a:t>Energy dependence 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of the cross section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0" y="5438775"/>
            <a:ext cx="3744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400">
                <a:solidFill>
                  <a:srgbClr val="0000CC"/>
                </a:solidFill>
              </a:rPr>
              <a:t>Enhancement of 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(</a:t>
            </a:r>
            <a:r>
              <a:rPr lang="en-US" sz="2400">
                <a:solidFill>
                  <a:srgbClr val="0000CC"/>
                </a:solidFill>
              </a:rPr>
              <a:t>h</a:t>
            </a:r>
            <a:r>
              <a:rPr lang="en-US" sz="2800" baseline="-25000">
                <a:solidFill>
                  <a:srgbClr val="0000CC"/>
                </a:solidFill>
              </a:rPr>
              <a:t>c</a:t>
            </a:r>
            <a:r>
              <a:rPr lang="en-US" sz="2400" baseline="-25000">
                <a:solidFill>
                  <a:srgbClr val="0000CC"/>
                </a:solidFill>
              </a:rPr>
              <a:t> 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)</a:t>
            </a:r>
            <a:r>
              <a:rPr lang="en-US" sz="2400" baseline="30000">
                <a:solidFill>
                  <a:srgbClr val="0000CC"/>
                </a:solidFill>
                <a:sym typeface="Symbol" pitchFamily="18" charset="2"/>
              </a:rPr>
              <a:t/>
            </a:r>
            <a:br>
              <a:rPr lang="en-US" sz="2400" baseline="30000">
                <a:solidFill>
                  <a:srgbClr val="0000CC"/>
                </a:solidFill>
                <a:sym typeface="Symbol" pitchFamily="18" charset="2"/>
              </a:rPr>
            </a:br>
            <a:r>
              <a:rPr lang="en-US" sz="2400">
                <a:solidFill>
                  <a:srgbClr val="0000CC"/>
                </a:solidFill>
              </a:rPr>
              <a:t>@ Y(4260)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4656138" y="5681663"/>
            <a:ext cx="4252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(h</a:t>
            </a:r>
            <a:r>
              <a:rPr lang="en-US" sz="2800" baseline="-25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 </a:t>
            </a:r>
            <a:r>
              <a:rPr lang="en-US" sz="2400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 sz="2400">
                <a:solidFill>
                  <a:srgbClr val="0000CC"/>
                </a:solidFill>
              </a:rPr>
              <a:t>) is enhanced @ Y</a:t>
            </a:r>
            <a:r>
              <a:rPr lang="en-US" sz="2800" baseline="-25000">
                <a:solidFill>
                  <a:srgbClr val="0000CC"/>
                </a:solidFill>
              </a:rPr>
              <a:t>b</a:t>
            </a:r>
            <a:r>
              <a:rPr lang="en-US" sz="280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301625" y="896938"/>
            <a:ext cx="550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CC"/>
                </a:solidFill>
              </a:rPr>
              <a:t>Observation of</a:t>
            </a:r>
            <a:r>
              <a:rPr lang="en-US" sz="2400" b="1">
                <a:solidFill>
                  <a:srgbClr val="0000CC"/>
                </a:solidFill>
              </a:rPr>
              <a:t> e</a:t>
            </a:r>
            <a:r>
              <a:rPr lang="en-US" sz="2400" b="1" baseline="30000">
                <a:solidFill>
                  <a:srgbClr val="0000CC"/>
                </a:solidFill>
              </a:rPr>
              <a:t>+</a:t>
            </a:r>
            <a:r>
              <a:rPr lang="en-US" sz="2400" b="1">
                <a:solidFill>
                  <a:srgbClr val="0000CC"/>
                </a:solidFill>
              </a:rPr>
              <a:t>e</a:t>
            </a:r>
            <a:r>
              <a:rPr lang="en-US" sz="2400" b="1" baseline="30000">
                <a:solidFill>
                  <a:srgbClr val="0000CC"/>
                </a:solidFill>
              </a:rPr>
              <a:t>-</a:t>
            </a:r>
            <a:r>
              <a:rPr lang="en-US" sz="2400" b="1">
                <a:solidFill>
                  <a:srgbClr val="0000CC"/>
                </a:solidFill>
              </a:rPr>
              <a:t> → </a:t>
            </a:r>
            <a:r>
              <a:rPr lang="en-US" sz="2400" b="1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sz="2400" b="1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 sz="2400" b="1">
                <a:solidFill>
                  <a:srgbClr val="0000CC"/>
                </a:solidFill>
                <a:sym typeface="Symbol" pitchFamily="18" charset="2"/>
              </a:rPr>
              <a:t> h</a:t>
            </a:r>
            <a:r>
              <a:rPr lang="en-US" sz="2400" b="1" baseline="-25000">
                <a:solidFill>
                  <a:srgbClr val="0000CC"/>
                </a:solidFill>
                <a:sym typeface="Symbol" pitchFamily="18" charset="2"/>
              </a:rPr>
              <a:t>c  </a:t>
            </a:r>
            <a:r>
              <a:rPr lang="en-US" sz="2400">
                <a:solidFill>
                  <a:srgbClr val="000099"/>
                </a:solidFill>
                <a:sym typeface="Symbol" pitchFamily="18" charset="2"/>
              </a:rPr>
              <a:t>by </a:t>
            </a:r>
            <a:r>
              <a:rPr lang="en-US" sz="2400">
                <a:solidFill>
                  <a:srgbClr val="660066"/>
                </a:solidFill>
              </a:rPr>
              <a:t>CLEO</a:t>
            </a:r>
            <a:endParaRPr lang="ru-RU"/>
          </a:p>
        </p:txBody>
      </p:sp>
      <p:sp>
        <p:nvSpPr>
          <p:cNvPr id="16396" name="AutoShape 0"/>
          <p:cNvSpPr>
            <a:spLocks noChangeArrowheads="1"/>
          </p:cNvSpPr>
          <p:nvPr/>
        </p:nvSpPr>
        <p:spPr bwMode="auto">
          <a:xfrm rot="-5400000">
            <a:off x="4006057" y="5788819"/>
            <a:ext cx="323850" cy="477837"/>
          </a:xfrm>
          <a:prstGeom prst="downArrow">
            <a:avLst>
              <a:gd name="adj1" fmla="val 50000"/>
              <a:gd name="adj2" fmla="val 36887"/>
            </a:avLst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02036" y="942975"/>
            <a:ext cx="3034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6"/>
                </a:solidFill>
                <a:latin typeface="Arial" charset="0"/>
              </a:rPr>
              <a:t>PRL 107,041803 (2011)</a:t>
            </a:r>
            <a:endParaRPr lang="en-US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16398" name="Picture 15"/>
          <p:cNvPicPr>
            <a:picLocks noChangeAspect="1" noChangeArrowheads="1"/>
          </p:cNvPicPr>
          <p:nvPr/>
        </p:nvPicPr>
        <p:blipFill>
          <a:blip r:embed="rId4" cstate="print"/>
          <a:srcRect l="7890" t="6094" r="7890" b="9143"/>
          <a:stretch>
            <a:fillRect/>
          </a:stretch>
        </p:blipFill>
        <p:spPr bwMode="auto">
          <a:xfrm>
            <a:off x="5083175" y="1317625"/>
            <a:ext cx="4060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ADCA92F-FD76-4E93-8D99-343A08BA4D11}" type="slidenum">
              <a:rPr lang="en-GB"/>
              <a:pPr/>
              <a:t>8</a:t>
            </a:fld>
            <a:endParaRPr lang="en-GB"/>
          </a:p>
        </p:txBody>
      </p:sp>
      <p:sp>
        <p:nvSpPr>
          <p:cNvPr id="1921028" name="Text Box 4"/>
          <p:cNvSpPr txBox="1">
            <a:spLocks noChangeArrowheads="1"/>
          </p:cNvSpPr>
          <p:nvPr/>
        </p:nvSpPr>
        <p:spPr bwMode="auto">
          <a:xfrm>
            <a:off x="593725" y="584200"/>
            <a:ext cx="311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e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en-US">
                <a:sym typeface="Symbol" pitchFamily="18" charset="2"/>
              </a:rPr>
              <a:t>e</a:t>
            </a:r>
            <a:r>
              <a:rPr lang="en-US" baseline="30000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(5</a:t>
            </a:r>
            <a:r>
              <a:rPr lang="en-US">
                <a:sym typeface="Symbol" pitchFamily="18" charset="2"/>
              </a:rPr>
              <a:t>S)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h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(nP) 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–</a:t>
            </a:r>
            <a:r>
              <a:rPr lang="en-US">
                <a:sym typeface="Symbol" pitchFamily="18" charset="2"/>
              </a:rPr>
              <a:t>  </a:t>
            </a:r>
            <a:endParaRPr lang="ru-RU">
              <a:sym typeface="Symbol" pitchFamily="18" charset="2"/>
            </a:endParaRPr>
          </a:p>
        </p:txBody>
      </p:sp>
      <p:sp>
        <p:nvSpPr>
          <p:cNvPr id="1921029" name="Text Box 5"/>
          <p:cNvSpPr txBox="1">
            <a:spLocks noChangeArrowheads="1"/>
          </p:cNvSpPr>
          <p:nvPr/>
        </p:nvSpPr>
        <p:spPr bwMode="auto">
          <a:xfrm>
            <a:off x="219075" y="4699000"/>
            <a:ext cx="2965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1P</a:t>
            </a:r>
            <a:r>
              <a:rPr lang="en-US">
                <a:sym typeface="Symbol" pitchFamily="18" charset="2"/>
              </a:rPr>
              <a:t>) = </a:t>
            </a:r>
            <a:r>
              <a:rPr lang="en-US"/>
              <a:t>+0.8 </a:t>
            </a:r>
            <a:r>
              <a:rPr lang="en-US">
                <a:sym typeface="Symbol" pitchFamily="18" charset="2"/>
              </a:rPr>
              <a:t> 1.1 MeV</a:t>
            </a:r>
          </a:p>
          <a:p>
            <a:pPr algn="l" defTabSz="914400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2P</a:t>
            </a:r>
            <a:r>
              <a:rPr lang="en-US">
                <a:sym typeface="Symbol" pitchFamily="18" charset="2"/>
              </a:rPr>
              <a:t>) = +0.5  1.2 MeV</a:t>
            </a:r>
          </a:p>
        </p:txBody>
      </p:sp>
      <p:sp>
        <p:nvSpPr>
          <p:cNvPr id="1921031" name="Text Box 7"/>
          <p:cNvSpPr txBox="1">
            <a:spLocks noChangeArrowheads="1"/>
          </p:cNvSpPr>
          <p:nvPr/>
        </p:nvSpPr>
        <p:spPr bwMode="auto">
          <a:xfrm>
            <a:off x="3621968" y="4638380"/>
            <a:ext cx="2392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C0000"/>
                </a:solidFill>
              </a:rPr>
              <a:t>consistent with zero, </a:t>
            </a:r>
            <a:br>
              <a:rPr lang="en-US" dirty="0">
                <a:solidFill>
                  <a:srgbClr val="CC0000"/>
                </a:solidFill>
              </a:rPr>
            </a:br>
            <a:r>
              <a:rPr lang="en-US" dirty="0">
                <a:solidFill>
                  <a:srgbClr val="CC0000"/>
                </a:solidFill>
              </a:rPr>
              <a:t>as expected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1921041" name="Oval 17"/>
          <p:cNvSpPr>
            <a:spLocks noChangeArrowheads="1"/>
          </p:cNvSpPr>
          <p:nvPr/>
        </p:nvSpPr>
        <p:spPr bwMode="auto">
          <a:xfrm>
            <a:off x="2487740" y="542925"/>
            <a:ext cx="742950" cy="514350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042" name="Text Box 18"/>
          <p:cNvSpPr txBox="1">
            <a:spLocks noChangeArrowheads="1"/>
          </p:cNvSpPr>
          <p:nvPr/>
        </p:nvSpPr>
        <p:spPr bwMode="auto">
          <a:xfrm>
            <a:off x="3994150" y="598488"/>
            <a:ext cx="337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reconstructed, use </a:t>
            </a:r>
            <a:r>
              <a:rPr lang="en-US" b="1">
                <a:solidFill>
                  <a:srgbClr val="CC0000"/>
                </a:solidFill>
              </a:rPr>
              <a:t>M</a:t>
            </a:r>
            <a:r>
              <a:rPr lang="en-US" sz="2400" b="1" baseline="-25000">
                <a:solidFill>
                  <a:srgbClr val="CC0000"/>
                </a:solidFill>
              </a:rPr>
              <a:t>miss</a:t>
            </a:r>
            <a:r>
              <a:rPr lang="en-US" b="1">
                <a:solidFill>
                  <a:srgbClr val="CC0000"/>
                </a:solidFill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-</a:t>
            </a:r>
            <a:r>
              <a:rPr lang="en-US" b="1">
                <a:solidFill>
                  <a:srgbClr val="CC0000"/>
                </a:solidFill>
              </a:rPr>
              <a:t>)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1921043" name="Line 19"/>
          <p:cNvSpPr>
            <a:spLocks noChangeShapeType="1"/>
          </p:cNvSpPr>
          <p:nvPr/>
        </p:nvSpPr>
        <p:spPr bwMode="auto">
          <a:xfrm flipH="1" flipV="1">
            <a:off x="3743325" y="800100"/>
            <a:ext cx="314325" cy="28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4" name="Line 20"/>
          <p:cNvSpPr>
            <a:spLocks noChangeShapeType="1"/>
          </p:cNvSpPr>
          <p:nvPr/>
        </p:nvSpPr>
        <p:spPr bwMode="auto">
          <a:xfrm>
            <a:off x="7796213" y="1806575"/>
            <a:ext cx="352425" cy="1277938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5" name="Line 21"/>
          <p:cNvSpPr>
            <a:spLocks noChangeShapeType="1"/>
          </p:cNvSpPr>
          <p:nvPr/>
        </p:nvSpPr>
        <p:spPr bwMode="auto">
          <a:xfrm>
            <a:off x="7753350" y="1811338"/>
            <a:ext cx="390525" cy="2093912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7" name="Rectangle 23"/>
          <p:cNvSpPr>
            <a:spLocks noChangeArrowheads="1"/>
          </p:cNvSpPr>
          <p:nvPr/>
        </p:nvSpPr>
        <p:spPr bwMode="auto">
          <a:xfrm>
            <a:off x="6819900" y="1209675"/>
            <a:ext cx="2236788" cy="430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048" name="Line 24"/>
          <p:cNvSpPr>
            <a:spLocks noChangeShapeType="1"/>
          </p:cNvSpPr>
          <p:nvPr/>
        </p:nvSpPr>
        <p:spPr bwMode="auto">
          <a:xfrm>
            <a:off x="6818313" y="2524125"/>
            <a:ext cx="22304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9" name="Line 25"/>
          <p:cNvSpPr>
            <a:spLocks noChangeShapeType="1"/>
          </p:cNvSpPr>
          <p:nvPr/>
        </p:nvSpPr>
        <p:spPr bwMode="auto">
          <a:xfrm>
            <a:off x="6975475" y="52117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0" name="Line 26"/>
          <p:cNvSpPr>
            <a:spLocks noChangeShapeType="1"/>
          </p:cNvSpPr>
          <p:nvPr/>
        </p:nvSpPr>
        <p:spPr bwMode="auto">
          <a:xfrm>
            <a:off x="6975475" y="38385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1" name="Line 27"/>
          <p:cNvSpPr>
            <a:spLocks noChangeShapeType="1"/>
          </p:cNvSpPr>
          <p:nvPr/>
        </p:nvSpPr>
        <p:spPr bwMode="auto">
          <a:xfrm>
            <a:off x="6975475" y="304323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2" name="Rectangle 28"/>
          <p:cNvSpPr>
            <a:spLocks noChangeArrowheads="1"/>
          </p:cNvSpPr>
          <p:nvPr/>
        </p:nvSpPr>
        <p:spPr bwMode="auto">
          <a:xfrm>
            <a:off x="6840538" y="2730500"/>
            <a:ext cx="658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(3S)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3" name="Rectangle 29"/>
          <p:cNvSpPr>
            <a:spLocks noChangeArrowheads="1"/>
          </p:cNvSpPr>
          <p:nvPr/>
        </p:nvSpPr>
        <p:spPr bwMode="auto">
          <a:xfrm>
            <a:off x="6842125" y="35258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4" name="Rectangle 30"/>
          <p:cNvSpPr>
            <a:spLocks noChangeArrowheads="1"/>
          </p:cNvSpPr>
          <p:nvPr/>
        </p:nvSpPr>
        <p:spPr bwMode="auto">
          <a:xfrm>
            <a:off x="6842125" y="4899025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5" name="Line 31"/>
          <p:cNvSpPr>
            <a:spLocks noChangeShapeType="1"/>
          </p:cNvSpPr>
          <p:nvPr/>
        </p:nvSpPr>
        <p:spPr bwMode="auto">
          <a:xfrm>
            <a:off x="8624888" y="413385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6" name="Line 32"/>
          <p:cNvSpPr>
            <a:spLocks noChangeShapeType="1"/>
          </p:cNvSpPr>
          <p:nvPr/>
        </p:nvSpPr>
        <p:spPr bwMode="auto">
          <a:xfrm>
            <a:off x="8624888" y="4022725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7" name="Line 33"/>
          <p:cNvSpPr>
            <a:spLocks noChangeShapeType="1"/>
          </p:cNvSpPr>
          <p:nvPr/>
        </p:nvSpPr>
        <p:spPr bwMode="auto">
          <a:xfrm>
            <a:off x="8624888" y="322580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8" name="Line 34"/>
          <p:cNvSpPr>
            <a:spLocks noChangeShapeType="1"/>
          </p:cNvSpPr>
          <p:nvPr/>
        </p:nvSpPr>
        <p:spPr bwMode="auto">
          <a:xfrm>
            <a:off x="8624888" y="40655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9" name="Line 35"/>
          <p:cNvSpPr>
            <a:spLocks noChangeShapeType="1"/>
          </p:cNvSpPr>
          <p:nvPr/>
        </p:nvSpPr>
        <p:spPr bwMode="auto">
          <a:xfrm>
            <a:off x="8624888" y="32781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0" name="Line 36"/>
          <p:cNvSpPr>
            <a:spLocks noChangeShapeType="1"/>
          </p:cNvSpPr>
          <p:nvPr/>
        </p:nvSpPr>
        <p:spPr bwMode="auto">
          <a:xfrm>
            <a:off x="8624888" y="3192463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1" name="Rectangle 37"/>
          <p:cNvSpPr>
            <a:spLocks noChangeArrowheads="1"/>
          </p:cNvSpPr>
          <p:nvPr/>
        </p:nvSpPr>
        <p:spPr bwMode="auto">
          <a:xfrm>
            <a:off x="8496300" y="2876550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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62" name="Rectangle 38"/>
          <p:cNvSpPr>
            <a:spLocks noChangeArrowheads="1"/>
          </p:cNvSpPr>
          <p:nvPr/>
        </p:nvSpPr>
        <p:spPr bwMode="auto">
          <a:xfrm>
            <a:off x="8496300" y="37036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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63" name="Text Box 39"/>
          <p:cNvSpPr txBox="1">
            <a:spLocks noChangeArrowheads="1"/>
          </p:cNvSpPr>
          <p:nvPr/>
        </p:nvSpPr>
        <p:spPr bwMode="auto">
          <a:xfrm>
            <a:off x="8345488" y="5257800"/>
            <a:ext cx="804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/>
              <a:t>(0,1,2)</a:t>
            </a:r>
            <a:r>
              <a:rPr lang="en-US" sz="1800" baseline="30000"/>
              <a:t>++</a:t>
            </a:r>
            <a:endParaRPr lang="ru-RU" sz="1800" baseline="3000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746875" y="5153025"/>
            <a:ext cx="831850" cy="433388"/>
            <a:chOff x="4110" y="3799"/>
            <a:chExt cx="524" cy="273"/>
          </a:xfrm>
        </p:grpSpPr>
        <p:sp>
          <p:nvSpPr>
            <p:cNvPr id="1921065" name="Text Box 41"/>
            <p:cNvSpPr txBox="1">
              <a:spLocks noChangeArrowheads="1"/>
            </p:cNvSpPr>
            <p:nvPr/>
          </p:nvSpPr>
          <p:spPr bwMode="auto">
            <a:xfrm>
              <a:off x="4110" y="3841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 b="1"/>
                <a:t>J</a:t>
              </a:r>
              <a:r>
                <a:rPr lang="en-US" sz="1600" b="1" baseline="30000"/>
                <a:t>PC</a:t>
              </a:r>
              <a:r>
                <a:rPr lang="en-US" sz="1600"/>
                <a:t> = 0</a:t>
              </a:r>
              <a:r>
                <a:rPr lang="en-US" sz="1800"/>
                <a:t> </a:t>
              </a:r>
              <a:r>
                <a:rPr lang="en-US" baseline="30000"/>
                <a:t>+</a:t>
              </a:r>
              <a:endParaRPr lang="ru-RU" baseline="30000"/>
            </a:p>
          </p:txBody>
        </p:sp>
        <p:sp>
          <p:nvSpPr>
            <p:cNvPr id="1921066" name="Rectangle 42"/>
            <p:cNvSpPr>
              <a:spLocks noChangeArrowheads="1"/>
            </p:cNvSpPr>
            <p:nvPr/>
          </p:nvSpPr>
          <p:spPr bwMode="auto">
            <a:xfrm>
              <a:off x="4421" y="3799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1921067" name="Line 43"/>
          <p:cNvSpPr>
            <a:spLocks noChangeShapeType="1"/>
          </p:cNvSpPr>
          <p:nvPr/>
        </p:nvSpPr>
        <p:spPr bwMode="auto">
          <a:xfrm>
            <a:off x="8077200" y="40417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8" name="Line 44"/>
          <p:cNvSpPr>
            <a:spLocks noChangeShapeType="1"/>
          </p:cNvSpPr>
          <p:nvPr/>
        </p:nvSpPr>
        <p:spPr bwMode="auto">
          <a:xfrm>
            <a:off x="8077200" y="321310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9" name="Rectangle 45"/>
          <p:cNvSpPr>
            <a:spLocks noChangeArrowheads="1"/>
          </p:cNvSpPr>
          <p:nvPr/>
        </p:nvSpPr>
        <p:spPr bwMode="auto">
          <a:xfrm>
            <a:off x="7948613" y="2903538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70" name="Rectangle 46"/>
          <p:cNvSpPr>
            <a:spLocks noChangeArrowheads="1"/>
          </p:cNvSpPr>
          <p:nvPr/>
        </p:nvSpPr>
        <p:spPr bwMode="auto">
          <a:xfrm>
            <a:off x="7950200" y="3733800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8054975" y="5159375"/>
            <a:ext cx="396875" cy="419100"/>
            <a:chOff x="4965" y="3803"/>
            <a:chExt cx="250" cy="264"/>
          </a:xfrm>
        </p:grpSpPr>
        <p:sp>
          <p:nvSpPr>
            <p:cNvPr id="1921072" name="Text Box 48"/>
            <p:cNvSpPr txBox="1">
              <a:spLocks noChangeArrowheads="1"/>
            </p:cNvSpPr>
            <p:nvPr/>
          </p:nvSpPr>
          <p:spPr bwMode="auto">
            <a:xfrm>
              <a:off x="4965" y="3875"/>
              <a:ext cx="2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1 </a:t>
              </a:r>
              <a:r>
                <a:rPr lang="en-US" baseline="30000"/>
                <a:t>+</a:t>
              </a:r>
              <a:endParaRPr lang="ru-RU" sz="2800" baseline="30000"/>
            </a:p>
          </p:txBody>
        </p:sp>
        <p:sp>
          <p:nvSpPr>
            <p:cNvPr id="1921073" name="Rectangle 49"/>
            <p:cNvSpPr>
              <a:spLocks noChangeArrowheads="1"/>
            </p:cNvSpPr>
            <p:nvPr/>
          </p:nvSpPr>
          <p:spPr bwMode="auto">
            <a:xfrm>
              <a:off x="5003" y="3803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1921074" name="Line 50"/>
          <p:cNvSpPr>
            <a:spLocks noChangeShapeType="1"/>
          </p:cNvSpPr>
          <p:nvPr/>
        </p:nvSpPr>
        <p:spPr bwMode="auto">
          <a:xfrm>
            <a:off x="7542213" y="37623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5" name="Line 51"/>
          <p:cNvSpPr>
            <a:spLocks noChangeShapeType="1"/>
          </p:cNvSpPr>
          <p:nvPr/>
        </p:nvSpPr>
        <p:spPr bwMode="auto">
          <a:xfrm>
            <a:off x="7542213" y="50593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6" name="Line 52"/>
          <p:cNvSpPr>
            <a:spLocks noChangeShapeType="1"/>
          </p:cNvSpPr>
          <p:nvPr/>
        </p:nvSpPr>
        <p:spPr bwMode="auto">
          <a:xfrm>
            <a:off x="7542213" y="299878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7" name="Line 53"/>
          <p:cNvSpPr>
            <a:spLocks noChangeShapeType="1"/>
          </p:cNvSpPr>
          <p:nvPr/>
        </p:nvSpPr>
        <p:spPr bwMode="auto">
          <a:xfrm>
            <a:off x="7542213" y="247015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8" name="Line 54"/>
          <p:cNvSpPr>
            <a:spLocks noChangeShapeType="1"/>
          </p:cNvSpPr>
          <p:nvPr/>
        </p:nvSpPr>
        <p:spPr bwMode="auto">
          <a:xfrm>
            <a:off x="7542213" y="18081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9" name="Line 55"/>
          <p:cNvSpPr>
            <a:spLocks noChangeShapeType="1"/>
          </p:cNvSpPr>
          <p:nvPr/>
        </p:nvSpPr>
        <p:spPr bwMode="auto">
          <a:xfrm>
            <a:off x="7542213" y="147161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80" name="Rectangle 56"/>
          <p:cNvSpPr>
            <a:spLocks noChangeArrowheads="1"/>
          </p:cNvSpPr>
          <p:nvPr/>
        </p:nvSpPr>
        <p:spPr bwMode="auto">
          <a:xfrm>
            <a:off x="7421563" y="270668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(3S)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1" name="Rectangle 57"/>
          <p:cNvSpPr>
            <a:spLocks noChangeArrowheads="1"/>
          </p:cNvSpPr>
          <p:nvPr/>
        </p:nvSpPr>
        <p:spPr bwMode="auto">
          <a:xfrm>
            <a:off x="7421563" y="347503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2" name="Rectangle 58"/>
          <p:cNvSpPr>
            <a:spLocks noChangeArrowheads="1"/>
          </p:cNvSpPr>
          <p:nvPr/>
        </p:nvSpPr>
        <p:spPr bwMode="auto">
          <a:xfrm>
            <a:off x="7421563" y="476408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3" name="Rectangle 59"/>
          <p:cNvSpPr>
            <a:spLocks noChangeArrowheads="1"/>
          </p:cNvSpPr>
          <p:nvPr/>
        </p:nvSpPr>
        <p:spPr bwMode="auto">
          <a:xfrm>
            <a:off x="7421563" y="2182813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(4S)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4" name="Rectangle 60"/>
          <p:cNvSpPr>
            <a:spLocks noChangeArrowheads="1"/>
          </p:cNvSpPr>
          <p:nvPr/>
        </p:nvSpPr>
        <p:spPr bwMode="auto">
          <a:xfrm>
            <a:off x="7281863" y="1525588"/>
            <a:ext cx="86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(10860)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5" name="Rectangle 61"/>
          <p:cNvSpPr>
            <a:spLocks noChangeArrowheads="1"/>
          </p:cNvSpPr>
          <p:nvPr/>
        </p:nvSpPr>
        <p:spPr bwMode="auto">
          <a:xfrm>
            <a:off x="7280275" y="1182688"/>
            <a:ext cx="86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(11020)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7616825" y="5165725"/>
            <a:ext cx="395288" cy="409575"/>
            <a:chOff x="4591" y="3807"/>
            <a:chExt cx="249" cy="258"/>
          </a:xfrm>
        </p:grpSpPr>
        <p:sp>
          <p:nvSpPr>
            <p:cNvPr id="1921087" name="Text Box 63"/>
            <p:cNvSpPr txBox="1">
              <a:spLocks noChangeArrowheads="1"/>
            </p:cNvSpPr>
            <p:nvPr/>
          </p:nvSpPr>
          <p:spPr bwMode="auto">
            <a:xfrm>
              <a:off x="4591" y="3873"/>
              <a:ext cx="1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1</a:t>
              </a:r>
              <a:endParaRPr lang="ru-RU" sz="1800" baseline="30000"/>
            </a:p>
          </p:txBody>
        </p:sp>
        <p:sp>
          <p:nvSpPr>
            <p:cNvPr id="1921088" name="Rectangle 64"/>
            <p:cNvSpPr>
              <a:spLocks noChangeArrowheads="1"/>
            </p:cNvSpPr>
            <p:nvPr/>
          </p:nvSpPr>
          <p:spPr bwMode="auto">
            <a:xfrm>
              <a:off x="4636" y="380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--</a:t>
              </a:r>
              <a:endParaRPr lang="ru-RU" sz="1800"/>
            </a:p>
          </p:txBody>
        </p:sp>
      </p:grpSp>
      <p:sp>
        <p:nvSpPr>
          <p:cNvPr id="1921089" name="Line 65"/>
          <p:cNvSpPr>
            <a:spLocks noChangeShapeType="1"/>
          </p:cNvSpPr>
          <p:nvPr/>
        </p:nvSpPr>
        <p:spPr bwMode="auto">
          <a:xfrm>
            <a:off x="6826250" y="49672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0" name="Line 66"/>
          <p:cNvSpPr>
            <a:spLocks noChangeShapeType="1"/>
          </p:cNvSpPr>
          <p:nvPr/>
        </p:nvSpPr>
        <p:spPr bwMode="auto">
          <a:xfrm>
            <a:off x="6826250" y="150812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1" name="Line 67"/>
          <p:cNvSpPr>
            <a:spLocks noChangeShapeType="1"/>
          </p:cNvSpPr>
          <p:nvPr/>
        </p:nvSpPr>
        <p:spPr bwMode="auto">
          <a:xfrm>
            <a:off x="6826250" y="20843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2" name="Line 68"/>
          <p:cNvSpPr>
            <a:spLocks noChangeShapeType="1"/>
          </p:cNvSpPr>
          <p:nvPr/>
        </p:nvSpPr>
        <p:spPr bwMode="auto">
          <a:xfrm>
            <a:off x="6826250" y="2660650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3" name="Line 69"/>
          <p:cNvSpPr>
            <a:spLocks noChangeShapeType="1"/>
          </p:cNvSpPr>
          <p:nvPr/>
        </p:nvSpPr>
        <p:spPr bwMode="auto">
          <a:xfrm>
            <a:off x="6826250" y="3236913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4" name="Line 70"/>
          <p:cNvSpPr>
            <a:spLocks noChangeShapeType="1"/>
          </p:cNvSpPr>
          <p:nvPr/>
        </p:nvSpPr>
        <p:spPr bwMode="auto">
          <a:xfrm>
            <a:off x="6826250" y="381317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5" name="Line 71"/>
          <p:cNvSpPr>
            <a:spLocks noChangeShapeType="1"/>
          </p:cNvSpPr>
          <p:nvPr/>
        </p:nvSpPr>
        <p:spPr bwMode="auto">
          <a:xfrm>
            <a:off x="6826250" y="438943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6" name="Line 72"/>
          <p:cNvSpPr>
            <a:spLocks noChangeShapeType="1"/>
          </p:cNvSpPr>
          <p:nvPr/>
        </p:nvSpPr>
        <p:spPr bwMode="auto">
          <a:xfrm>
            <a:off x="6826250" y="53133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7" name="Line 73"/>
          <p:cNvSpPr>
            <a:spLocks noChangeShapeType="1"/>
          </p:cNvSpPr>
          <p:nvPr/>
        </p:nvSpPr>
        <p:spPr bwMode="auto">
          <a:xfrm>
            <a:off x="6826250" y="51974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8" name="Line 74"/>
          <p:cNvSpPr>
            <a:spLocks noChangeShapeType="1"/>
          </p:cNvSpPr>
          <p:nvPr/>
        </p:nvSpPr>
        <p:spPr bwMode="auto">
          <a:xfrm>
            <a:off x="6826250" y="50831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9" name="Line 75"/>
          <p:cNvSpPr>
            <a:spLocks noChangeShapeType="1"/>
          </p:cNvSpPr>
          <p:nvPr/>
        </p:nvSpPr>
        <p:spPr bwMode="auto">
          <a:xfrm>
            <a:off x="6826250" y="48514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0" name="Line 76"/>
          <p:cNvSpPr>
            <a:spLocks noChangeShapeType="1"/>
          </p:cNvSpPr>
          <p:nvPr/>
        </p:nvSpPr>
        <p:spPr bwMode="auto">
          <a:xfrm>
            <a:off x="6826250" y="47355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1" name="Line 77"/>
          <p:cNvSpPr>
            <a:spLocks noChangeShapeType="1"/>
          </p:cNvSpPr>
          <p:nvPr/>
        </p:nvSpPr>
        <p:spPr bwMode="auto">
          <a:xfrm>
            <a:off x="6826250" y="46212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2" name="Line 78"/>
          <p:cNvSpPr>
            <a:spLocks noChangeShapeType="1"/>
          </p:cNvSpPr>
          <p:nvPr/>
        </p:nvSpPr>
        <p:spPr bwMode="auto">
          <a:xfrm>
            <a:off x="6826250" y="45069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3" name="Line 79"/>
          <p:cNvSpPr>
            <a:spLocks noChangeShapeType="1"/>
          </p:cNvSpPr>
          <p:nvPr/>
        </p:nvSpPr>
        <p:spPr bwMode="auto">
          <a:xfrm>
            <a:off x="6826250" y="42751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4" name="Line 80"/>
          <p:cNvSpPr>
            <a:spLocks noChangeShapeType="1"/>
          </p:cNvSpPr>
          <p:nvPr/>
        </p:nvSpPr>
        <p:spPr bwMode="auto">
          <a:xfrm>
            <a:off x="6826250" y="41592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5" name="Line 81"/>
          <p:cNvSpPr>
            <a:spLocks noChangeShapeType="1"/>
          </p:cNvSpPr>
          <p:nvPr/>
        </p:nvSpPr>
        <p:spPr bwMode="auto">
          <a:xfrm>
            <a:off x="6826250" y="40449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6" name="Line 82"/>
          <p:cNvSpPr>
            <a:spLocks noChangeShapeType="1"/>
          </p:cNvSpPr>
          <p:nvPr/>
        </p:nvSpPr>
        <p:spPr bwMode="auto">
          <a:xfrm>
            <a:off x="6826250" y="39290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7" name="Line 83"/>
          <p:cNvSpPr>
            <a:spLocks noChangeShapeType="1"/>
          </p:cNvSpPr>
          <p:nvPr/>
        </p:nvSpPr>
        <p:spPr bwMode="auto">
          <a:xfrm>
            <a:off x="6826250" y="36988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8" name="Line 84"/>
          <p:cNvSpPr>
            <a:spLocks noChangeShapeType="1"/>
          </p:cNvSpPr>
          <p:nvPr/>
        </p:nvSpPr>
        <p:spPr bwMode="auto">
          <a:xfrm>
            <a:off x="6826250" y="35829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9" name="Line 85"/>
          <p:cNvSpPr>
            <a:spLocks noChangeShapeType="1"/>
          </p:cNvSpPr>
          <p:nvPr/>
        </p:nvSpPr>
        <p:spPr bwMode="auto">
          <a:xfrm>
            <a:off x="6826250" y="34671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0" name="Line 86"/>
          <p:cNvSpPr>
            <a:spLocks noChangeShapeType="1"/>
          </p:cNvSpPr>
          <p:nvPr/>
        </p:nvSpPr>
        <p:spPr bwMode="auto">
          <a:xfrm>
            <a:off x="6826250" y="33528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1" name="Line 87"/>
          <p:cNvSpPr>
            <a:spLocks noChangeShapeType="1"/>
          </p:cNvSpPr>
          <p:nvPr/>
        </p:nvSpPr>
        <p:spPr bwMode="auto">
          <a:xfrm>
            <a:off x="6826250" y="31210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2" name="Line 88"/>
          <p:cNvSpPr>
            <a:spLocks noChangeShapeType="1"/>
          </p:cNvSpPr>
          <p:nvPr/>
        </p:nvSpPr>
        <p:spPr bwMode="auto">
          <a:xfrm>
            <a:off x="6826250" y="30067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3" name="Line 89"/>
          <p:cNvSpPr>
            <a:spLocks noChangeShapeType="1"/>
          </p:cNvSpPr>
          <p:nvPr/>
        </p:nvSpPr>
        <p:spPr bwMode="auto">
          <a:xfrm>
            <a:off x="6826250" y="28908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4" name="Line 90"/>
          <p:cNvSpPr>
            <a:spLocks noChangeShapeType="1"/>
          </p:cNvSpPr>
          <p:nvPr/>
        </p:nvSpPr>
        <p:spPr bwMode="auto">
          <a:xfrm>
            <a:off x="6826250" y="27765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5" name="Line 91"/>
          <p:cNvSpPr>
            <a:spLocks noChangeShapeType="1"/>
          </p:cNvSpPr>
          <p:nvPr/>
        </p:nvSpPr>
        <p:spPr bwMode="auto">
          <a:xfrm>
            <a:off x="6826250" y="25447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6" name="Line 92"/>
          <p:cNvSpPr>
            <a:spLocks noChangeShapeType="1"/>
          </p:cNvSpPr>
          <p:nvPr/>
        </p:nvSpPr>
        <p:spPr bwMode="auto">
          <a:xfrm>
            <a:off x="6826250" y="24304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7" name="Line 93"/>
          <p:cNvSpPr>
            <a:spLocks noChangeShapeType="1"/>
          </p:cNvSpPr>
          <p:nvPr/>
        </p:nvSpPr>
        <p:spPr bwMode="auto">
          <a:xfrm>
            <a:off x="6826250" y="23145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8" name="Line 94"/>
          <p:cNvSpPr>
            <a:spLocks noChangeShapeType="1"/>
          </p:cNvSpPr>
          <p:nvPr/>
        </p:nvSpPr>
        <p:spPr bwMode="auto">
          <a:xfrm>
            <a:off x="6826250" y="21986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9" name="Line 95"/>
          <p:cNvSpPr>
            <a:spLocks noChangeShapeType="1"/>
          </p:cNvSpPr>
          <p:nvPr/>
        </p:nvSpPr>
        <p:spPr bwMode="auto">
          <a:xfrm>
            <a:off x="6826250" y="19685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0" name="Line 96"/>
          <p:cNvSpPr>
            <a:spLocks noChangeShapeType="1"/>
          </p:cNvSpPr>
          <p:nvPr/>
        </p:nvSpPr>
        <p:spPr bwMode="auto">
          <a:xfrm>
            <a:off x="6826250" y="18526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1" name="Line 97"/>
          <p:cNvSpPr>
            <a:spLocks noChangeShapeType="1"/>
          </p:cNvSpPr>
          <p:nvPr/>
        </p:nvSpPr>
        <p:spPr bwMode="auto">
          <a:xfrm>
            <a:off x="6826250" y="17383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2" name="Line 98"/>
          <p:cNvSpPr>
            <a:spLocks noChangeShapeType="1"/>
          </p:cNvSpPr>
          <p:nvPr/>
        </p:nvSpPr>
        <p:spPr bwMode="auto">
          <a:xfrm>
            <a:off x="6826250" y="16224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3" name="Text Box 99"/>
          <p:cNvSpPr txBox="1">
            <a:spLocks noChangeArrowheads="1"/>
          </p:cNvSpPr>
          <p:nvPr/>
        </p:nvSpPr>
        <p:spPr bwMode="auto">
          <a:xfrm>
            <a:off x="6478588" y="4859338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9.50</a:t>
            </a:r>
            <a:endParaRPr lang="ru-RU" sz="1000" b="1"/>
          </a:p>
        </p:txBody>
      </p:sp>
      <p:sp>
        <p:nvSpPr>
          <p:cNvPr id="1921124" name="Text Box 100"/>
          <p:cNvSpPr txBox="1">
            <a:spLocks noChangeArrowheads="1"/>
          </p:cNvSpPr>
          <p:nvPr/>
        </p:nvSpPr>
        <p:spPr bwMode="auto">
          <a:xfrm>
            <a:off x="6478588" y="4286250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9.75</a:t>
            </a:r>
            <a:endParaRPr lang="ru-RU" sz="1000" b="1"/>
          </a:p>
        </p:txBody>
      </p:sp>
      <p:sp>
        <p:nvSpPr>
          <p:cNvPr id="1921125" name="Text Box 101"/>
          <p:cNvSpPr txBox="1">
            <a:spLocks noChangeArrowheads="1"/>
          </p:cNvSpPr>
          <p:nvPr/>
        </p:nvSpPr>
        <p:spPr bwMode="auto">
          <a:xfrm>
            <a:off x="6423025" y="3711575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10.00</a:t>
            </a:r>
            <a:endParaRPr lang="ru-RU" sz="1000" b="1"/>
          </a:p>
        </p:txBody>
      </p:sp>
      <p:sp>
        <p:nvSpPr>
          <p:cNvPr id="1921126" name="Text Box 102"/>
          <p:cNvSpPr txBox="1">
            <a:spLocks noChangeArrowheads="1"/>
          </p:cNvSpPr>
          <p:nvPr/>
        </p:nvSpPr>
        <p:spPr bwMode="auto">
          <a:xfrm>
            <a:off x="6423025" y="3143250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10.25</a:t>
            </a:r>
            <a:endParaRPr lang="ru-RU" sz="1000" b="1"/>
          </a:p>
        </p:txBody>
      </p:sp>
      <p:sp>
        <p:nvSpPr>
          <p:cNvPr id="1921127" name="Text Box 103"/>
          <p:cNvSpPr txBox="1">
            <a:spLocks noChangeArrowheads="1"/>
          </p:cNvSpPr>
          <p:nvPr/>
        </p:nvSpPr>
        <p:spPr bwMode="auto">
          <a:xfrm>
            <a:off x="6423025" y="2570163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10.50</a:t>
            </a:r>
            <a:endParaRPr lang="ru-RU" sz="1000" b="1"/>
          </a:p>
        </p:txBody>
      </p:sp>
      <p:sp>
        <p:nvSpPr>
          <p:cNvPr id="1921128" name="Text Box 104"/>
          <p:cNvSpPr txBox="1">
            <a:spLocks noChangeArrowheads="1"/>
          </p:cNvSpPr>
          <p:nvPr/>
        </p:nvSpPr>
        <p:spPr bwMode="auto">
          <a:xfrm>
            <a:off x="6423025" y="1995488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10.75</a:t>
            </a:r>
            <a:endParaRPr lang="ru-RU" sz="1000" b="1"/>
          </a:p>
        </p:txBody>
      </p:sp>
      <p:sp>
        <p:nvSpPr>
          <p:cNvPr id="1921129" name="Text Box 105"/>
          <p:cNvSpPr txBox="1">
            <a:spLocks noChangeArrowheads="1"/>
          </p:cNvSpPr>
          <p:nvPr/>
        </p:nvSpPr>
        <p:spPr bwMode="auto">
          <a:xfrm>
            <a:off x="6408738" y="1409700"/>
            <a:ext cx="4778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11.00</a:t>
            </a:r>
            <a:endParaRPr lang="ru-RU" sz="1000" b="1"/>
          </a:p>
        </p:txBody>
      </p:sp>
      <p:sp>
        <p:nvSpPr>
          <p:cNvPr id="1921131" name="Line 107"/>
          <p:cNvSpPr>
            <a:spLocks noChangeShapeType="1"/>
          </p:cNvSpPr>
          <p:nvPr/>
        </p:nvSpPr>
        <p:spPr bwMode="auto">
          <a:xfrm>
            <a:off x="6826250" y="13922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2" name="Line 108"/>
          <p:cNvSpPr>
            <a:spLocks noChangeShapeType="1"/>
          </p:cNvSpPr>
          <p:nvPr/>
        </p:nvSpPr>
        <p:spPr bwMode="auto">
          <a:xfrm>
            <a:off x="6826250" y="12779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3" name="Line 109"/>
          <p:cNvSpPr>
            <a:spLocks noChangeShapeType="1"/>
          </p:cNvSpPr>
          <p:nvPr/>
        </p:nvSpPr>
        <p:spPr bwMode="auto">
          <a:xfrm>
            <a:off x="6985000" y="52070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4" name="Text Box 110"/>
          <p:cNvSpPr txBox="1">
            <a:spLocks noChangeArrowheads="1"/>
          </p:cNvSpPr>
          <p:nvPr/>
        </p:nvSpPr>
        <p:spPr bwMode="auto">
          <a:xfrm>
            <a:off x="8585200" y="2306638"/>
            <a:ext cx="56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/>
              <a:t>2M(B)</a:t>
            </a:r>
            <a:endParaRPr lang="ru-RU" sz="1200" baseline="-25000"/>
          </a:p>
        </p:txBody>
      </p:sp>
      <p:sp>
        <p:nvSpPr>
          <p:cNvPr id="1921135" name="Rectangle 111"/>
          <p:cNvSpPr>
            <a:spLocks noChangeArrowheads="1"/>
          </p:cNvSpPr>
          <p:nvPr/>
        </p:nvSpPr>
        <p:spPr bwMode="auto">
          <a:xfrm>
            <a:off x="8621713" y="2555875"/>
            <a:ext cx="379412" cy="74613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36" name="Text Box 112"/>
          <p:cNvSpPr txBox="1">
            <a:spLocks noChangeArrowheads="1"/>
          </p:cNvSpPr>
          <p:nvPr/>
        </p:nvSpPr>
        <p:spPr bwMode="auto">
          <a:xfrm>
            <a:off x="7923213" y="1863725"/>
            <a:ext cx="596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>
                <a:solidFill>
                  <a:srgbClr val="3333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33FF"/>
                </a:solidFill>
                <a:sym typeface="Symbol" pitchFamily="18" charset="2"/>
              </a:rPr>
              <a:t>+</a:t>
            </a:r>
            <a:r>
              <a:rPr lang="ru-RU">
                <a:solidFill>
                  <a:srgbClr val="3333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33FF"/>
                </a:solidFill>
                <a:sym typeface="Symbol" pitchFamily="18" charset="2"/>
              </a:rPr>
              <a:t>-</a:t>
            </a:r>
            <a:endParaRPr lang="ru-RU" baseline="300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1921137" name="Line 113"/>
          <p:cNvSpPr>
            <a:spLocks noChangeShapeType="1"/>
          </p:cNvSpPr>
          <p:nvPr/>
        </p:nvSpPr>
        <p:spPr bwMode="auto">
          <a:xfrm flipH="1">
            <a:off x="7800975" y="4062413"/>
            <a:ext cx="1208088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8" name="Line 114"/>
          <p:cNvSpPr>
            <a:spLocks noChangeShapeType="1"/>
          </p:cNvSpPr>
          <p:nvPr/>
        </p:nvSpPr>
        <p:spPr bwMode="auto">
          <a:xfrm>
            <a:off x="7802563" y="4040188"/>
            <a:ext cx="476250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9" name="Line 115"/>
          <p:cNvSpPr>
            <a:spLocks noChangeShapeType="1"/>
          </p:cNvSpPr>
          <p:nvPr/>
        </p:nvSpPr>
        <p:spPr bwMode="auto">
          <a:xfrm>
            <a:off x="7862888" y="3875088"/>
            <a:ext cx="0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0" name="Line 116"/>
          <p:cNvSpPr>
            <a:spLocks noChangeShapeType="1"/>
          </p:cNvSpPr>
          <p:nvPr/>
        </p:nvSpPr>
        <p:spPr bwMode="auto">
          <a:xfrm>
            <a:off x="7864475" y="4062413"/>
            <a:ext cx="0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triangle" w="sm" len="sm"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1" name="Text Box 117"/>
          <p:cNvSpPr txBox="1">
            <a:spLocks noChangeArrowheads="1"/>
          </p:cNvSpPr>
          <p:nvPr/>
        </p:nvSpPr>
        <p:spPr bwMode="auto">
          <a:xfrm>
            <a:off x="6883400" y="3884613"/>
            <a:ext cx="966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sz="1600">
                <a:solidFill>
                  <a:srgbClr val="CC0000"/>
                </a:solidFill>
                <a:sym typeface="Symbol" pitchFamily="18" charset="2"/>
              </a:rPr>
              <a:t>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M</a:t>
            </a:r>
            <a:r>
              <a:rPr lang="en-US" sz="1600" baseline="-25000">
                <a:solidFill>
                  <a:srgbClr val="CC0000"/>
                </a:solidFill>
                <a:sym typeface="Symbol" pitchFamily="18" charset="2"/>
              </a:rPr>
              <a:t>HF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(1</a:t>
            </a:r>
            <a:r>
              <a:rPr lang="en-US" sz="1600" b="1">
                <a:solidFill>
                  <a:srgbClr val="CC0000"/>
                </a:solidFill>
                <a:sym typeface="Symbol" pitchFamily="18" charset="2"/>
              </a:rPr>
              <a:t>P</a:t>
            </a:r>
            <a:r>
              <a:rPr lang="en-US" sz="1600">
                <a:solidFill>
                  <a:srgbClr val="CC0000"/>
                </a:solidFill>
                <a:sym typeface="Symbol" pitchFamily="18" charset="2"/>
              </a:rPr>
              <a:t>)</a:t>
            </a:r>
            <a:endParaRPr lang="ru-RU" sz="1600">
              <a:solidFill>
                <a:srgbClr val="CC0000"/>
              </a:solidFill>
              <a:sym typeface="Symbol" pitchFamily="18" charset="2"/>
            </a:endParaRPr>
          </a:p>
        </p:txBody>
      </p:sp>
      <p:pic>
        <p:nvPicPr>
          <p:cNvPr id="1921143" name="Picture 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74850"/>
            <a:ext cx="63119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1146" name="Text Box 122"/>
          <p:cNvSpPr txBox="1">
            <a:spLocks noChangeArrowheads="1"/>
          </p:cNvSpPr>
          <p:nvPr/>
        </p:nvSpPr>
        <p:spPr bwMode="auto">
          <a:xfrm>
            <a:off x="4592638" y="1716088"/>
            <a:ext cx="177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PRL108,032001(2012)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21147" name="Freeform 123"/>
          <p:cNvSpPr>
            <a:spLocks/>
          </p:cNvSpPr>
          <p:nvPr/>
        </p:nvSpPr>
        <p:spPr bwMode="auto">
          <a:xfrm>
            <a:off x="3525838" y="3473450"/>
            <a:ext cx="93662" cy="554038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8" name="Freeform 124"/>
          <p:cNvSpPr>
            <a:spLocks/>
          </p:cNvSpPr>
          <p:nvPr/>
        </p:nvSpPr>
        <p:spPr bwMode="auto">
          <a:xfrm>
            <a:off x="5303838" y="3067050"/>
            <a:ext cx="93662" cy="981075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9" name="Text Box 125"/>
          <p:cNvSpPr txBox="1">
            <a:spLocks noChangeArrowheads="1"/>
          </p:cNvSpPr>
          <p:nvPr/>
        </p:nvSpPr>
        <p:spPr bwMode="auto">
          <a:xfrm>
            <a:off x="1743075" y="2868613"/>
            <a:ext cx="110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residuals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1921150" name="Rectangle 126"/>
          <p:cNvSpPr>
            <a:spLocks noChangeArrowheads="1"/>
          </p:cNvSpPr>
          <p:nvPr/>
        </p:nvSpPr>
        <p:spPr bwMode="auto">
          <a:xfrm>
            <a:off x="219075" y="6018213"/>
            <a:ext cx="38763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c.f.  </a:t>
            </a:r>
            <a:r>
              <a:rPr lang="en-US" dirty="0" smtClean="0">
                <a:solidFill>
                  <a:srgbClr val="0000CC"/>
                </a:solidFill>
              </a:rPr>
              <a:t>CLEO/BESIII </a:t>
            </a:r>
            <a:r>
              <a:rPr lang="en-US" dirty="0" err="1" smtClean="0">
                <a:solidFill>
                  <a:srgbClr val="0000CC"/>
                </a:solidFill>
                <a:sym typeface="Symbol" pitchFamily="18" charset="2"/>
              </a:rPr>
              <a:t>e</a:t>
            </a:r>
            <a:r>
              <a:rPr lang="en-US" baseline="30000" dirty="0" err="1" smtClean="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dirty="0" err="1" smtClean="0">
                <a:solidFill>
                  <a:srgbClr val="0000CC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0000CC"/>
                </a:solidFill>
                <a:sym typeface="Symbol" pitchFamily="18" charset="2"/>
              </a:rPr>
              <a:t>  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 </a:t>
            </a:r>
            <a:r>
              <a:rPr lang="en-US" dirty="0" err="1">
                <a:solidFill>
                  <a:srgbClr val="0000CC"/>
                </a:solidFill>
                <a:sym typeface="Symbol" pitchFamily="18" charset="2"/>
              </a:rPr>
              <a:t>h</a:t>
            </a:r>
            <a:r>
              <a:rPr lang="en-US" baseline="-25000" dirty="0" err="1">
                <a:solidFill>
                  <a:srgbClr val="0000CC"/>
                </a:solidFill>
                <a:sym typeface="Symbol" pitchFamily="18" charset="2"/>
              </a:rPr>
              <a:t>c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 </a:t>
            </a:r>
            <a:r>
              <a:rPr lang="en-US" baseline="30000" dirty="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CC"/>
                </a:solidFill>
                <a:sym typeface="Symbol" pitchFamily="18" charset="2"/>
              </a:rPr>
              <a:t>-</a:t>
            </a:r>
          </a:p>
        </p:txBody>
      </p:sp>
      <p:sp>
        <p:nvSpPr>
          <p:cNvPr id="1921152" name="Text Box 128"/>
          <p:cNvSpPr txBox="1">
            <a:spLocks noChangeArrowheads="1"/>
          </p:cNvSpPr>
          <p:nvPr/>
        </p:nvSpPr>
        <p:spPr bwMode="auto">
          <a:xfrm>
            <a:off x="1458624" y="4433455"/>
            <a:ext cx="2656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srgbClr val="0000FF"/>
                </a:solidFill>
              </a:rPr>
              <a:t>Belle </a:t>
            </a:r>
            <a:r>
              <a:rPr lang="en-US" sz="1400" dirty="0" smtClean="0">
                <a:solidFill>
                  <a:srgbClr val="0000FF"/>
                </a:solidFill>
              </a:rPr>
              <a:t>PRL 109. 232002 (2012)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921160" name="Text Box 136"/>
          <p:cNvSpPr txBox="1">
            <a:spLocks noChangeArrowheads="1"/>
          </p:cNvSpPr>
          <p:nvPr/>
        </p:nvSpPr>
        <p:spPr bwMode="auto">
          <a:xfrm>
            <a:off x="4802188" y="1041400"/>
            <a:ext cx="1681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</a:t>
            </a:r>
            <a:r>
              <a:rPr lang="en-US"/>
              <a:t>(P</a:t>
            </a:r>
            <a:r>
              <a:rPr lang="en-US" baseline="-25000"/>
              <a:t>e+e-</a:t>
            </a:r>
            <a:r>
              <a:rPr lang="en-US"/>
              <a:t> – P</a:t>
            </a:r>
            <a:r>
              <a:rPr lang="en-US" baseline="-25000">
                <a:sym typeface="Symbol" pitchFamily="18" charset="2"/>
              </a:rPr>
              <a:t>+-</a:t>
            </a:r>
            <a:r>
              <a:rPr lang="en-US">
                <a:sym typeface="Symbol" pitchFamily="18" charset="2"/>
              </a:rPr>
              <a:t>)</a:t>
            </a:r>
            <a:r>
              <a:rPr lang="en-US" baseline="30000">
                <a:sym typeface="Symbol" pitchFamily="18" charset="2"/>
              </a:rPr>
              <a:t>2</a:t>
            </a:r>
          </a:p>
        </p:txBody>
      </p:sp>
      <p:sp>
        <p:nvSpPr>
          <p:cNvPr id="1921161" name="Line 137"/>
          <p:cNvSpPr>
            <a:spLocks noChangeShapeType="1"/>
          </p:cNvSpPr>
          <p:nvPr/>
        </p:nvSpPr>
        <p:spPr bwMode="auto">
          <a:xfrm>
            <a:off x="5043488" y="11001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76" name="Rectangle 152"/>
          <p:cNvSpPr>
            <a:spLocks noChangeArrowheads="1"/>
          </p:cNvSpPr>
          <p:nvPr/>
        </p:nvSpPr>
        <p:spPr bwMode="auto">
          <a:xfrm>
            <a:off x="3300413" y="3014663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78" name="Rectangle 154"/>
          <p:cNvSpPr>
            <a:spLocks noChangeArrowheads="1"/>
          </p:cNvSpPr>
          <p:nvPr/>
        </p:nvSpPr>
        <p:spPr bwMode="auto">
          <a:xfrm>
            <a:off x="5014913" y="2586038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74" name="Text Box 150"/>
          <p:cNvSpPr txBox="1">
            <a:spLocks noChangeArrowheads="1"/>
          </p:cNvSpPr>
          <p:nvPr/>
        </p:nvSpPr>
        <p:spPr bwMode="auto">
          <a:xfrm>
            <a:off x="4792663" y="2530475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(2P)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21175" name="Text Box 151"/>
          <p:cNvSpPr txBox="1">
            <a:spLocks noChangeArrowheads="1"/>
          </p:cNvSpPr>
          <p:nvPr/>
        </p:nvSpPr>
        <p:spPr bwMode="auto">
          <a:xfrm>
            <a:off x="3089275" y="2901950"/>
            <a:ext cx="769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pic>
        <p:nvPicPr>
          <p:cNvPr id="1921170" name="Picture 146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1152525"/>
            <a:ext cx="2508250" cy="1546225"/>
          </a:xfrm>
          <a:prstGeom prst="rect">
            <a:avLst/>
          </a:prstGeom>
          <a:noFill/>
        </p:spPr>
      </p:pic>
      <p:sp>
        <p:nvSpPr>
          <p:cNvPr id="1921179" name="Text Box 155"/>
          <p:cNvSpPr txBox="1">
            <a:spLocks noChangeArrowheads="1"/>
          </p:cNvSpPr>
          <p:nvPr/>
        </p:nvSpPr>
        <p:spPr bwMode="auto">
          <a:xfrm>
            <a:off x="1100138" y="2082800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raw distribution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1921186" name="Text Box 162"/>
          <p:cNvSpPr txBox="1">
            <a:spLocks noChangeArrowheads="1"/>
          </p:cNvSpPr>
          <p:nvPr/>
        </p:nvSpPr>
        <p:spPr bwMode="auto">
          <a:xfrm>
            <a:off x="219075" y="5673725"/>
            <a:ext cx="341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Large h</a:t>
            </a:r>
            <a:r>
              <a:rPr lang="en-US" baseline="-25000"/>
              <a:t>b</a:t>
            </a:r>
            <a:r>
              <a:rPr lang="en-US"/>
              <a:t>(1,2P) </a:t>
            </a:r>
            <a:r>
              <a:rPr lang="en-US">
                <a:sym typeface="Symbol" pitchFamily="18" charset="2"/>
              </a:rPr>
              <a:t>production rates</a:t>
            </a:r>
          </a:p>
        </p:txBody>
      </p:sp>
      <p:pic>
        <p:nvPicPr>
          <p:cNvPr id="123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9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2055810" y="-24566"/>
            <a:ext cx="5056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Observation of 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(1P,2P</a:t>
            </a:r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)</a:t>
            </a:r>
            <a:endParaRPr lang="en-US" sz="3200" b="1" dirty="0">
              <a:solidFill>
                <a:srgbClr val="00206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2ECD9FD9-C59D-443A-990C-40460869A364}" type="slidenum">
              <a:rPr lang="en-GB"/>
              <a:pPr/>
              <a:t>9</a:t>
            </a:fld>
            <a:endParaRPr lang="en-GB"/>
          </a:p>
        </p:txBody>
      </p:sp>
      <p:sp>
        <p:nvSpPr>
          <p:cNvPr id="2116611" name="Text Box 3"/>
          <p:cNvSpPr txBox="1">
            <a:spLocks noChangeArrowheads="1"/>
          </p:cNvSpPr>
          <p:nvPr/>
        </p:nvSpPr>
        <p:spPr bwMode="auto">
          <a:xfrm>
            <a:off x="593725" y="584200"/>
            <a:ext cx="311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e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en-US">
                <a:sym typeface="Symbol" pitchFamily="18" charset="2"/>
              </a:rPr>
              <a:t>e</a:t>
            </a:r>
            <a:r>
              <a:rPr lang="en-US" baseline="30000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(5</a:t>
            </a:r>
            <a:r>
              <a:rPr lang="en-US">
                <a:sym typeface="Symbol" pitchFamily="18" charset="2"/>
              </a:rPr>
              <a:t>S) </a:t>
            </a:r>
            <a:r>
              <a:rPr lang="ru-RU">
                <a:sym typeface="Symbol" pitchFamily="18" charset="2"/>
              </a:rPr>
              <a:t></a:t>
            </a:r>
            <a:r>
              <a:rPr lang="en-US">
                <a:sym typeface="Symbol" pitchFamily="18" charset="2"/>
              </a:rPr>
              <a:t> h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(nP) 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+</a:t>
            </a:r>
            <a:r>
              <a:rPr lang="ru-RU">
                <a:sym typeface="Symbol" pitchFamily="18" charset="2"/>
              </a:rPr>
              <a:t></a:t>
            </a:r>
            <a:r>
              <a:rPr lang="en-US" baseline="30000">
                <a:sym typeface="Symbol" pitchFamily="18" charset="2"/>
              </a:rPr>
              <a:t>–</a:t>
            </a:r>
            <a:r>
              <a:rPr lang="en-US">
                <a:sym typeface="Symbol" pitchFamily="18" charset="2"/>
              </a:rPr>
              <a:t>  </a:t>
            </a:r>
            <a:endParaRPr lang="ru-RU">
              <a:sym typeface="Symbol" pitchFamily="18" charset="2"/>
            </a:endParaRPr>
          </a:p>
        </p:txBody>
      </p:sp>
      <p:sp>
        <p:nvSpPr>
          <p:cNvPr id="2116612" name="Text Box 4"/>
          <p:cNvSpPr txBox="1">
            <a:spLocks noChangeArrowheads="1"/>
          </p:cNvSpPr>
          <p:nvPr/>
        </p:nvSpPr>
        <p:spPr bwMode="auto">
          <a:xfrm>
            <a:off x="219075" y="4699000"/>
            <a:ext cx="2965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1P</a:t>
            </a:r>
            <a:r>
              <a:rPr lang="en-US">
                <a:sym typeface="Symbol" pitchFamily="18" charset="2"/>
              </a:rPr>
              <a:t>) = </a:t>
            </a:r>
            <a:r>
              <a:rPr lang="en-US"/>
              <a:t>+0.8 </a:t>
            </a:r>
            <a:r>
              <a:rPr lang="en-US">
                <a:sym typeface="Symbol" pitchFamily="18" charset="2"/>
              </a:rPr>
              <a:t> 1.1 MeV</a:t>
            </a:r>
          </a:p>
          <a:p>
            <a:pPr algn="l" defTabSz="914400"/>
            <a:r>
              <a:rPr lang="ru-RU">
                <a:sym typeface="Symbol" pitchFamily="18" charset="2"/>
              </a:rPr>
              <a:t></a:t>
            </a:r>
            <a:r>
              <a:rPr lang="en-US">
                <a:sym typeface="Symbol" pitchFamily="18" charset="2"/>
              </a:rPr>
              <a:t>M</a:t>
            </a:r>
            <a:r>
              <a:rPr lang="en-US" baseline="-25000">
                <a:sym typeface="Symbol" pitchFamily="18" charset="2"/>
              </a:rPr>
              <a:t>HF</a:t>
            </a:r>
            <a:r>
              <a:rPr lang="en-US">
                <a:sym typeface="Symbol" pitchFamily="18" charset="2"/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2P</a:t>
            </a:r>
            <a:r>
              <a:rPr lang="en-US">
                <a:sym typeface="Symbol" pitchFamily="18" charset="2"/>
              </a:rPr>
              <a:t>) = +0.5  1.2 MeV</a:t>
            </a:r>
          </a:p>
        </p:txBody>
      </p:sp>
      <p:sp>
        <p:nvSpPr>
          <p:cNvPr id="2116613" name="Text Box 5"/>
          <p:cNvSpPr txBox="1">
            <a:spLocks noChangeArrowheads="1"/>
          </p:cNvSpPr>
          <p:nvPr/>
        </p:nvSpPr>
        <p:spPr bwMode="auto">
          <a:xfrm>
            <a:off x="3621968" y="4638380"/>
            <a:ext cx="2392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C0000"/>
                </a:solidFill>
              </a:rPr>
              <a:t>consistent with zero, </a:t>
            </a:r>
            <a:br>
              <a:rPr lang="en-US" dirty="0">
                <a:solidFill>
                  <a:srgbClr val="CC0000"/>
                </a:solidFill>
              </a:rPr>
            </a:br>
            <a:r>
              <a:rPr lang="en-US" dirty="0">
                <a:solidFill>
                  <a:srgbClr val="CC0000"/>
                </a:solidFill>
              </a:rPr>
              <a:t>as expected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2116614" name="Oval 6"/>
          <p:cNvSpPr>
            <a:spLocks noChangeArrowheads="1"/>
          </p:cNvSpPr>
          <p:nvPr/>
        </p:nvSpPr>
        <p:spPr bwMode="auto">
          <a:xfrm>
            <a:off x="2487740" y="542925"/>
            <a:ext cx="742950" cy="514350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16615" name="Text Box 7"/>
          <p:cNvSpPr txBox="1">
            <a:spLocks noChangeArrowheads="1"/>
          </p:cNvSpPr>
          <p:nvPr/>
        </p:nvSpPr>
        <p:spPr bwMode="auto">
          <a:xfrm>
            <a:off x="3994150" y="598488"/>
            <a:ext cx="337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reconstructed, use </a:t>
            </a:r>
            <a:r>
              <a:rPr lang="en-US" b="1">
                <a:solidFill>
                  <a:srgbClr val="CC0000"/>
                </a:solidFill>
              </a:rPr>
              <a:t>M</a:t>
            </a:r>
            <a:r>
              <a:rPr lang="en-US" sz="2400" b="1" baseline="-25000">
                <a:solidFill>
                  <a:srgbClr val="CC0000"/>
                </a:solidFill>
              </a:rPr>
              <a:t>miss</a:t>
            </a:r>
            <a:r>
              <a:rPr lang="en-US" b="1">
                <a:solidFill>
                  <a:srgbClr val="CC0000"/>
                </a:solidFill>
              </a:rPr>
              <a:t>(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</a:t>
            </a:r>
            <a:r>
              <a:rPr lang="en-US" sz="2400" b="1" baseline="30000">
                <a:solidFill>
                  <a:srgbClr val="CC0000"/>
                </a:solidFill>
                <a:sym typeface="Symbol" pitchFamily="18" charset="2"/>
              </a:rPr>
              <a:t>-</a:t>
            </a:r>
            <a:r>
              <a:rPr lang="en-US" b="1">
                <a:solidFill>
                  <a:srgbClr val="CC0000"/>
                </a:solidFill>
              </a:rPr>
              <a:t>)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2116616" name="Line 8"/>
          <p:cNvSpPr>
            <a:spLocks noChangeShapeType="1"/>
          </p:cNvSpPr>
          <p:nvPr/>
        </p:nvSpPr>
        <p:spPr bwMode="auto">
          <a:xfrm flipH="1" flipV="1">
            <a:off x="3743325" y="800100"/>
            <a:ext cx="314325" cy="28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17" name="Line 9"/>
          <p:cNvSpPr>
            <a:spLocks noChangeShapeType="1"/>
          </p:cNvSpPr>
          <p:nvPr/>
        </p:nvSpPr>
        <p:spPr bwMode="auto">
          <a:xfrm>
            <a:off x="7796213" y="1806575"/>
            <a:ext cx="352425" cy="1277938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18" name="Line 10"/>
          <p:cNvSpPr>
            <a:spLocks noChangeShapeType="1"/>
          </p:cNvSpPr>
          <p:nvPr/>
        </p:nvSpPr>
        <p:spPr bwMode="auto">
          <a:xfrm>
            <a:off x="7753350" y="1811338"/>
            <a:ext cx="390525" cy="2093912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19" name="Rectangle 11"/>
          <p:cNvSpPr>
            <a:spLocks noChangeArrowheads="1"/>
          </p:cNvSpPr>
          <p:nvPr/>
        </p:nvSpPr>
        <p:spPr bwMode="auto">
          <a:xfrm>
            <a:off x="6819900" y="1209675"/>
            <a:ext cx="2236788" cy="430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16620" name="Line 12"/>
          <p:cNvSpPr>
            <a:spLocks noChangeShapeType="1"/>
          </p:cNvSpPr>
          <p:nvPr/>
        </p:nvSpPr>
        <p:spPr bwMode="auto">
          <a:xfrm>
            <a:off x="6818313" y="2524125"/>
            <a:ext cx="22304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1" name="Line 13"/>
          <p:cNvSpPr>
            <a:spLocks noChangeShapeType="1"/>
          </p:cNvSpPr>
          <p:nvPr/>
        </p:nvSpPr>
        <p:spPr bwMode="auto">
          <a:xfrm>
            <a:off x="6975475" y="52117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2" name="Line 14"/>
          <p:cNvSpPr>
            <a:spLocks noChangeShapeType="1"/>
          </p:cNvSpPr>
          <p:nvPr/>
        </p:nvSpPr>
        <p:spPr bwMode="auto">
          <a:xfrm>
            <a:off x="6975475" y="38385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3" name="Line 15"/>
          <p:cNvSpPr>
            <a:spLocks noChangeShapeType="1"/>
          </p:cNvSpPr>
          <p:nvPr/>
        </p:nvSpPr>
        <p:spPr bwMode="auto">
          <a:xfrm>
            <a:off x="6975475" y="304323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4" name="Rectangle 16"/>
          <p:cNvSpPr>
            <a:spLocks noChangeArrowheads="1"/>
          </p:cNvSpPr>
          <p:nvPr/>
        </p:nvSpPr>
        <p:spPr bwMode="auto">
          <a:xfrm>
            <a:off x="6840538" y="2730500"/>
            <a:ext cx="658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(3S)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25" name="Rectangle 17"/>
          <p:cNvSpPr>
            <a:spLocks noChangeArrowheads="1"/>
          </p:cNvSpPr>
          <p:nvPr/>
        </p:nvSpPr>
        <p:spPr bwMode="auto">
          <a:xfrm>
            <a:off x="6842125" y="35258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26" name="Rectangle 18"/>
          <p:cNvSpPr>
            <a:spLocks noChangeArrowheads="1"/>
          </p:cNvSpPr>
          <p:nvPr/>
        </p:nvSpPr>
        <p:spPr bwMode="auto">
          <a:xfrm>
            <a:off x="6842125" y="4899025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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27" name="Line 19"/>
          <p:cNvSpPr>
            <a:spLocks noChangeShapeType="1"/>
          </p:cNvSpPr>
          <p:nvPr/>
        </p:nvSpPr>
        <p:spPr bwMode="auto">
          <a:xfrm>
            <a:off x="8624888" y="413385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8" name="Line 20"/>
          <p:cNvSpPr>
            <a:spLocks noChangeShapeType="1"/>
          </p:cNvSpPr>
          <p:nvPr/>
        </p:nvSpPr>
        <p:spPr bwMode="auto">
          <a:xfrm>
            <a:off x="8624888" y="4022725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29" name="Line 21"/>
          <p:cNvSpPr>
            <a:spLocks noChangeShapeType="1"/>
          </p:cNvSpPr>
          <p:nvPr/>
        </p:nvSpPr>
        <p:spPr bwMode="auto">
          <a:xfrm>
            <a:off x="8624888" y="322580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30" name="Line 22"/>
          <p:cNvSpPr>
            <a:spLocks noChangeShapeType="1"/>
          </p:cNvSpPr>
          <p:nvPr/>
        </p:nvSpPr>
        <p:spPr bwMode="auto">
          <a:xfrm>
            <a:off x="8624888" y="40655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31" name="Line 23"/>
          <p:cNvSpPr>
            <a:spLocks noChangeShapeType="1"/>
          </p:cNvSpPr>
          <p:nvPr/>
        </p:nvSpPr>
        <p:spPr bwMode="auto">
          <a:xfrm>
            <a:off x="8624888" y="32781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32" name="Line 24"/>
          <p:cNvSpPr>
            <a:spLocks noChangeShapeType="1"/>
          </p:cNvSpPr>
          <p:nvPr/>
        </p:nvSpPr>
        <p:spPr bwMode="auto">
          <a:xfrm>
            <a:off x="8624888" y="3192463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33" name="Rectangle 25"/>
          <p:cNvSpPr>
            <a:spLocks noChangeArrowheads="1"/>
          </p:cNvSpPr>
          <p:nvPr/>
        </p:nvSpPr>
        <p:spPr bwMode="auto">
          <a:xfrm>
            <a:off x="8496300" y="2876550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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34" name="Rectangle 26"/>
          <p:cNvSpPr>
            <a:spLocks noChangeArrowheads="1"/>
          </p:cNvSpPr>
          <p:nvPr/>
        </p:nvSpPr>
        <p:spPr bwMode="auto">
          <a:xfrm>
            <a:off x="8496300" y="37036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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35" name="Text Box 27"/>
          <p:cNvSpPr txBox="1">
            <a:spLocks noChangeArrowheads="1"/>
          </p:cNvSpPr>
          <p:nvPr/>
        </p:nvSpPr>
        <p:spPr bwMode="auto">
          <a:xfrm>
            <a:off x="8345488" y="5257800"/>
            <a:ext cx="804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/>
              <a:t>(0,1,2)</a:t>
            </a:r>
            <a:r>
              <a:rPr lang="en-US" sz="1800" baseline="30000"/>
              <a:t>++</a:t>
            </a:r>
            <a:endParaRPr lang="ru-RU" sz="1800" baseline="3000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746875" y="5153025"/>
            <a:ext cx="831850" cy="433388"/>
            <a:chOff x="4110" y="3799"/>
            <a:chExt cx="524" cy="273"/>
          </a:xfrm>
        </p:grpSpPr>
        <p:sp>
          <p:nvSpPr>
            <p:cNvPr id="2116637" name="Text Box 29"/>
            <p:cNvSpPr txBox="1">
              <a:spLocks noChangeArrowheads="1"/>
            </p:cNvSpPr>
            <p:nvPr/>
          </p:nvSpPr>
          <p:spPr bwMode="auto">
            <a:xfrm>
              <a:off x="4110" y="3841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 b="1"/>
                <a:t>J</a:t>
              </a:r>
              <a:r>
                <a:rPr lang="en-US" sz="1600" b="1" baseline="30000"/>
                <a:t>PC</a:t>
              </a:r>
              <a:r>
                <a:rPr lang="en-US" sz="1600"/>
                <a:t> = 0</a:t>
              </a:r>
              <a:r>
                <a:rPr lang="en-US" sz="1800"/>
                <a:t> </a:t>
              </a:r>
              <a:r>
                <a:rPr lang="en-US" baseline="30000"/>
                <a:t>+</a:t>
              </a:r>
              <a:endParaRPr lang="ru-RU" baseline="30000"/>
            </a:p>
          </p:txBody>
        </p:sp>
        <p:sp>
          <p:nvSpPr>
            <p:cNvPr id="2116638" name="Rectangle 30"/>
            <p:cNvSpPr>
              <a:spLocks noChangeArrowheads="1"/>
            </p:cNvSpPr>
            <p:nvPr/>
          </p:nvSpPr>
          <p:spPr bwMode="auto">
            <a:xfrm>
              <a:off x="4421" y="3799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2116639" name="Line 31"/>
          <p:cNvSpPr>
            <a:spLocks noChangeShapeType="1"/>
          </p:cNvSpPr>
          <p:nvPr/>
        </p:nvSpPr>
        <p:spPr bwMode="auto">
          <a:xfrm>
            <a:off x="8077200" y="40417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40" name="Line 32"/>
          <p:cNvSpPr>
            <a:spLocks noChangeShapeType="1"/>
          </p:cNvSpPr>
          <p:nvPr/>
        </p:nvSpPr>
        <p:spPr bwMode="auto">
          <a:xfrm>
            <a:off x="8077200" y="321310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41" name="Rectangle 33"/>
          <p:cNvSpPr>
            <a:spLocks noChangeArrowheads="1"/>
          </p:cNvSpPr>
          <p:nvPr/>
        </p:nvSpPr>
        <p:spPr bwMode="auto">
          <a:xfrm>
            <a:off x="7948613" y="2903538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42" name="Rectangle 34"/>
          <p:cNvSpPr>
            <a:spLocks noChangeArrowheads="1"/>
          </p:cNvSpPr>
          <p:nvPr/>
        </p:nvSpPr>
        <p:spPr bwMode="auto">
          <a:xfrm>
            <a:off x="7950200" y="3733800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8054975" y="5159375"/>
            <a:ext cx="396875" cy="419100"/>
            <a:chOff x="4965" y="3803"/>
            <a:chExt cx="250" cy="264"/>
          </a:xfrm>
        </p:grpSpPr>
        <p:sp>
          <p:nvSpPr>
            <p:cNvPr id="2116644" name="Text Box 36"/>
            <p:cNvSpPr txBox="1">
              <a:spLocks noChangeArrowheads="1"/>
            </p:cNvSpPr>
            <p:nvPr/>
          </p:nvSpPr>
          <p:spPr bwMode="auto">
            <a:xfrm>
              <a:off x="4965" y="3875"/>
              <a:ext cx="2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1 </a:t>
              </a:r>
              <a:r>
                <a:rPr lang="en-US" baseline="30000"/>
                <a:t>+</a:t>
              </a:r>
              <a:endParaRPr lang="ru-RU" sz="2800" baseline="30000"/>
            </a:p>
          </p:txBody>
        </p:sp>
        <p:sp>
          <p:nvSpPr>
            <p:cNvPr id="2116645" name="Rectangle 37"/>
            <p:cNvSpPr>
              <a:spLocks noChangeArrowheads="1"/>
            </p:cNvSpPr>
            <p:nvPr/>
          </p:nvSpPr>
          <p:spPr bwMode="auto">
            <a:xfrm>
              <a:off x="5003" y="3803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2116646" name="Line 38"/>
          <p:cNvSpPr>
            <a:spLocks noChangeShapeType="1"/>
          </p:cNvSpPr>
          <p:nvPr/>
        </p:nvSpPr>
        <p:spPr bwMode="auto">
          <a:xfrm>
            <a:off x="7542213" y="37623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47" name="Line 39"/>
          <p:cNvSpPr>
            <a:spLocks noChangeShapeType="1"/>
          </p:cNvSpPr>
          <p:nvPr/>
        </p:nvSpPr>
        <p:spPr bwMode="auto">
          <a:xfrm>
            <a:off x="7542213" y="50593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48" name="Line 40"/>
          <p:cNvSpPr>
            <a:spLocks noChangeShapeType="1"/>
          </p:cNvSpPr>
          <p:nvPr/>
        </p:nvSpPr>
        <p:spPr bwMode="auto">
          <a:xfrm>
            <a:off x="7542213" y="299878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49" name="Line 41"/>
          <p:cNvSpPr>
            <a:spLocks noChangeShapeType="1"/>
          </p:cNvSpPr>
          <p:nvPr/>
        </p:nvSpPr>
        <p:spPr bwMode="auto">
          <a:xfrm>
            <a:off x="7542213" y="247015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50" name="Line 42"/>
          <p:cNvSpPr>
            <a:spLocks noChangeShapeType="1"/>
          </p:cNvSpPr>
          <p:nvPr/>
        </p:nvSpPr>
        <p:spPr bwMode="auto">
          <a:xfrm>
            <a:off x="7542213" y="18081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51" name="Line 43"/>
          <p:cNvSpPr>
            <a:spLocks noChangeShapeType="1"/>
          </p:cNvSpPr>
          <p:nvPr/>
        </p:nvSpPr>
        <p:spPr bwMode="auto">
          <a:xfrm>
            <a:off x="7542213" y="147161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52" name="Rectangle 44"/>
          <p:cNvSpPr>
            <a:spLocks noChangeArrowheads="1"/>
          </p:cNvSpPr>
          <p:nvPr/>
        </p:nvSpPr>
        <p:spPr bwMode="auto">
          <a:xfrm>
            <a:off x="7421563" y="270668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(3S)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53" name="Rectangle 45"/>
          <p:cNvSpPr>
            <a:spLocks noChangeArrowheads="1"/>
          </p:cNvSpPr>
          <p:nvPr/>
        </p:nvSpPr>
        <p:spPr bwMode="auto">
          <a:xfrm>
            <a:off x="7421563" y="347503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54" name="Rectangle 46"/>
          <p:cNvSpPr>
            <a:spLocks noChangeArrowheads="1"/>
          </p:cNvSpPr>
          <p:nvPr/>
        </p:nvSpPr>
        <p:spPr bwMode="auto">
          <a:xfrm>
            <a:off x="7421563" y="4764088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55" name="Rectangle 47"/>
          <p:cNvSpPr>
            <a:spLocks noChangeArrowheads="1"/>
          </p:cNvSpPr>
          <p:nvPr/>
        </p:nvSpPr>
        <p:spPr bwMode="auto">
          <a:xfrm>
            <a:off x="7421563" y="2182813"/>
            <a:ext cx="588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(4S)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56" name="Rectangle 48"/>
          <p:cNvSpPr>
            <a:spLocks noChangeArrowheads="1"/>
          </p:cNvSpPr>
          <p:nvPr/>
        </p:nvSpPr>
        <p:spPr bwMode="auto">
          <a:xfrm>
            <a:off x="7281863" y="1525588"/>
            <a:ext cx="86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(10860)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16657" name="Rectangle 49"/>
          <p:cNvSpPr>
            <a:spLocks noChangeArrowheads="1"/>
          </p:cNvSpPr>
          <p:nvPr/>
        </p:nvSpPr>
        <p:spPr bwMode="auto">
          <a:xfrm>
            <a:off x="7280275" y="1182688"/>
            <a:ext cx="86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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(11020)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7616825" y="5165725"/>
            <a:ext cx="395288" cy="409575"/>
            <a:chOff x="4591" y="3807"/>
            <a:chExt cx="249" cy="258"/>
          </a:xfrm>
        </p:grpSpPr>
        <p:sp>
          <p:nvSpPr>
            <p:cNvPr id="2116659" name="Text Box 51"/>
            <p:cNvSpPr txBox="1">
              <a:spLocks noChangeArrowheads="1"/>
            </p:cNvSpPr>
            <p:nvPr/>
          </p:nvSpPr>
          <p:spPr bwMode="auto">
            <a:xfrm>
              <a:off x="4591" y="3873"/>
              <a:ext cx="1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1</a:t>
              </a:r>
              <a:endParaRPr lang="ru-RU" sz="1800" baseline="30000"/>
            </a:p>
          </p:txBody>
        </p:sp>
        <p:sp>
          <p:nvSpPr>
            <p:cNvPr id="2116660" name="Rectangle 52"/>
            <p:cNvSpPr>
              <a:spLocks noChangeArrowheads="1"/>
            </p:cNvSpPr>
            <p:nvPr/>
          </p:nvSpPr>
          <p:spPr bwMode="auto">
            <a:xfrm>
              <a:off x="4636" y="380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--</a:t>
              </a:r>
              <a:endParaRPr lang="ru-RU" sz="1800"/>
            </a:p>
          </p:txBody>
        </p:sp>
      </p:grpSp>
      <p:sp>
        <p:nvSpPr>
          <p:cNvPr id="2116661" name="Line 53"/>
          <p:cNvSpPr>
            <a:spLocks noChangeShapeType="1"/>
          </p:cNvSpPr>
          <p:nvPr/>
        </p:nvSpPr>
        <p:spPr bwMode="auto">
          <a:xfrm>
            <a:off x="6826250" y="49672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2" name="Line 54"/>
          <p:cNvSpPr>
            <a:spLocks noChangeShapeType="1"/>
          </p:cNvSpPr>
          <p:nvPr/>
        </p:nvSpPr>
        <p:spPr bwMode="auto">
          <a:xfrm>
            <a:off x="6826250" y="150812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3" name="Line 55"/>
          <p:cNvSpPr>
            <a:spLocks noChangeShapeType="1"/>
          </p:cNvSpPr>
          <p:nvPr/>
        </p:nvSpPr>
        <p:spPr bwMode="auto">
          <a:xfrm>
            <a:off x="6826250" y="20843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4" name="Line 56"/>
          <p:cNvSpPr>
            <a:spLocks noChangeShapeType="1"/>
          </p:cNvSpPr>
          <p:nvPr/>
        </p:nvSpPr>
        <p:spPr bwMode="auto">
          <a:xfrm>
            <a:off x="6826250" y="2660650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5" name="Line 57"/>
          <p:cNvSpPr>
            <a:spLocks noChangeShapeType="1"/>
          </p:cNvSpPr>
          <p:nvPr/>
        </p:nvSpPr>
        <p:spPr bwMode="auto">
          <a:xfrm>
            <a:off x="6826250" y="3236913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6" name="Line 58"/>
          <p:cNvSpPr>
            <a:spLocks noChangeShapeType="1"/>
          </p:cNvSpPr>
          <p:nvPr/>
        </p:nvSpPr>
        <p:spPr bwMode="auto">
          <a:xfrm>
            <a:off x="6826250" y="381317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7" name="Line 59"/>
          <p:cNvSpPr>
            <a:spLocks noChangeShapeType="1"/>
          </p:cNvSpPr>
          <p:nvPr/>
        </p:nvSpPr>
        <p:spPr bwMode="auto">
          <a:xfrm>
            <a:off x="6826250" y="438943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8" name="Line 60"/>
          <p:cNvSpPr>
            <a:spLocks noChangeShapeType="1"/>
          </p:cNvSpPr>
          <p:nvPr/>
        </p:nvSpPr>
        <p:spPr bwMode="auto">
          <a:xfrm>
            <a:off x="6826250" y="53133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69" name="Line 61"/>
          <p:cNvSpPr>
            <a:spLocks noChangeShapeType="1"/>
          </p:cNvSpPr>
          <p:nvPr/>
        </p:nvSpPr>
        <p:spPr bwMode="auto">
          <a:xfrm>
            <a:off x="6826250" y="51974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0" name="Line 62"/>
          <p:cNvSpPr>
            <a:spLocks noChangeShapeType="1"/>
          </p:cNvSpPr>
          <p:nvPr/>
        </p:nvSpPr>
        <p:spPr bwMode="auto">
          <a:xfrm>
            <a:off x="6826250" y="50831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1" name="Line 63"/>
          <p:cNvSpPr>
            <a:spLocks noChangeShapeType="1"/>
          </p:cNvSpPr>
          <p:nvPr/>
        </p:nvSpPr>
        <p:spPr bwMode="auto">
          <a:xfrm>
            <a:off x="6826250" y="48514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2" name="Line 64"/>
          <p:cNvSpPr>
            <a:spLocks noChangeShapeType="1"/>
          </p:cNvSpPr>
          <p:nvPr/>
        </p:nvSpPr>
        <p:spPr bwMode="auto">
          <a:xfrm>
            <a:off x="6826250" y="47355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3" name="Line 65"/>
          <p:cNvSpPr>
            <a:spLocks noChangeShapeType="1"/>
          </p:cNvSpPr>
          <p:nvPr/>
        </p:nvSpPr>
        <p:spPr bwMode="auto">
          <a:xfrm>
            <a:off x="6826250" y="46212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4" name="Line 66"/>
          <p:cNvSpPr>
            <a:spLocks noChangeShapeType="1"/>
          </p:cNvSpPr>
          <p:nvPr/>
        </p:nvSpPr>
        <p:spPr bwMode="auto">
          <a:xfrm>
            <a:off x="6826250" y="45069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5" name="Line 67"/>
          <p:cNvSpPr>
            <a:spLocks noChangeShapeType="1"/>
          </p:cNvSpPr>
          <p:nvPr/>
        </p:nvSpPr>
        <p:spPr bwMode="auto">
          <a:xfrm>
            <a:off x="6826250" y="42751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6" name="Line 68"/>
          <p:cNvSpPr>
            <a:spLocks noChangeShapeType="1"/>
          </p:cNvSpPr>
          <p:nvPr/>
        </p:nvSpPr>
        <p:spPr bwMode="auto">
          <a:xfrm>
            <a:off x="6826250" y="41592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7" name="Line 69"/>
          <p:cNvSpPr>
            <a:spLocks noChangeShapeType="1"/>
          </p:cNvSpPr>
          <p:nvPr/>
        </p:nvSpPr>
        <p:spPr bwMode="auto">
          <a:xfrm>
            <a:off x="6826250" y="40449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8" name="Line 70"/>
          <p:cNvSpPr>
            <a:spLocks noChangeShapeType="1"/>
          </p:cNvSpPr>
          <p:nvPr/>
        </p:nvSpPr>
        <p:spPr bwMode="auto">
          <a:xfrm>
            <a:off x="6826250" y="39290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79" name="Line 71"/>
          <p:cNvSpPr>
            <a:spLocks noChangeShapeType="1"/>
          </p:cNvSpPr>
          <p:nvPr/>
        </p:nvSpPr>
        <p:spPr bwMode="auto">
          <a:xfrm>
            <a:off x="6826250" y="36988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0" name="Line 72"/>
          <p:cNvSpPr>
            <a:spLocks noChangeShapeType="1"/>
          </p:cNvSpPr>
          <p:nvPr/>
        </p:nvSpPr>
        <p:spPr bwMode="auto">
          <a:xfrm>
            <a:off x="6826250" y="35829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1" name="Line 73"/>
          <p:cNvSpPr>
            <a:spLocks noChangeShapeType="1"/>
          </p:cNvSpPr>
          <p:nvPr/>
        </p:nvSpPr>
        <p:spPr bwMode="auto">
          <a:xfrm>
            <a:off x="6826250" y="34671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2" name="Line 74"/>
          <p:cNvSpPr>
            <a:spLocks noChangeShapeType="1"/>
          </p:cNvSpPr>
          <p:nvPr/>
        </p:nvSpPr>
        <p:spPr bwMode="auto">
          <a:xfrm>
            <a:off x="6826250" y="33528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3" name="Line 75"/>
          <p:cNvSpPr>
            <a:spLocks noChangeShapeType="1"/>
          </p:cNvSpPr>
          <p:nvPr/>
        </p:nvSpPr>
        <p:spPr bwMode="auto">
          <a:xfrm>
            <a:off x="6826250" y="31210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4" name="Line 76"/>
          <p:cNvSpPr>
            <a:spLocks noChangeShapeType="1"/>
          </p:cNvSpPr>
          <p:nvPr/>
        </p:nvSpPr>
        <p:spPr bwMode="auto">
          <a:xfrm>
            <a:off x="6826250" y="30067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5" name="Line 77"/>
          <p:cNvSpPr>
            <a:spLocks noChangeShapeType="1"/>
          </p:cNvSpPr>
          <p:nvPr/>
        </p:nvSpPr>
        <p:spPr bwMode="auto">
          <a:xfrm>
            <a:off x="6826250" y="28908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6" name="Line 78"/>
          <p:cNvSpPr>
            <a:spLocks noChangeShapeType="1"/>
          </p:cNvSpPr>
          <p:nvPr/>
        </p:nvSpPr>
        <p:spPr bwMode="auto">
          <a:xfrm>
            <a:off x="6826250" y="27765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7" name="Line 79"/>
          <p:cNvSpPr>
            <a:spLocks noChangeShapeType="1"/>
          </p:cNvSpPr>
          <p:nvPr/>
        </p:nvSpPr>
        <p:spPr bwMode="auto">
          <a:xfrm>
            <a:off x="6826250" y="25447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8" name="Line 80"/>
          <p:cNvSpPr>
            <a:spLocks noChangeShapeType="1"/>
          </p:cNvSpPr>
          <p:nvPr/>
        </p:nvSpPr>
        <p:spPr bwMode="auto">
          <a:xfrm>
            <a:off x="6826250" y="24304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89" name="Line 81"/>
          <p:cNvSpPr>
            <a:spLocks noChangeShapeType="1"/>
          </p:cNvSpPr>
          <p:nvPr/>
        </p:nvSpPr>
        <p:spPr bwMode="auto">
          <a:xfrm>
            <a:off x="6826250" y="23145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0" name="Line 82"/>
          <p:cNvSpPr>
            <a:spLocks noChangeShapeType="1"/>
          </p:cNvSpPr>
          <p:nvPr/>
        </p:nvSpPr>
        <p:spPr bwMode="auto">
          <a:xfrm>
            <a:off x="6826250" y="21986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1" name="Line 83"/>
          <p:cNvSpPr>
            <a:spLocks noChangeShapeType="1"/>
          </p:cNvSpPr>
          <p:nvPr/>
        </p:nvSpPr>
        <p:spPr bwMode="auto">
          <a:xfrm>
            <a:off x="6826250" y="19685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2" name="Line 84"/>
          <p:cNvSpPr>
            <a:spLocks noChangeShapeType="1"/>
          </p:cNvSpPr>
          <p:nvPr/>
        </p:nvSpPr>
        <p:spPr bwMode="auto">
          <a:xfrm>
            <a:off x="6826250" y="18526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3" name="Line 85"/>
          <p:cNvSpPr>
            <a:spLocks noChangeShapeType="1"/>
          </p:cNvSpPr>
          <p:nvPr/>
        </p:nvSpPr>
        <p:spPr bwMode="auto">
          <a:xfrm>
            <a:off x="6826250" y="17383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4" name="Line 86"/>
          <p:cNvSpPr>
            <a:spLocks noChangeShapeType="1"/>
          </p:cNvSpPr>
          <p:nvPr/>
        </p:nvSpPr>
        <p:spPr bwMode="auto">
          <a:xfrm>
            <a:off x="6826250" y="16224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695" name="Text Box 87"/>
          <p:cNvSpPr txBox="1">
            <a:spLocks noChangeArrowheads="1"/>
          </p:cNvSpPr>
          <p:nvPr/>
        </p:nvSpPr>
        <p:spPr bwMode="auto">
          <a:xfrm>
            <a:off x="6478588" y="4859338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9.50</a:t>
            </a:r>
            <a:endParaRPr lang="ru-RU" sz="1000" b="1"/>
          </a:p>
        </p:txBody>
      </p:sp>
      <p:sp>
        <p:nvSpPr>
          <p:cNvPr id="2116696" name="Text Box 88"/>
          <p:cNvSpPr txBox="1">
            <a:spLocks noChangeArrowheads="1"/>
          </p:cNvSpPr>
          <p:nvPr/>
        </p:nvSpPr>
        <p:spPr bwMode="auto">
          <a:xfrm>
            <a:off x="6478588" y="4286250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9.75</a:t>
            </a:r>
            <a:endParaRPr lang="ru-RU" sz="1000" b="1"/>
          </a:p>
        </p:txBody>
      </p:sp>
      <p:sp>
        <p:nvSpPr>
          <p:cNvPr id="2116697" name="Text Box 89"/>
          <p:cNvSpPr txBox="1">
            <a:spLocks noChangeArrowheads="1"/>
          </p:cNvSpPr>
          <p:nvPr/>
        </p:nvSpPr>
        <p:spPr bwMode="auto">
          <a:xfrm>
            <a:off x="6423025" y="3711575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10.00</a:t>
            </a:r>
            <a:endParaRPr lang="ru-RU" sz="1000" b="1"/>
          </a:p>
        </p:txBody>
      </p:sp>
      <p:sp>
        <p:nvSpPr>
          <p:cNvPr id="2116698" name="Text Box 90"/>
          <p:cNvSpPr txBox="1">
            <a:spLocks noChangeArrowheads="1"/>
          </p:cNvSpPr>
          <p:nvPr/>
        </p:nvSpPr>
        <p:spPr bwMode="auto">
          <a:xfrm>
            <a:off x="6423025" y="3143250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10.25</a:t>
            </a:r>
            <a:endParaRPr lang="ru-RU" sz="1000" b="1"/>
          </a:p>
        </p:txBody>
      </p:sp>
      <p:sp>
        <p:nvSpPr>
          <p:cNvPr id="2116699" name="Text Box 91"/>
          <p:cNvSpPr txBox="1">
            <a:spLocks noChangeArrowheads="1"/>
          </p:cNvSpPr>
          <p:nvPr/>
        </p:nvSpPr>
        <p:spPr bwMode="auto">
          <a:xfrm>
            <a:off x="6423025" y="2570163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10.50</a:t>
            </a:r>
            <a:endParaRPr lang="ru-RU" sz="1000" b="1"/>
          </a:p>
        </p:txBody>
      </p:sp>
      <p:sp>
        <p:nvSpPr>
          <p:cNvPr id="2116700" name="Text Box 92"/>
          <p:cNvSpPr txBox="1">
            <a:spLocks noChangeArrowheads="1"/>
          </p:cNvSpPr>
          <p:nvPr/>
        </p:nvSpPr>
        <p:spPr bwMode="auto">
          <a:xfrm>
            <a:off x="6423025" y="1995488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10.75</a:t>
            </a:r>
            <a:endParaRPr lang="ru-RU" sz="1000" b="1"/>
          </a:p>
        </p:txBody>
      </p:sp>
      <p:sp>
        <p:nvSpPr>
          <p:cNvPr id="2116701" name="Text Box 93"/>
          <p:cNvSpPr txBox="1">
            <a:spLocks noChangeArrowheads="1"/>
          </p:cNvSpPr>
          <p:nvPr/>
        </p:nvSpPr>
        <p:spPr bwMode="auto">
          <a:xfrm>
            <a:off x="6408738" y="1409700"/>
            <a:ext cx="4778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11.00</a:t>
            </a:r>
            <a:endParaRPr lang="ru-RU" sz="1000" b="1"/>
          </a:p>
        </p:txBody>
      </p:sp>
      <p:sp>
        <p:nvSpPr>
          <p:cNvPr id="2116702" name="Line 94"/>
          <p:cNvSpPr>
            <a:spLocks noChangeShapeType="1"/>
          </p:cNvSpPr>
          <p:nvPr/>
        </p:nvSpPr>
        <p:spPr bwMode="auto">
          <a:xfrm>
            <a:off x="6826250" y="13922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03" name="Line 95"/>
          <p:cNvSpPr>
            <a:spLocks noChangeShapeType="1"/>
          </p:cNvSpPr>
          <p:nvPr/>
        </p:nvSpPr>
        <p:spPr bwMode="auto">
          <a:xfrm>
            <a:off x="6826250" y="12779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04" name="Line 96"/>
          <p:cNvSpPr>
            <a:spLocks noChangeShapeType="1"/>
          </p:cNvSpPr>
          <p:nvPr/>
        </p:nvSpPr>
        <p:spPr bwMode="auto">
          <a:xfrm>
            <a:off x="6985000" y="52070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05" name="Text Box 97"/>
          <p:cNvSpPr txBox="1">
            <a:spLocks noChangeArrowheads="1"/>
          </p:cNvSpPr>
          <p:nvPr/>
        </p:nvSpPr>
        <p:spPr bwMode="auto">
          <a:xfrm>
            <a:off x="8585200" y="2306638"/>
            <a:ext cx="56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/>
              <a:t>2M(B)</a:t>
            </a:r>
            <a:endParaRPr lang="ru-RU" sz="1200" baseline="-25000"/>
          </a:p>
        </p:txBody>
      </p:sp>
      <p:sp>
        <p:nvSpPr>
          <p:cNvPr id="2116706" name="Rectangle 98"/>
          <p:cNvSpPr>
            <a:spLocks noChangeArrowheads="1"/>
          </p:cNvSpPr>
          <p:nvPr/>
        </p:nvSpPr>
        <p:spPr bwMode="auto">
          <a:xfrm>
            <a:off x="8621713" y="2555875"/>
            <a:ext cx="379412" cy="74613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16707" name="Text Box 99"/>
          <p:cNvSpPr txBox="1">
            <a:spLocks noChangeArrowheads="1"/>
          </p:cNvSpPr>
          <p:nvPr/>
        </p:nvSpPr>
        <p:spPr bwMode="auto">
          <a:xfrm>
            <a:off x="7923213" y="1863725"/>
            <a:ext cx="596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>
                <a:solidFill>
                  <a:srgbClr val="3333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33FF"/>
                </a:solidFill>
                <a:sym typeface="Symbol" pitchFamily="18" charset="2"/>
              </a:rPr>
              <a:t>+</a:t>
            </a:r>
            <a:r>
              <a:rPr lang="ru-RU">
                <a:solidFill>
                  <a:srgbClr val="3333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33FF"/>
                </a:solidFill>
                <a:sym typeface="Symbol" pitchFamily="18" charset="2"/>
              </a:rPr>
              <a:t>-</a:t>
            </a:r>
            <a:endParaRPr lang="ru-RU" baseline="30000">
              <a:solidFill>
                <a:srgbClr val="3333FF"/>
              </a:solidFill>
              <a:sym typeface="Symbol" pitchFamily="18" charset="2"/>
            </a:endParaRPr>
          </a:p>
        </p:txBody>
      </p:sp>
      <p:pic>
        <p:nvPicPr>
          <p:cNvPr id="2116713" name="Picture 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74850"/>
            <a:ext cx="63119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6715" name="Text Box 107"/>
          <p:cNvSpPr txBox="1">
            <a:spLocks noChangeArrowheads="1"/>
          </p:cNvSpPr>
          <p:nvPr/>
        </p:nvSpPr>
        <p:spPr bwMode="auto">
          <a:xfrm>
            <a:off x="4592638" y="1716088"/>
            <a:ext cx="177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PRL108,032001(2012)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2116716" name="Freeform 108"/>
          <p:cNvSpPr>
            <a:spLocks/>
          </p:cNvSpPr>
          <p:nvPr/>
        </p:nvSpPr>
        <p:spPr bwMode="auto">
          <a:xfrm>
            <a:off x="3525838" y="3473450"/>
            <a:ext cx="93662" cy="554038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17" name="Freeform 109"/>
          <p:cNvSpPr>
            <a:spLocks/>
          </p:cNvSpPr>
          <p:nvPr/>
        </p:nvSpPr>
        <p:spPr bwMode="auto">
          <a:xfrm>
            <a:off x="5303838" y="3067050"/>
            <a:ext cx="93662" cy="981075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18" name="Text Box 110"/>
          <p:cNvSpPr txBox="1">
            <a:spLocks noChangeArrowheads="1"/>
          </p:cNvSpPr>
          <p:nvPr/>
        </p:nvSpPr>
        <p:spPr bwMode="auto">
          <a:xfrm>
            <a:off x="1743075" y="2868613"/>
            <a:ext cx="110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residuals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2116721" name="Text Box 113"/>
          <p:cNvSpPr txBox="1">
            <a:spLocks noChangeArrowheads="1"/>
          </p:cNvSpPr>
          <p:nvPr/>
        </p:nvSpPr>
        <p:spPr bwMode="auto">
          <a:xfrm>
            <a:off x="4802188" y="1041400"/>
            <a:ext cx="1681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</a:t>
            </a:r>
            <a:r>
              <a:rPr lang="en-US"/>
              <a:t>(P</a:t>
            </a:r>
            <a:r>
              <a:rPr lang="en-US" baseline="-25000"/>
              <a:t>e+e-</a:t>
            </a:r>
            <a:r>
              <a:rPr lang="en-US"/>
              <a:t> – P</a:t>
            </a:r>
            <a:r>
              <a:rPr lang="en-US" baseline="-25000">
                <a:sym typeface="Symbol" pitchFamily="18" charset="2"/>
              </a:rPr>
              <a:t>+-</a:t>
            </a:r>
            <a:r>
              <a:rPr lang="en-US">
                <a:sym typeface="Symbol" pitchFamily="18" charset="2"/>
              </a:rPr>
              <a:t>)</a:t>
            </a:r>
            <a:r>
              <a:rPr lang="en-US" baseline="30000">
                <a:sym typeface="Symbol" pitchFamily="18" charset="2"/>
              </a:rPr>
              <a:t>2</a:t>
            </a:r>
          </a:p>
        </p:txBody>
      </p:sp>
      <p:sp>
        <p:nvSpPr>
          <p:cNvPr id="2116722" name="Line 114"/>
          <p:cNvSpPr>
            <a:spLocks noChangeShapeType="1"/>
          </p:cNvSpPr>
          <p:nvPr/>
        </p:nvSpPr>
        <p:spPr bwMode="auto">
          <a:xfrm>
            <a:off x="5043488" y="11001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23" name="Rectangle 115"/>
          <p:cNvSpPr>
            <a:spLocks noChangeArrowheads="1"/>
          </p:cNvSpPr>
          <p:nvPr/>
        </p:nvSpPr>
        <p:spPr bwMode="auto">
          <a:xfrm>
            <a:off x="3300413" y="3014663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16724" name="Rectangle 116"/>
          <p:cNvSpPr>
            <a:spLocks noChangeArrowheads="1"/>
          </p:cNvSpPr>
          <p:nvPr/>
        </p:nvSpPr>
        <p:spPr bwMode="auto">
          <a:xfrm>
            <a:off x="5014913" y="2586038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16725" name="Text Box 117"/>
          <p:cNvSpPr txBox="1">
            <a:spLocks noChangeArrowheads="1"/>
          </p:cNvSpPr>
          <p:nvPr/>
        </p:nvSpPr>
        <p:spPr bwMode="auto">
          <a:xfrm>
            <a:off x="4792663" y="2530475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(2P)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2116726" name="Text Box 118"/>
          <p:cNvSpPr txBox="1">
            <a:spLocks noChangeArrowheads="1"/>
          </p:cNvSpPr>
          <p:nvPr/>
        </p:nvSpPr>
        <p:spPr bwMode="auto">
          <a:xfrm>
            <a:off x="3089275" y="2901950"/>
            <a:ext cx="769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pic>
        <p:nvPicPr>
          <p:cNvPr id="2116727" name="Picture 119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1152525"/>
            <a:ext cx="2508250" cy="1546225"/>
          </a:xfrm>
          <a:prstGeom prst="rect">
            <a:avLst/>
          </a:prstGeom>
          <a:noFill/>
        </p:spPr>
      </p:pic>
      <p:sp>
        <p:nvSpPr>
          <p:cNvPr id="2116728" name="Text Box 120"/>
          <p:cNvSpPr txBox="1">
            <a:spLocks noChangeArrowheads="1"/>
          </p:cNvSpPr>
          <p:nvPr/>
        </p:nvSpPr>
        <p:spPr bwMode="auto">
          <a:xfrm>
            <a:off x="1100138" y="2082800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raw distribution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2116729" name="Text Box 121"/>
          <p:cNvSpPr txBox="1">
            <a:spLocks noChangeArrowheads="1"/>
          </p:cNvSpPr>
          <p:nvPr/>
        </p:nvSpPr>
        <p:spPr bwMode="auto">
          <a:xfrm>
            <a:off x="219075" y="5673725"/>
            <a:ext cx="341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/>
              <a:t>Large </a:t>
            </a:r>
            <a:r>
              <a:rPr lang="en-US" dirty="0" err="1"/>
              <a:t>h</a:t>
            </a:r>
            <a:r>
              <a:rPr lang="en-US" baseline="-25000" dirty="0" err="1"/>
              <a:t>b</a:t>
            </a:r>
            <a:r>
              <a:rPr lang="en-US" dirty="0"/>
              <a:t>(1,2P) </a:t>
            </a:r>
            <a:r>
              <a:rPr lang="en-US" dirty="0">
                <a:sym typeface="Symbol" pitchFamily="18" charset="2"/>
              </a:rPr>
              <a:t>production rates</a:t>
            </a:r>
          </a:p>
        </p:txBody>
      </p:sp>
      <p:sp>
        <p:nvSpPr>
          <p:cNvPr id="2116730" name="Text Box 122"/>
          <p:cNvSpPr txBox="1">
            <a:spLocks noChangeArrowheads="1"/>
          </p:cNvSpPr>
          <p:nvPr/>
        </p:nvSpPr>
        <p:spPr bwMode="auto">
          <a:xfrm>
            <a:off x="4765675" y="6018213"/>
            <a:ext cx="3951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>
                <a:solidFill>
                  <a:srgbClr val="CC0000"/>
                </a:solidFill>
              </a:rPr>
              <a:t>h</a:t>
            </a:r>
            <a:r>
              <a:rPr lang="en-US" baseline="-25000">
                <a:solidFill>
                  <a:srgbClr val="CC0000"/>
                </a:solidFill>
              </a:rPr>
              <a:t>b</a:t>
            </a:r>
            <a:r>
              <a:rPr lang="en-US">
                <a:solidFill>
                  <a:srgbClr val="CC0000"/>
                </a:solidFill>
              </a:rPr>
              <a:t>(nP) decays are a source of </a:t>
            </a:r>
            <a:r>
              <a:rPr lang="en-US">
                <a:solidFill>
                  <a:srgbClr val="CC0000"/>
                </a:solidFill>
                <a:sym typeface="Symbol" pitchFamily="18" charset="2"/>
              </a:rPr>
              <a:t></a:t>
            </a:r>
            <a:r>
              <a:rPr lang="en-US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>
                <a:solidFill>
                  <a:srgbClr val="CC0000"/>
                </a:solidFill>
                <a:sym typeface="Symbol" pitchFamily="18" charset="2"/>
              </a:rPr>
              <a:t>(mS)</a:t>
            </a:r>
            <a:endParaRPr lang="en-US" baseline="-25000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2116738" name="Line 130"/>
          <p:cNvSpPr>
            <a:spLocks noChangeShapeType="1"/>
          </p:cNvSpPr>
          <p:nvPr/>
        </p:nvSpPr>
        <p:spPr bwMode="auto">
          <a:xfrm flipH="1">
            <a:off x="7318375" y="3228975"/>
            <a:ext cx="931863" cy="560388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39" name="Line 131"/>
          <p:cNvSpPr>
            <a:spLocks noChangeShapeType="1"/>
          </p:cNvSpPr>
          <p:nvPr/>
        </p:nvSpPr>
        <p:spPr bwMode="auto">
          <a:xfrm flipH="1">
            <a:off x="7491413" y="3198813"/>
            <a:ext cx="788987" cy="1738312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40" name="Line 132"/>
          <p:cNvSpPr>
            <a:spLocks noChangeShapeType="1"/>
          </p:cNvSpPr>
          <p:nvPr/>
        </p:nvSpPr>
        <p:spPr bwMode="auto">
          <a:xfrm flipH="1">
            <a:off x="7400925" y="4046538"/>
            <a:ext cx="865188" cy="1127125"/>
          </a:xfrm>
          <a:prstGeom prst="line">
            <a:avLst/>
          </a:prstGeom>
          <a:noFill/>
          <a:ln w="57150">
            <a:solidFill>
              <a:srgbClr val="CC0000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6741" name="Text Box 133"/>
          <p:cNvSpPr txBox="1">
            <a:spLocks noChangeArrowheads="1"/>
          </p:cNvSpPr>
          <p:nvPr/>
        </p:nvSpPr>
        <p:spPr bwMode="auto">
          <a:xfrm rot="-2987390">
            <a:off x="7837488" y="4329113"/>
            <a:ext cx="495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b="1">
                <a:solidFill>
                  <a:srgbClr val="CC0000"/>
                </a:solidFill>
              </a:rPr>
              <a:t>41%</a:t>
            </a:r>
            <a:endParaRPr lang="ru-RU" sz="1400" b="1">
              <a:solidFill>
                <a:srgbClr val="CC0000"/>
              </a:solidFill>
            </a:endParaRPr>
          </a:p>
        </p:txBody>
      </p:sp>
      <p:sp>
        <p:nvSpPr>
          <p:cNvPr id="2116742" name="Text Box 134"/>
          <p:cNvSpPr txBox="1">
            <a:spLocks noChangeArrowheads="1"/>
          </p:cNvSpPr>
          <p:nvPr/>
        </p:nvSpPr>
        <p:spPr bwMode="auto">
          <a:xfrm rot="-2050226">
            <a:off x="7491413" y="3227388"/>
            <a:ext cx="495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b="1">
                <a:solidFill>
                  <a:srgbClr val="CC0000"/>
                </a:solidFill>
              </a:rPr>
              <a:t>19%</a:t>
            </a:r>
            <a:endParaRPr lang="ru-RU" sz="1400" b="1">
              <a:solidFill>
                <a:srgbClr val="CC0000"/>
              </a:solidFill>
            </a:endParaRPr>
          </a:p>
        </p:txBody>
      </p:sp>
      <p:sp>
        <p:nvSpPr>
          <p:cNvPr id="2116743" name="Text Box 135"/>
          <p:cNvSpPr txBox="1">
            <a:spLocks noChangeArrowheads="1"/>
          </p:cNvSpPr>
          <p:nvPr/>
        </p:nvSpPr>
        <p:spPr bwMode="auto">
          <a:xfrm rot="-3883585">
            <a:off x="7432675" y="3967163"/>
            <a:ext cx="495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b="1">
                <a:solidFill>
                  <a:srgbClr val="CC0000"/>
                </a:solidFill>
              </a:rPr>
              <a:t>13%</a:t>
            </a:r>
            <a:endParaRPr lang="ru-RU" sz="1400" b="1">
              <a:solidFill>
                <a:srgbClr val="CC0000"/>
              </a:solidFill>
            </a:endParaRPr>
          </a:p>
        </p:txBody>
      </p:sp>
      <p:sp>
        <p:nvSpPr>
          <p:cNvPr id="2116744" name="Text Box 136"/>
          <p:cNvSpPr txBox="1">
            <a:spLocks noChangeArrowheads="1"/>
          </p:cNvSpPr>
          <p:nvPr/>
        </p:nvSpPr>
        <p:spPr bwMode="auto">
          <a:xfrm>
            <a:off x="7337425" y="4241800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b="1">
                <a:solidFill>
                  <a:srgbClr val="CC0000"/>
                </a:solidFill>
                <a:sym typeface="Symbol" pitchFamily="18" charset="2"/>
              </a:rPr>
              <a:t></a:t>
            </a:r>
          </a:p>
        </p:txBody>
      </p:sp>
      <p:pic>
        <p:nvPicPr>
          <p:cNvPr id="126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9" y="0"/>
            <a:ext cx="762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" name="Text Box 3"/>
          <p:cNvSpPr txBox="1">
            <a:spLocks noChangeArrowheads="1"/>
          </p:cNvSpPr>
          <p:nvPr/>
        </p:nvSpPr>
        <p:spPr bwMode="auto">
          <a:xfrm>
            <a:off x="2055810" y="-24566"/>
            <a:ext cx="5056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Observation of  </a:t>
            </a:r>
            <a:r>
              <a:rPr lang="en-US" sz="3200" b="1" dirty="0" err="1">
                <a:solidFill>
                  <a:srgbClr val="002060"/>
                </a:solidFill>
                <a:sym typeface="Symbol" pitchFamily="18" charset="2"/>
              </a:rPr>
              <a:t>h</a:t>
            </a:r>
            <a:r>
              <a:rPr lang="en-US" sz="3200" b="1" baseline="-25000" dirty="0" err="1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(1P,2P</a:t>
            </a:r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)</a:t>
            </a:r>
            <a:endParaRPr lang="en-US" sz="3200" b="1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128" name="Text Box 128"/>
          <p:cNvSpPr txBox="1">
            <a:spLocks noChangeArrowheads="1"/>
          </p:cNvSpPr>
          <p:nvPr/>
        </p:nvSpPr>
        <p:spPr bwMode="auto">
          <a:xfrm>
            <a:off x="1458624" y="4433455"/>
            <a:ext cx="2656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srgbClr val="0000FF"/>
                </a:solidFill>
              </a:rPr>
              <a:t>Belle </a:t>
            </a:r>
            <a:r>
              <a:rPr lang="en-US" sz="1400" dirty="0" smtClean="0">
                <a:solidFill>
                  <a:srgbClr val="0000FF"/>
                </a:solidFill>
              </a:rPr>
              <a:t>PRL 109. 232002 (2012)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29" name="Rectangle 126"/>
          <p:cNvSpPr>
            <a:spLocks noChangeArrowheads="1"/>
          </p:cNvSpPr>
          <p:nvPr/>
        </p:nvSpPr>
        <p:spPr bwMode="auto">
          <a:xfrm>
            <a:off x="219075" y="6018213"/>
            <a:ext cx="38763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c.f.  </a:t>
            </a:r>
            <a:r>
              <a:rPr lang="en-US" dirty="0" smtClean="0">
                <a:solidFill>
                  <a:srgbClr val="0000CC"/>
                </a:solidFill>
              </a:rPr>
              <a:t>CLEO/BESIII </a:t>
            </a:r>
            <a:r>
              <a:rPr lang="en-US" dirty="0" err="1" smtClean="0">
                <a:solidFill>
                  <a:srgbClr val="0000CC"/>
                </a:solidFill>
                <a:sym typeface="Symbol" pitchFamily="18" charset="2"/>
              </a:rPr>
              <a:t>e</a:t>
            </a:r>
            <a:r>
              <a:rPr lang="en-US" baseline="30000" dirty="0" err="1" smtClean="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dirty="0" err="1" smtClean="0">
                <a:solidFill>
                  <a:srgbClr val="0000CC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0000CC"/>
                </a:solidFill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0000CC"/>
                </a:solidFill>
                <a:sym typeface="Symbol" pitchFamily="18" charset="2"/>
              </a:rPr>
              <a:t>  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 </a:t>
            </a:r>
            <a:r>
              <a:rPr lang="en-US" dirty="0" err="1">
                <a:solidFill>
                  <a:srgbClr val="0000CC"/>
                </a:solidFill>
                <a:sym typeface="Symbol" pitchFamily="18" charset="2"/>
              </a:rPr>
              <a:t>h</a:t>
            </a:r>
            <a:r>
              <a:rPr lang="en-US" baseline="-25000" dirty="0" err="1">
                <a:solidFill>
                  <a:srgbClr val="0000CC"/>
                </a:solidFill>
                <a:sym typeface="Symbol" pitchFamily="18" charset="2"/>
              </a:rPr>
              <a:t>c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 </a:t>
            </a:r>
            <a:r>
              <a:rPr lang="en-US" baseline="30000" dirty="0">
                <a:solidFill>
                  <a:srgbClr val="0000CC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rgbClr val="0000CC"/>
                </a:solidFill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CC"/>
                </a:solidFill>
                <a:sym typeface="Symbol" pitchFamily="18" charset="2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67424</TotalTime>
  <Words>4982</Words>
  <Application>Microsoft Office PowerPoint</Application>
  <PresentationFormat>On-screen Show (4:3)</PresentationFormat>
  <Paragraphs>1155</Paragraphs>
  <Slides>67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Equation</vt:lpstr>
      <vt:lpstr>Формула</vt:lpstr>
      <vt:lpstr>Slide 1</vt:lpstr>
      <vt:lpstr>Slide 2</vt:lpstr>
      <vt:lpstr>What about other color-singlet combinations?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(5S)→(2S)π+π–: JP Results </vt:lpstr>
      <vt:lpstr>Slide 21</vt:lpstr>
      <vt:lpstr>Slide 22</vt:lpstr>
      <vt:lpstr>Slide 23</vt:lpstr>
      <vt:lpstr>  (5S)→B*B(*)π: B Selection</vt:lpstr>
      <vt:lpstr>    (5S)→B*B(*)π: Data</vt:lpstr>
      <vt:lpstr>(5S)→B*B(*)π: Signal Region </vt:lpstr>
      <vt:lpstr>(5S)→B*B(*)π: Results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SuperKEKB</vt:lpstr>
      <vt:lpstr>Slide 37</vt:lpstr>
      <vt:lpstr>Slide 38</vt:lpstr>
      <vt:lpstr>Slide 39</vt:lpstr>
      <vt:lpstr>Slide 40</vt:lpstr>
      <vt:lpstr>Slide 41</vt:lpstr>
      <vt:lpstr>Slide 42</vt:lpstr>
      <vt:lpstr>The X(3872)  in  BK p+p-J/y</vt:lpstr>
      <vt:lpstr>Slide 44</vt:lpstr>
      <vt:lpstr>Branching Fractions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     (5S)→B*B(*)π:  B Reconstruction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charm spectroscopy from B-factories</dc:title>
  <dc:subject>Talk  at CHARM2010</dc:subject>
  <dc:creator>Roman Mizuk</dc:creator>
  <cp:lastModifiedBy>bondar</cp:lastModifiedBy>
  <cp:revision>1717</cp:revision>
  <cp:lastPrinted>1601-01-01T00:00:00Z</cp:lastPrinted>
  <dcterms:created xsi:type="dcterms:W3CDTF">2008-06-23T19:54:31Z</dcterms:created>
  <dcterms:modified xsi:type="dcterms:W3CDTF">2014-01-16T08:37:11Z</dcterms:modified>
</cp:coreProperties>
</file>