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21" r:id="rId2"/>
    <p:sldId id="257" r:id="rId3"/>
    <p:sldId id="311" r:id="rId4"/>
    <p:sldId id="310" r:id="rId5"/>
    <p:sldId id="263" r:id="rId6"/>
    <p:sldId id="313" r:id="rId7"/>
    <p:sldId id="312" r:id="rId8"/>
    <p:sldId id="314" r:id="rId9"/>
    <p:sldId id="259" r:id="rId10"/>
    <p:sldId id="277" r:id="rId11"/>
    <p:sldId id="267" r:id="rId12"/>
    <p:sldId id="276" r:id="rId13"/>
    <p:sldId id="305" r:id="rId14"/>
    <p:sldId id="315" r:id="rId15"/>
    <p:sldId id="317" r:id="rId16"/>
    <p:sldId id="316" r:id="rId17"/>
    <p:sldId id="319" r:id="rId18"/>
    <p:sldId id="322" r:id="rId19"/>
    <p:sldId id="325" r:id="rId20"/>
    <p:sldId id="323" r:id="rId21"/>
    <p:sldId id="332" r:id="rId22"/>
    <p:sldId id="333" r:id="rId23"/>
    <p:sldId id="334" r:id="rId24"/>
    <p:sldId id="335" r:id="rId25"/>
    <p:sldId id="336" r:id="rId26"/>
    <p:sldId id="337" r:id="rId27"/>
    <p:sldId id="338" r:id="rId28"/>
    <p:sldId id="339" r:id="rId29"/>
    <p:sldId id="342" r:id="rId30"/>
    <p:sldId id="343" r:id="rId31"/>
    <p:sldId id="344" r:id="rId32"/>
    <p:sldId id="345" r:id="rId33"/>
    <p:sldId id="346" r:id="rId34"/>
    <p:sldId id="350" r:id="rId35"/>
    <p:sldId id="347" r:id="rId36"/>
    <p:sldId id="348" r:id="rId37"/>
    <p:sldId id="351" r:id="rId38"/>
    <p:sldId id="357" r:id="rId39"/>
    <p:sldId id="352" r:id="rId40"/>
    <p:sldId id="353" r:id="rId41"/>
    <p:sldId id="354" r:id="rId42"/>
    <p:sldId id="273" r:id="rId4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378" autoAdjust="0"/>
    <p:restoredTop sz="94660" autoAdjust="0"/>
  </p:normalViewPr>
  <p:slideViewPr>
    <p:cSldViewPr>
      <p:cViewPr>
        <p:scale>
          <a:sx n="66" d="100"/>
          <a:sy n="66" d="100"/>
        </p:scale>
        <p:origin x="-234"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5018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E52071D-428B-429B-B40F-EE43EDF1DF8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41313B9-952B-4AFC-8230-10F301236ABC}"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E0ED70C-DEE2-4F9D-85DC-FA714E627882}"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BC9C005-40F7-4D12-96A8-3798B1158C92}"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a:ln/>
        </p:spPr>
        <p:txBody>
          <a:bodyPr/>
          <a:lstStyle>
            <a:lvl1pPr>
              <a:defRPr/>
            </a:lvl1pPr>
          </a:lstStyle>
          <a:p>
            <a:pPr>
              <a:defRPr/>
            </a:pPr>
            <a:fld id="{F0CC8B1A-059D-402C-A11E-F9B684B07028}"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A65DB466-ABDC-4F4C-B175-F754109D37B0}"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1CFEF9D-2976-46CD-B5EE-3524B4A400D8}"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1306F19-CCFA-4DBD-9849-4F502DF0A97E}"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EC4AB85-5AA5-4129-979E-0CCDC2C79B80}"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DF2E3E3E-AB42-4569-AB48-4605E6F89589}"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0D031881-B5CD-4C43-B3BB-0E80611A017C}"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30393E4D-461E-4854-8764-CE3417AA5016}"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B022D93-AF30-42A3-AE9A-E8319F1F74C4}"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3DE319F-B9DF-41A3-8922-289405184041}"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9066A2E-836C-4D87-874C-82DC74BC908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image" Target="../media/image4.wmf"/></Relationships>
</file>

<file path=ppt/slides/_rels/slide40.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zh-CN" sz="3200" b="1" smtClean="0"/>
              <a:t>The Baryon octet-vector meson interaction and dynamically generated resonances in the S=0 sector</a:t>
            </a:r>
          </a:p>
        </p:txBody>
      </p:sp>
      <p:sp>
        <p:nvSpPr>
          <p:cNvPr id="5123" name="Rectangle 3"/>
          <p:cNvSpPr>
            <a:spLocks noGrp="1" noChangeArrowheads="1"/>
          </p:cNvSpPr>
          <p:nvPr>
            <p:ph type="body" idx="1"/>
          </p:nvPr>
        </p:nvSpPr>
        <p:spPr/>
        <p:txBody>
          <a:bodyPr/>
          <a:lstStyle/>
          <a:p>
            <a:pPr eaLnBrk="1" hangingPunct="1">
              <a:buFontTx/>
              <a:buNone/>
            </a:pPr>
            <a:r>
              <a:rPr lang="en-US" altLang="zh-CN" smtClean="0">
                <a:latin typeface="宋体" pitchFamily="2" charset="-122"/>
              </a:rPr>
              <a:t> </a:t>
            </a:r>
          </a:p>
          <a:p>
            <a:pPr eaLnBrk="1" hangingPunct="1">
              <a:buFontTx/>
              <a:buNone/>
            </a:pPr>
            <a:r>
              <a:rPr lang="zh-CN" altLang="en-US" sz="2800" smtClean="0"/>
              <a:t>                    </a:t>
            </a:r>
            <a:r>
              <a:rPr lang="en-US" altLang="zh-CN" sz="2800" smtClean="0"/>
              <a:t>Bao-Xi SUN</a:t>
            </a:r>
            <a:r>
              <a:rPr lang="en-US" altLang="zh-CN" sz="3600" smtClean="0"/>
              <a:t> (</a:t>
            </a:r>
            <a:r>
              <a:rPr lang="zh-CN" altLang="en-US" sz="3600" smtClean="0"/>
              <a:t>孙宝玺</a:t>
            </a:r>
            <a:r>
              <a:rPr lang="en-US" altLang="zh-CN" sz="3600" smtClean="0"/>
              <a:t>)</a:t>
            </a:r>
          </a:p>
          <a:p>
            <a:pPr eaLnBrk="1" hangingPunct="1">
              <a:buFontTx/>
              <a:buNone/>
            </a:pPr>
            <a:r>
              <a:rPr lang="en-US" altLang="zh-CN" sz="2800" smtClean="0"/>
              <a:t>              Beijing University of Technology</a:t>
            </a:r>
          </a:p>
          <a:p>
            <a:pPr eaLnBrk="1" hangingPunct="1">
              <a:buFontTx/>
              <a:buNone/>
            </a:pPr>
            <a:r>
              <a:rPr lang="en-US" altLang="zh-CN" smtClean="0"/>
              <a:t>        </a:t>
            </a:r>
          </a:p>
          <a:p>
            <a:pPr eaLnBrk="1" hangingPunct="1">
              <a:buFontTx/>
              <a:buNone/>
            </a:pPr>
            <a:r>
              <a:rPr lang="en-US" altLang="zh-CN" smtClean="0"/>
              <a:t>                      </a:t>
            </a:r>
            <a:r>
              <a:rPr lang="en-US" altLang="zh-CN" sz="2800" smtClean="0"/>
              <a:t>Hirschegg 2014</a:t>
            </a:r>
          </a:p>
          <a:p>
            <a:pPr eaLnBrk="1" hangingPunct="1">
              <a:buFontTx/>
              <a:buNone/>
            </a:pPr>
            <a:r>
              <a:rPr lang="en-US" altLang="zh-CN" sz="2800" smtClean="0"/>
              <a:t>           Hadrons from Quarks and Gluons,</a:t>
            </a:r>
          </a:p>
          <a:p>
            <a:pPr eaLnBrk="1" hangingPunct="1">
              <a:buFontTx/>
              <a:buNone/>
            </a:pPr>
            <a:r>
              <a:rPr lang="en-US" altLang="zh-CN" sz="2800" smtClean="0"/>
              <a:t>                         Jan. 12-18, 2014                                </a:t>
            </a:r>
            <a:endParaRPr lang="en-US" altLang="zh-CN"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CN" sz="2800" smtClean="0"/>
              <a:t>Vector meson-baryon loop function accounting for the width of the intermediate states</a:t>
            </a:r>
          </a:p>
        </p:txBody>
      </p:sp>
      <p:sp>
        <p:nvSpPr>
          <p:cNvPr id="12291" name="Rectangle 3"/>
          <p:cNvSpPr>
            <a:spLocks noGrp="1" noChangeArrowheads="1"/>
          </p:cNvSpPr>
          <p:nvPr>
            <p:ph type="body" idx="1"/>
          </p:nvPr>
        </p:nvSpPr>
        <p:spPr/>
        <p:txBody>
          <a:bodyPr/>
          <a:lstStyle/>
          <a:p>
            <a:pPr eaLnBrk="1" hangingPunct="1"/>
            <a:endParaRPr lang="zh-CN" altLang="zh-CN" smtClean="0"/>
          </a:p>
        </p:txBody>
      </p:sp>
      <p:pic>
        <p:nvPicPr>
          <p:cNvPr id="12292" name="Picture 4"/>
          <p:cNvPicPr>
            <a:picLocks noChangeAspect="1" noChangeArrowheads="1"/>
          </p:cNvPicPr>
          <p:nvPr/>
        </p:nvPicPr>
        <p:blipFill>
          <a:blip r:embed="rId2"/>
          <a:srcRect/>
          <a:stretch>
            <a:fillRect/>
          </a:stretch>
        </p:blipFill>
        <p:spPr bwMode="auto">
          <a:xfrm>
            <a:off x="1116013" y="1989138"/>
            <a:ext cx="6302375" cy="2187575"/>
          </a:xfrm>
          <a:prstGeom prst="rect">
            <a:avLst/>
          </a:prstGeom>
          <a:noFill/>
          <a:ln w="9525">
            <a:noFill/>
            <a:miter lim="800000"/>
            <a:headEnd/>
            <a:tailEnd/>
          </a:ln>
        </p:spPr>
      </p:pic>
      <p:pic>
        <p:nvPicPr>
          <p:cNvPr id="12293" name="Picture 5"/>
          <p:cNvPicPr>
            <a:picLocks noChangeAspect="1" noChangeArrowheads="1"/>
          </p:cNvPicPr>
          <p:nvPr/>
        </p:nvPicPr>
        <p:blipFill>
          <a:blip r:embed="rId3"/>
          <a:srcRect/>
          <a:stretch>
            <a:fillRect/>
          </a:stretch>
        </p:blipFill>
        <p:spPr bwMode="auto">
          <a:xfrm>
            <a:off x="971550" y="4303713"/>
            <a:ext cx="5872163" cy="167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zh-CN" sz="2000" smtClean="0">
                <a:solidFill>
                  <a:srgbClr val="FF0000"/>
                </a:solidFill>
              </a:rPr>
              <a:t>S. Sarkar, B. X. Sun, E.Oset et al., EPJA 44, 431 (2010)</a:t>
            </a:r>
          </a:p>
        </p:txBody>
      </p:sp>
      <p:sp>
        <p:nvSpPr>
          <p:cNvPr id="13315" name="Rectangle 3"/>
          <p:cNvSpPr>
            <a:spLocks noGrp="1" noChangeArrowheads="1"/>
          </p:cNvSpPr>
          <p:nvPr>
            <p:ph type="body" idx="1"/>
          </p:nvPr>
        </p:nvSpPr>
        <p:spPr/>
        <p:txBody>
          <a:bodyPr/>
          <a:lstStyle/>
          <a:p>
            <a:pPr eaLnBrk="1" hangingPunct="1"/>
            <a:endParaRPr lang="zh-CN" altLang="zh-CN" smtClean="0"/>
          </a:p>
        </p:txBody>
      </p:sp>
      <p:pic>
        <p:nvPicPr>
          <p:cNvPr id="13316" name="Picture 4"/>
          <p:cNvPicPr>
            <a:picLocks noChangeAspect="1" noChangeArrowheads="1"/>
          </p:cNvPicPr>
          <p:nvPr/>
        </p:nvPicPr>
        <p:blipFill>
          <a:blip r:embed="rId2"/>
          <a:srcRect/>
          <a:stretch>
            <a:fillRect/>
          </a:stretch>
        </p:blipFill>
        <p:spPr bwMode="auto">
          <a:xfrm>
            <a:off x="1042988" y="1125538"/>
            <a:ext cx="5473700" cy="514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en-US" altLang="zh-CN" sz="2400" smtClean="0">
                <a:solidFill>
                  <a:srgbClr val="FF0000"/>
                </a:solidFill>
              </a:rPr>
              <a:t>S. Sarkar, B. X. Sun, E.Oset et al., EPJA 44, 431 (2010)</a:t>
            </a:r>
          </a:p>
        </p:txBody>
      </p:sp>
      <p:sp>
        <p:nvSpPr>
          <p:cNvPr id="14339" name="Rectangle 5"/>
          <p:cNvSpPr>
            <a:spLocks noGrp="1" noChangeArrowheads="1"/>
          </p:cNvSpPr>
          <p:nvPr>
            <p:ph type="body" idx="1"/>
          </p:nvPr>
        </p:nvSpPr>
        <p:spPr/>
        <p:txBody>
          <a:bodyPr/>
          <a:lstStyle/>
          <a:p>
            <a:pPr eaLnBrk="1" hangingPunct="1"/>
            <a:r>
              <a:rPr lang="en-US" altLang="zh-CN" smtClean="0"/>
              <a:t>     Ten resonances in the different   strangeness and isospin channels. Degenerate in JP=1/2-, 3/2-, 5/2-.</a:t>
            </a:r>
          </a:p>
          <a:p>
            <a:pPr eaLnBrk="1" hangingPunct="1"/>
            <a:endParaRPr lang="en-US" altLang="zh-CN" smtClean="0"/>
          </a:p>
          <a:p>
            <a:pPr eaLnBrk="1" hangingPunct="1"/>
            <a:endParaRPr lang="en-US" altLang="zh-CN"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zh-CN" smtClean="0"/>
              <a:t>Vector-baryon octet interaction</a:t>
            </a:r>
          </a:p>
        </p:txBody>
      </p:sp>
      <p:sp>
        <p:nvSpPr>
          <p:cNvPr id="15363" name="Rectangle 3"/>
          <p:cNvSpPr>
            <a:spLocks noGrp="1" noChangeArrowheads="1"/>
          </p:cNvSpPr>
          <p:nvPr>
            <p:ph type="body" idx="1"/>
          </p:nvPr>
        </p:nvSpPr>
        <p:spPr/>
        <p:txBody>
          <a:bodyPr/>
          <a:lstStyle/>
          <a:p>
            <a:pPr eaLnBrk="1" hangingPunct="1"/>
            <a:r>
              <a:rPr lang="en-US" altLang="zh-CN" sz="2400" smtClean="0">
                <a:solidFill>
                  <a:srgbClr val="FF0000"/>
                </a:solidFill>
              </a:rPr>
              <a:t>E. Oset and A. Ramos,    EPJA 44, 445 (2010).</a:t>
            </a:r>
          </a:p>
          <a:p>
            <a:pPr eaLnBrk="1" hangingPunct="1">
              <a:buFontTx/>
              <a:buNone/>
            </a:pPr>
            <a:endParaRPr lang="en-US" altLang="zh-CN" smtClean="0"/>
          </a:p>
          <a:p>
            <a:pPr eaLnBrk="1" hangingPunct="1"/>
            <a:endParaRPr lang="en-US" altLang="zh-CN" smtClean="0"/>
          </a:p>
          <a:p>
            <a:pPr eaLnBrk="1" hangingPunct="1">
              <a:buFontTx/>
              <a:buNone/>
            </a:pPr>
            <a:endParaRPr lang="en-US" altLang="zh-CN" smtClean="0"/>
          </a:p>
        </p:txBody>
      </p:sp>
      <p:pic>
        <p:nvPicPr>
          <p:cNvPr id="15364" name="Picture 4"/>
          <p:cNvPicPr>
            <a:picLocks noChangeAspect="1" noChangeArrowheads="1"/>
          </p:cNvPicPr>
          <p:nvPr/>
        </p:nvPicPr>
        <p:blipFill>
          <a:blip r:embed="rId2"/>
          <a:srcRect/>
          <a:stretch>
            <a:fillRect/>
          </a:stretch>
        </p:blipFill>
        <p:spPr bwMode="auto">
          <a:xfrm>
            <a:off x="1547813" y="2032000"/>
            <a:ext cx="5184775" cy="4327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z="4000" smtClean="0"/>
              <a:t>Tensor coupling between vector meson and baryon octet</a:t>
            </a:r>
          </a:p>
        </p:txBody>
      </p:sp>
      <p:sp>
        <p:nvSpPr>
          <p:cNvPr id="16387" name="Rectangle 3"/>
          <p:cNvSpPr>
            <a:spLocks noGrp="1" noChangeArrowheads="1"/>
          </p:cNvSpPr>
          <p:nvPr>
            <p:ph type="body" idx="1"/>
          </p:nvPr>
        </p:nvSpPr>
        <p:spPr/>
        <p:txBody>
          <a:bodyPr/>
          <a:lstStyle/>
          <a:p>
            <a:pPr eaLnBrk="1" hangingPunct="1"/>
            <a:r>
              <a:rPr lang="en-US" altLang="zh-CN" sz="1800" smtClean="0">
                <a:solidFill>
                  <a:srgbClr val="FF0000"/>
                </a:solidFill>
              </a:rPr>
              <a:t>K. P. Khemchandani, H. Kaneko, H. Nagahiro and A. Hosaka, </a:t>
            </a:r>
          </a:p>
          <a:p>
            <a:pPr eaLnBrk="1" hangingPunct="1">
              <a:buFontTx/>
              <a:buNone/>
            </a:pPr>
            <a:r>
              <a:rPr lang="en-US" altLang="zh-CN" sz="1800" smtClean="0">
                <a:solidFill>
                  <a:srgbClr val="FF0000"/>
                </a:solidFill>
              </a:rPr>
              <a:t>   PRD 83, 114041 (2011).</a:t>
            </a:r>
          </a:p>
          <a:p>
            <a:pPr eaLnBrk="1" hangingPunct="1">
              <a:buFontTx/>
              <a:buNone/>
            </a:pPr>
            <a:r>
              <a:rPr lang="en-US" altLang="zh-CN" sz="1800" smtClean="0"/>
              <a:t>   In this article, a tensor coupling term  between vector meson and baryon octet is added, which is relevant to the magnetic moments of the baryons, and is also gauge invariant.  </a:t>
            </a:r>
          </a:p>
          <a:p>
            <a:pPr eaLnBrk="1" hangingPunct="1">
              <a:buFontTx/>
              <a:buNone/>
            </a:pPr>
            <a:endParaRPr lang="en-US" altLang="zh-CN" sz="1800" smtClean="0"/>
          </a:p>
        </p:txBody>
      </p:sp>
      <p:pic>
        <p:nvPicPr>
          <p:cNvPr id="16388" name="Picture 4"/>
          <p:cNvPicPr>
            <a:picLocks noChangeAspect="1" noChangeArrowheads="1"/>
          </p:cNvPicPr>
          <p:nvPr/>
        </p:nvPicPr>
        <p:blipFill>
          <a:blip r:embed="rId2"/>
          <a:srcRect/>
          <a:stretch>
            <a:fillRect/>
          </a:stretch>
        </p:blipFill>
        <p:spPr bwMode="auto">
          <a:xfrm>
            <a:off x="1547813" y="3573463"/>
            <a:ext cx="4968875" cy="113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CN" sz="2800" smtClean="0">
                <a:solidFill>
                  <a:srgbClr val="FF0000"/>
                </a:solidFill>
              </a:rPr>
              <a:t>K. P. Khemchandani et al.,PRD 83, 114041 (2011)</a:t>
            </a:r>
          </a:p>
        </p:txBody>
      </p:sp>
      <p:pic>
        <p:nvPicPr>
          <p:cNvPr id="17411" name="Picture 5"/>
          <p:cNvPicPr>
            <a:picLocks noChangeAspect="1" noChangeArrowheads="1"/>
          </p:cNvPicPr>
          <p:nvPr/>
        </p:nvPicPr>
        <p:blipFill>
          <a:blip r:embed="rId2"/>
          <a:srcRect/>
          <a:stretch>
            <a:fillRect/>
          </a:stretch>
        </p:blipFill>
        <p:spPr bwMode="auto">
          <a:xfrm>
            <a:off x="1835150" y="1773238"/>
            <a:ext cx="5400675" cy="3078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CN" sz="2800" smtClean="0">
                <a:solidFill>
                  <a:srgbClr val="FF0000"/>
                </a:solidFill>
              </a:rPr>
              <a:t>K. P. Khemchandani et al.,PRD 83, 114041 (2011)</a:t>
            </a:r>
          </a:p>
        </p:txBody>
      </p:sp>
      <p:sp>
        <p:nvSpPr>
          <p:cNvPr id="18435" name="Rectangle 3"/>
          <p:cNvSpPr>
            <a:spLocks noGrp="1" noChangeArrowheads="1"/>
          </p:cNvSpPr>
          <p:nvPr>
            <p:ph type="body" idx="1"/>
          </p:nvPr>
        </p:nvSpPr>
        <p:spPr/>
        <p:txBody>
          <a:bodyPr/>
          <a:lstStyle/>
          <a:p>
            <a:pPr eaLnBrk="1" hangingPunct="1"/>
            <a:r>
              <a:rPr lang="en-US" altLang="zh-CN" sz="2800" smtClean="0"/>
              <a:t>In addition to t-channel, the s-channel,u-channel and contact interaction are taken into account, and a </a:t>
            </a:r>
            <a:r>
              <a:rPr lang="en-US" altLang="zh-CN" sz="2800" smtClean="0">
                <a:solidFill>
                  <a:srgbClr val="FF0000"/>
                </a:solidFill>
              </a:rPr>
              <a:t>non-relativistic interaction potential</a:t>
            </a:r>
            <a:r>
              <a:rPr lang="en-US" altLang="zh-CN" sz="2800" smtClean="0"/>
              <a:t> between vector meson and baryon octet with strangeness S=0 is obtained. </a:t>
            </a:r>
          </a:p>
          <a:p>
            <a:pPr eaLnBrk="1" hangingPunct="1"/>
            <a:r>
              <a:rPr lang="en-US" altLang="zh-CN" sz="2800" smtClean="0"/>
              <a:t>When u-channel and s-channel are taken into account, the hadronic resonances generated dynamically with different spins are not degenerate again.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zh-CN" smtClean="0"/>
              <a:t>Results for Strangeness S=0</a:t>
            </a:r>
          </a:p>
        </p:txBody>
      </p:sp>
      <p:sp>
        <p:nvSpPr>
          <p:cNvPr id="19459" name="Rectangle 3"/>
          <p:cNvSpPr>
            <a:spLocks noGrp="1" noChangeArrowheads="1"/>
          </p:cNvSpPr>
          <p:nvPr>
            <p:ph type="body" idx="1"/>
          </p:nvPr>
        </p:nvSpPr>
        <p:spPr/>
        <p:txBody>
          <a:bodyPr/>
          <a:lstStyle/>
          <a:p>
            <a:pPr eaLnBrk="1" hangingPunct="1"/>
            <a:r>
              <a:rPr lang="en-US" altLang="zh-CN" sz="2000" smtClean="0"/>
              <a:t>S=0 </a:t>
            </a:r>
            <a:r>
              <a:rPr lang="en-US" altLang="zh-CN" sz="2000" smtClean="0">
                <a:solidFill>
                  <a:srgbClr val="FF0000"/>
                </a:solidFill>
              </a:rPr>
              <a:t>K. P. Khemchandani et al.,PRD 83, 114041 (2011)</a:t>
            </a:r>
          </a:p>
          <a:p>
            <a:pPr eaLnBrk="1" hangingPunct="1"/>
            <a:endParaRPr lang="en-US" altLang="zh-CN" sz="2000" smtClean="0"/>
          </a:p>
          <a:p>
            <a:pPr eaLnBrk="1" hangingPunct="1"/>
            <a:endParaRPr lang="en-US" altLang="zh-CN" sz="2000" smtClean="0"/>
          </a:p>
          <a:p>
            <a:pPr eaLnBrk="1" hangingPunct="1"/>
            <a:endParaRPr lang="en-US" altLang="zh-CN" sz="2000" smtClean="0"/>
          </a:p>
          <a:p>
            <a:pPr eaLnBrk="1" hangingPunct="1"/>
            <a:endParaRPr lang="en-US" altLang="zh-CN" sz="2000" smtClean="0"/>
          </a:p>
          <a:p>
            <a:pPr eaLnBrk="1" hangingPunct="1"/>
            <a:endParaRPr lang="en-US" altLang="zh-CN" sz="2000" smtClean="0"/>
          </a:p>
          <a:p>
            <a:pPr eaLnBrk="1" hangingPunct="1"/>
            <a:r>
              <a:rPr lang="en-US" altLang="zh-CN" sz="2000" smtClean="0"/>
              <a:t>I=1/2, S=0, </a:t>
            </a:r>
            <a:r>
              <a:rPr lang="en-US" altLang="zh-CN" sz="2000" smtClean="0">
                <a:solidFill>
                  <a:srgbClr val="FF0000"/>
                </a:solidFill>
              </a:rPr>
              <a:t>E. Oset and A. Ramos,    EPJA 44, 445 (2010).</a:t>
            </a:r>
          </a:p>
          <a:p>
            <a:pPr eaLnBrk="1" hangingPunct="1"/>
            <a:endParaRPr lang="en-US" altLang="zh-CN" sz="2000" smtClean="0">
              <a:solidFill>
                <a:srgbClr val="FF0000"/>
              </a:solidFill>
            </a:endParaRPr>
          </a:p>
        </p:txBody>
      </p:sp>
      <p:pic>
        <p:nvPicPr>
          <p:cNvPr id="19460" name="Picture 4"/>
          <p:cNvPicPr>
            <a:picLocks noChangeAspect="1" noChangeArrowheads="1"/>
          </p:cNvPicPr>
          <p:nvPr/>
        </p:nvPicPr>
        <p:blipFill>
          <a:blip r:embed="rId2"/>
          <a:srcRect/>
          <a:stretch>
            <a:fillRect/>
          </a:stretch>
        </p:blipFill>
        <p:spPr bwMode="auto">
          <a:xfrm>
            <a:off x="971550" y="1989138"/>
            <a:ext cx="5905500" cy="1763712"/>
          </a:xfrm>
          <a:prstGeom prst="rect">
            <a:avLst/>
          </a:prstGeom>
          <a:noFill/>
          <a:ln w="9525">
            <a:noFill/>
            <a:miter lim="800000"/>
            <a:headEnd/>
            <a:tailEnd/>
          </a:ln>
        </p:spPr>
      </p:pic>
      <p:pic>
        <p:nvPicPr>
          <p:cNvPr id="19461" name="Picture 5"/>
          <p:cNvPicPr>
            <a:picLocks noChangeAspect="1" noChangeArrowheads="1"/>
          </p:cNvPicPr>
          <p:nvPr/>
        </p:nvPicPr>
        <p:blipFill>
          <a:blip r:embed="rId3"/>
          <a:srcRect/>
          <a:stretch>
            <a:fillRect/>
          </a:stretch>
        </p:blipFill>
        <p:spPr bwMode="auto">
          <a:xfrm>
            <a:off x="1187450" y="4221163"/>
            <a:ext cx="5761038" cy="1958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zh-CN" sz="4000" smtClean="0"/>
              <a:t>SU(3) vector –baryon interaction</a:t>
            </a:r>
          </a:p>
        </p:txBody>
      </p:sp>
      <p:sp>
        <p:nvSpPr>
          <p:cNvPr id="20483" name="Rectangle 3"/>
          <p:cNvSpPr>
            <a:spLocks noGrp="1" noChangeArrowheads="1"/>
          </p:cNvSpPr>
          <p:nvPr>
            <p:ph type="body" idx="1"/>
          </p:nvPr>
        </p:nvSpPr>
        <p:spPr/>
        <p:txBody>
          <a:bodyPr/>
          <a:lstStyle/>
          <a:p>
            <a:pPr eaLnBrk="1" hangingPunct="1"/>
            <a:r>
              <a:rPr lang="en-US" altLang="zh-CN" smtClean="0"/>
              <a:t>The SU(3) generalized form of the vector meson baryon interaction Lagrangian can be written as</a:t>
            </a:r>
          </a:p>
        </p:txBody>
      </p:sp>
      <p:pic>
        <p:nvPicPr>
          <p:cNvPr id="20484" name="Picture 4"/>
          <p:cNvPicPr>
            <a:picLocks noChangeAspect="1" noChangeArrowheads="1"/>
          </p:cNvPicPr>
          <p:nvPr/>
        </p:nvPicPr>
        <p:blipFill>
          <a:blip r:embed="rId2"/>
          <a:srcRect/>
          <a:stretch>
            <a:fillRect/>
          </a:stretch>
        </p:blipFill>
        <p:spPr bwMode="auto">
          <a:xfrm>
            <a:off x="1403350" y="3068638"/>
            <a:ext cx="5832475" cy="1416050"/>
          </a:xfrm>
          <a:prstGeom prst="rect">
            <a:avLst/>
          </a:prstGeom>
          <a:noFill/>
          <a:ln w="9525">
            <a:noFill/>
            <a:miter lim="800000"/>
            <a:headEnd/>
            <a:tailEnd/>
          </a:ln>
        </p:spPr>
      </p:pic>
      <p:pic>
        <p:nvPicPr>
          <p:cNvPr id="20485" name="Picture 5"/>
          <p:cNvPicPr>
            <a:picLocks noChangeAspect="1" noChangeArrowheads="1"/>
          </p:cNvPicPr>
          <p:nvPr/>
        </p:nvPicPr>
        <p:blipFill>
          <a:blip r:embed="rId3"/>
          <a:srcRect/>
          <a:stretch>
            <a:fillRect/>
          </a:stretch>
        </p:blipFill>
        <p:spPr bwMode="auto">
          <a:xfrm>
            <a:off x="1403350" y="4797425"/>
            <a:ext cx="5903913" cy="87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zh-CN" sz="4000" smtClean="0"/>
              <a:t>Mixing of the vector octet and singlet</a:t>
            </a:r>
          </a:p>
        </p:txBody>
      </p:sp>
      <p:sp>
        <p:nvSpPr>
          <p:cNvPr id="21507" name="Rectangle 3"/>
          <p:cNvSpPr>
            <a:spLocks noGrp="1" noChangeArrowheads="1"/>
          </p:cNvSpPr>
          <p:nvPr>
            <p:ph type="body" idx="1"/>
          </p:nvPr>
        </p:nvSpPr>
        <p:spPr/>
        <p:txBody>
          <a:bodyPr/>
          <a:lstStyle/>
          <a:p>
            <a:pPr eaLnBrk="1" hangingPunct="1"/>
            <a:r>
              <a:rPr lang="en-US" altLang="zh-CN" smtClean="0"/>
              <a:t>In order to obtain the right couplings for the physical omega meson and phi meson, we need to consider the mixing of their octet and singlet components.</a:t>
            </a:r>
          </a:p>
          <a:p>
            <a:pPr eaLnBrk="1" hangingPunct="1"/>
            <a:endParaRPr lang="en-US" altLang="zh-CN" smtClean="0"/>
          </a:p>
        </p:txBody>
      </p:sp>
      <p:pic>
        <p:nvPicPr>
          <p:cNvPr id="21508" name="Picture 4"/>
          <p:cNvPicPr>
            <a:picLocks noChangeAspect="1" noChangeArrowheads="1"/>
          </p:cNvPicPr>
          <p:nvPr/>
        </p:nvPicPr>
        <p:blipFill>
          <a:blip r:embed="rId2"/>
          <a:srcRect/>
          <a:stretch>
            <a:fillRect/>
          </a:stretch>
        </p:blipFill>
        <p:spPr bwMode="auto">
          <a:xfrm>
            <a:off x="2627313" y="4076700"/>
            <a:ext cx="4032250" cy="115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p:txBody>
          <a:bodyPr/>
          <a:lstStyle/>
          <a:p>
            <a:pPr eaLnBrk="1" hangingPunct="1"/>
            <a:r>
              <a:rPr lang="en-US" altLang="zh-CN" smtClean="0"/>
              <a:t>Content</a:t>
            </a:r>
          </a:p>
        </p:txBody>
      </p:sp>
      <p:sp>
        <p:nvSpPr>
          <p:cNvPr id="6147" name="Rectangle 6"/>
          <p:cNvSpPr>
            <a:spLocks noGrp="1" noChangeArrowheads="1"/>
          </p:cNvSpPr>
          <p:nvPr>
            <p:ph type="body" idx="1"/>
          </p:nvPr>
        </p:nvSpPr>
        <p:spPr/>
        <p:txBody>
          <a:bodyPr/>
          <a:lstStyle/>
          <a:p>
            <a:pPr eaLnBrk="1" hangingPunct="1">
              <a:lnSpc>
                <a:spcPct val="90000"/>
              </a:lnSpc>
              <a:buFontTx/>
              <a:buNone/>
            </a:pPr>
            <a:r>
              <a:rPr lang="en-US" altLang="zh-CN" sz="2800" smtClean="0"/>
              <a:t>1. Vector meson-baryon decuplet interaction</a:t>
            </a:r>
          </a:p>
          <a:p>
            <a:pPr eaLnBrk="1" hangingPunct="1">
              <a:lnSpc>
                <a:spcPct val="90000"/>
              </a:lnSpc>
              <a:buFontTx/>
              <a:buNone/>
            </a:pPr>
            <a:r>
              <a:rPr lang="en-US" altLang="zh-CN" sz="2800" smtClean="0"/>
              <a:t>      </a:t>
            </a:r>
            <a:r>
              <a:rPr lang="en-US" altLang="zh-CN" sz="2800" smtClean="0">
                <a:solidFill>
                  <a:srgbClr val="FF0000"/>
                </a:solidFill>
              </a:rPr>
              <a:t>S. Sarkar, B. -X. Sun, E. Oset, M. J. Vicente Vacas, EPJA 44: 431 (2010).</a:t>
            </a:r>
          </a:p>
          <a:p>
            <a:pPr eaLnBrk="1" hangingPunct="1">
              <a:lnSpc>
                <a:spcPct val="90000"/>
              </a:lnSpc>
              <a:buFontTx/>
              <a:buNone/>
            </a:pPr>
            <a:r>
              <a:rPr lang="en-US" altLang="zh-CN" sz="2800" smtClean="0"/>
              <a:t>2. Vector meson-baryon octet interaction</a:t>
            </a:r>
          </a:p>
          <a:p>
            <a:pPr eaLnBrk="1" hangingPunct="1">
              <a:lnSpc>
                <a:spcPct val="90000"/>
              </a:lnSpc>
              <a:buFontTx/>
              <a:buNone/>
            </a:pPr>
            <a:r>
              <a:rPr lang="en-US" altLang="zh-CN" sz="2800" smtClean="0"/>
              <a:t>      </a:t>
            </a:r>
            <a:r>
              <a:rPr lang="en-US" altLang="zh-CN" sz="2800" smtClean="0">
                <a:solidFill>
                  <a:srgbClr val="FF0000"/>
                </a:solidFill>
              </a:rPr>
              <a:t>E. Oset, A. Ramos, EPJA 44: 445 (2010).</a:t>
            </a:r>
          </a:p>
          <a:p>
            <a:pPr eaLnBrk="1" hangingPunct="1">
              <a:lnSpc>
                <a:spcPct val="90000"/>
              </a:lnSpc>
              <a:buFontTx/>
              <a:buNone/>
            </a:pPr>
            <a:r>
              <a:rPr lang="en-US" altLang="zh-CN" sz="2800" smtClean="0"/>
              <a:t>3. Vector meson-baryon octet interaction</a:t>
            </a:r>
          </a:p>
          <a:p>
            <a:pPr eaLnBrk="1" hangingPunct="1">
              <a:lnSpc>
                <a:spcPct val="90000"/>
              </a:lnSpc>
              <a:buFontTx/>
              <a:buNone/>
            </a:pPr>
            <a:r>
              <a:rPr lang="en-US" altLang="zh-CN" sz="2800" smtClean="0"/>
              <a:t>   </a:t>
            </a:r>
            <a:r>
              <a:rPr lang="en-US" altLang="zh-CN" sz="2800" smtClean="0">
                <a:solidFill>
                  <a:srgbClr val="FF0000"/>
                </a:solidFill>
              </a:rPr>
              <a:t>K. P. Khemchandani, H. Kaneko, H. Nagahiro, A. Hosaka, PRD 83:114041 (2011)</a:t>
            </a:r>
          </a:p>
          <a:p>
            <a:pPr eaLnBrk="1" hangingPunct="1">
              <a:lnSpc>
                <a:spcPct val="90000"/>
              </a:lnSpc>
              <a:buFontTx/>
              <a:buNone/>
            </a:pPr>
            <a:r>
              <a:rPr lang="en-US" altLang="zh-CN" sz="2800" smtClean="0"/>
              <a:t>4. My present work on</a:t>
            </a:r>
            <a:r>
              <a:rPr lang="en-US" altLang="zh-CN" sz="2800" smtClean="0">
                <a:solidFill>
                  <a:srgbClr val="FF0000"/>
                </a:solidFill>
              </a:rPr>
              <a:t> </a:t>
            </a:r>
            <a:r>
              <a:rPr lang="en-US" altLang="zh-CN" sz="2800" smtClean="0"/>
              <a:t>Vector meson-baryon octet interaction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zh-CN" sz="3600" smtClean="0"/>
              <a:t>Vector meson-baryon-baryon vertices</a:t>
            </a:r>
          </a:p>
        </p:txBody>
      </p:sp>
      <p:sp>
        <p:nvSpPr>
          <p:cNvPr id="22531" name="Rectangle 3"/>
          <p:cNvSpPr>
            <a:spLocks noGrp="1" noChangeArrowheads="1"/>
          </p:cNvSpPr>
          <p:nvPr>
            <p:ph type="body" idx="1"/>
          </p:nvPr>
        </p:nvSpPr>
        <p:spPr/>
        <p:txBody>
          <a:bodyPr/>
          <a:lstStyle/>
          <a:p>
            <a:pPr eaLnBrk="1" hangingPunct="1"/>
            <a:r>
              <a:rPr lang="en-US" altLang="zh-CN" smtClean="0"/>
              <a:t>The Lagrangian related to the s-, u-, t-channel interactions is explicitly written as</a:t>
            </a:r>
          </a:p>
          <a:p>
            <a:pPr eaLnBrk="1" hangingPunct="1"/>
            <a:endParaRPr lang="en-US" altLang="zh-CN" smtClean="0"/>
          </a:p>
          <a:p>
            <a:pPr eaLnBrk="1" hangingPunct="1"/>
            <a:endParaRPr lang="en-US" altLang="zh-CN" smtClean="0"/>
          </a:p>
          <a:p>
            <a:pPr eaLnBrk="1" hangingPunct="1"/>
            <a:r>
              <a:rPr lang="en-US" altLang="zh-CN" smtClean="0"/>
              <a:t>Moreover, the contact term between the vector meson and the baryon can be obtained from</a:t>
            </a:r>
          </a:p>
          <a:p>
            <a:pPr eaLnBrk="1" hangingPunct="1"/>
            <a:endParaRPr lang="en-US" altLang="zh-CN" smtClean="0"/>
          </a:p>
        </p:txBody>
      </p:sp>
      <p:pic>
        <p:nvPicPr>
          <p:cNvPr id="22532" name="Picture 4"/>
          <p:cNvPicPr>
            <a:picLocks noChangeAspect="1" noChangeArrowheads="1"/>
          </p:cNvPicPr>
          <p:nvPr/>
        </p:nvPicPr>
        <p:blipFill>
          <a:blip r:embed="rId2"/>
          <a:srcRect/>
          <a:stretch>
            <a:fillRect/>
          </a:stretch>
        </p:blipFill>
        <p:spPr bwMode="auto">
          <a:xfrm>
            <a:off x="900113" y="2565400"/>
            <a:ext cx="6119812" cy="1420813"/>
          </a:xfrm>
          <a:prstGeom prst="rect">
            <a:avLst/>
          </a:prstGeom>
          <a:noFill/>
          <a:ln w="9525">
            <a:noFill/>
            <a:miter lim="800000"/>
            <a:headEnd/>
            <a:tailEnd/>
          </a:ln>
        </p:spPr>
      </p:pic>
      <p:pic>
        <p:nvPicPr>
          <p:cNvPr id="22533" name="Picture 5"/>
          <p:cNvPicPr>
            <a:picLocks noChangeAspect="1" noChangeArrowheads="1"/>
          </p:cNvPicPr>
          <p:nvPr/>
        </p:nvPicPr>
        <p:blipFill>
          <a:blip r:embed="rId3"/>
          <a:srcRect/>
          <a:stretch>
            <a:fillRect/>
          </a:stretch>
        </p:blipFill>
        <p:spPr bwMode="auto">
          <a:xfrm>
            <a:off x="539750" y="5373688"/>
            <a:ext cx="7777163" cy="79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zh-CN" smtClean="0"/>
              <a:t>t- channel interaction</a:t>
            </a:r>
          </a:p>
        </p:txBody>
      </p:sp>
      <p:sp>
        <p:nvSpPr>
          <p:cNvPr id="23555" name="Rectangle 3"/>
          <p:cNvSpPr>
            <a:spLocks noGrp="1" noChangeArrowheads="1"/>
          </p:cNvSpPr>
          <p:nvPr>
            <p:ph type="body" idx="1"/>
          </p:nvPr>
        </p:nvSpPr>
        <p:spPr/>
        <p:txBody>
          <a:bodyPr/>
          <a:lstStyle/>
          <a:p>
            <a:pPr eaLnBrk="1" hangingPunct="1"/>
            <a:r>
              <a:rPr lang="en-US" altLang="zh-CN" smtClean="0"/>
              <a:t>If the momentum of the  initial meson is similar to that of the final vector meson, i.e., q_2~q_1, the momentum transfer k=q_2-q_1 is trivial null approximately, and then the t- channel interaction can be written as</a:t>
            </a:r>
          </a:p>
        </p:txBody>
      </p:sp>
      <p:pic>
        <p:nvPicPr>
          <p:cNvPr id="23556" name="Picture 4"/>
          <p:cNvPicPr>
            <a:picLocks noChangeAspect="1" noChangeArrowheads="1"/>
          </p:cNvPicPr>
          <p:nvPr/>
        </p:nvPicPr>
        <p:blipFill>
          <a:blip r:embed="rId2"/>
          <a:srcRect/>
          <a:stretch>
            <a:fillRect/>
          </a:stretch>
        </p:blipFill>
        <p:spPr bwMode="auto">
          <a:xfrm>
            <a:off x="179388" y="4941888"/>
            <a:ext cx="8713787"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zh-CN" smtClean="0">
                <a:solidFill>
                  <a:schemeClr val="tx1"/>
                </a:solidFill>
              </a:rPr>
              <a:t>BBV vertex</a:t>
            </a:r>
          </a:p>
        </p:txBody>
      </p:sp>
      <p:pic>
        <p:nvPicPr>
          <p:cNvPr id="24579" name="Picture 4"/>
          <p:cNvPicPr>
            <a:picLocks noChangeAspect="1" noChangeArrowheads="1"/>
          </p:cNvPicPr>
          <p:nvPr>
            <p:ph type="body" idx="1"/>
          </p:nvPr>
        </p:nvPicPr>
        <p:blipFill>
          <a:blip r:embed="rId2"/>
          <a:srcRect/>
          <a:stretch>
            <a:fillRect/>
          </a:stretch>
        </p:blipFill>
        <p:spPr>
          <a:xfrm>
            <a:off x="1979613" y="2492375"/>
            <a:ext cx="4967287" cy="635000"/>
          </a:xfrm>
          <a:noFill/>
        </p:spPr>
      </p:pic>
      <p:sp>
        <p:nvSpPr>
          <p:cNvPr id="24580" name="Rectangle 5"/>
          <p:cNvSpPr>
            <a:spLocks noChangeArrowheads="1"/>
          </p:cNvSpPr>
          <p:nvPr/>
        </p:nvSpPr>
        <p:spPr bwMode="auto">
          <a:xfrm>
            <a:off x="755650" y="1844675"/>
            <a:ext cx="4883150" cy="366713"/>
          </a:xfrm>
          <a:prstGeom prst="rect">
            <a:avLst/>
          </a:prstGeom>
          <a:noFill/>
          <a:ln w="9525">
            <a:noFill/>
            <a:miter lim="800000"/>
            <a:headEnd/>
            <a:tailEnd/>
          </a:ln>
        </p:spPr>
        <p:txBody>
          <a:bodyPr wrap="none">
            <a:spAutoFit/>
          </a:bodyPr>
          <a:lstStyle/>
          <a:p>
            <a:r>
              <a:rPr lang="en-US" altLang="zh-CN"/>
              <a:t>The vertex of two baryons and a vector meson</a:t>
            </a:r>
          </a:p>
        </p:txBody>
      </p:sp>
      <p:sp>
        <p:nvSpPr>
          <p:cNvPr id="24581" name="Rectangle 6"/>
          <p:cNvSpPr>
            <a:spLocks noChangeArrowheads="1"/>
          </p:cNvSpPr>
          <p:nvPr/>
        </p:nvSpPr>
        <p:spPr bwMode="auto">
          <a:xfrm>
            <a:off x="1120775" y="3246438"/>
            <a:ext cx="7829550" cy="641350"/>
          </a:xfrm>
          <a:prstGeom prst="rect">
            <a:avLst/>
          </a:prstGeom>
          <a:noFill/>
          <a:ln w="9525">
            <a:noFill/>
            <a:miter lim="800000"/>
            <a:headEnd/>
            <a:tailEnd/>
          </a:ln>
        </p:spPr>
        <p:txBody>
          <a:bodyPr wrap="none">
            <a:spAutoFit/>
          </a:bodyPr>
          <a:lstStyle/>
          <a:p>
            <a:r>
              <a:rPr lang="en-US" altLang="zh-CN"/>
              <a:t>and the coupling constants g_1 and g_2 are different for different baryons </a:t>
            </a:r>
          </a:p>
          <a:p>
            <a:r>
              <a:rPr lang="en-US" altLang="zh-CN"/>
              <a:t>and meson, these coupling constant can be obtained from SU(3) symmetry.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zh-CN" smtClean="0"/>
              <a:t>t-channel supplement</a:t>
            </a:r>
          </a:p>
        </p:txBody>
      </p:sp>
      <p:sp>
        <p:nvSpPr>
          <p:cNvPr id="25603" name="Rectangle 3"/>
          <p:cNvSpPr>
            <a:spLocks noGrp="1" noChangeArrowheads="1"/>
          </p:cNvSpPr>
          <p:nvPr>
            <p:ph type="body" idx="1"/>
          </p:nvPr>
        </p:nvSpPr>
        <p:spPr/>
        <p:txBody>
          <a:bodyPr/>
          <a:lstStyle/>
          <a:p>
            <a:pPr eaLnBrk="1" hangingPunct="1"/>
            <a:r>
              <a:rPr lang="en-US" altLang="zh-CN" smtClean="0"/>
              <a:t>However, if the difference between q_2 and q_1 is taken into account, an additional term should be supplemented in the t- channel of the baryon and meson interaction.</a:t>
            </a:r>
          </a:p>
          <a:p>
            <a:pPr eaLnBrk="1" hangingPunct="1"/>
            <a:endParaRPr lang="en-US" altLang="zh-CN" smtClean="0"/>
          </a:p>
        </p:txBody>
      </p:sp>
      <p:pic>
        <p:nvPicPr>
          <p:cNvPr id="25604" name="Picture 4"/>
          <p:cNvPicPr>
            <a:picLocks noChangeAspect="1" noChangeArrowheads="1"/>
          </p:cNvPicPr>
          <p:nvPr/>
        </p:nvPicPr>
        <p:blipFill>
          <a:blip r:embed="rId2"/>
          <a:srcRect/>
          <a:stretch>
            <a:fillRect/>
          </a:stretch>
        </p:blipFill>
        <p:spPr bwMode="auto">
          <a:xfrm>
            <a:off x="468313" y="4581525"/>
            <a:ext cx="7667625" cy="1116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zh-CN" smtClean="0"/>
              <a:t>u- , s- channel interactions</a:t>
            </a:r>
          </a:p>
        </p:txBody>
      </p:sp>
      <p:sp>
        <p:nvSpPr>
          <p:cNvPr id="26627" name="Rectangle 3"/>
          <p:cNvSpPr>
            <a:spLocks noGrp="1" noChangeArrowheads="1"/>
          </p:cNvSpPr>
          <p:nvPr>
            <p:ph type="body" idx="1"/>
          </p:nvPr>
        </p:nvSpPr>
        <p:spPr/>
        <p:txBody>
          <a:bodyPr/>
          <a:lstStyle/>
          <a:p>
            <a:pPr eaLnBrk="1" hangingPunct="1"/>
            <a:r>
              <a:rPr lang="en-US" altLang="zh-CN" smtClean="0"/>
              <a:t>The u- channel and s- channel interactions between the baryon and the vector meson can be written as</a:t>
            </a:r>
          </a:p>
        </p:txBody>
      </p:sp>
      <p:pic>
        <p:nvPicPr>
          <p:cNvPr id="26628" name="Picture 4"/>
          <p:cNvPicPr>
            <a:picLocks noChangeAspect="1" noChangeArrowheads="1"/>
          </p:cNvPicPr>
          <p:nvPr/>
        </p:nvPicPr>
        <p:blipFill>
          <a:blip r:embed="rId2"/>
          <a:srcRect/>
          <a:stretch>
            <a:fillRect/>
          </a:stretch>
        </p:blipFill>
        <p:spPr bwMode="auto">
          <a:xfrm>
            <a:off x="468313" y="3573463"/>
            <a:ext cx="8172450" cy="706437"/>
          </a:xfrm>
          <a:prstGeom prst="rect">
            <a:avLst/>
          </a:prstGeom>
          <a:noFill/>
          <a:ln w="9525">
            <a:noFill/>
            <a:miter lim="800000"/>
            <a:headEnd/>
            <a:tailEnd/>
          </a:ln>
        </p:spPr>
      </p:pic>
      <p:pic>
        <p:nvPicPr>
          <p:cNvPr id="26629" name="Picture 5"/>
          <p:cNvPicPr>
            <a:picLocks noChangeAspect="1" noChangeArrowheads="1"/>
          </p:cNvPicPr>
          <p:nvPr/>
        </p:nvPicPr>
        <p:blipFill>
          <a:blip r:embed="rId3"/>
          <a:srcRect/>
          <a:stretch>
            <a:fillRect/>
          </a:stretch>
        </p:blipFill>
        <p:spPr bwMode="auto">
          <a:xfrm>
            <a:off x="611188" y="4508500"/>
            <a:ext cx="8208962"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zh-CN" smtClean="0"/>
              <a:t>Contact term</a:t>
            </a:r>
          </a:p>
        </p:txBody>
      </p:sp>
      <p:sp>
        <p:nvSpPr>
          <p:cNvPr id="27651" name="Rectangle 3"/>
          <p:cNvSpPr>
            <a:spLocks noGrp="1" noChangeArrowheads="1"/>
          </p:cNvSpPr>
          <p:nvPr>
            <p:ph type="body" idx="1"/>
          </p:nvPr>
        </p:nvSpPr>
        <p:spPr/>
        <p:txBody>
          <a:bodyPr/>
          <a:lstStyle/>
          <a:p>
            <a:pPr eaLnBrk="1" hangingPunct="1"/>
            <a:r>
              <a:rPr lang="en-US" altLang="zh-CN" smtClean="0"/>
              <a:t>The contact interaction between baryons and mesons is written as</a:t>
            </a:r>
          </a:p>
          <a:p>
            <a:pPr eaLnBrk="1" hangingPunct="1"/>
            <a:endParaRPr lang="en-US" altLang="zh-CN" smtClean="0"/>
          </a:p>
          <a:p>
            <a:pPr eaLnBrk="1" hangingPunct="1"/>
            <a:endParaRPr lang="en-US" altLang="zh-CN" smtClean="0"/>
          </a:p>
          <a:p>
            <a:pPr eaLnBrk="1" hangingPunct="1"/>
            <a:r>
              <a:rPr lang="en-US" altLang="zh-CN" smtClean="0"/>
              <a:t>Of course, the coupling constant can be obtained from SU(3) symmetry. </a:t>
            </a:r>
          </a:p>
        </p:txBody>
      </p:sp>
      <p:pic>
        <p:nvPicPr>
          <p:cNvPr id="27652" name="Picture 4"/>
          <p:cNvPicPr>
            <a:picLocks noChangeAspect="1" noChangeArrowheads="1"/>
          </p:cNvPicPr>
          <p:nvPr/>
        </p:nvPicPr>
        <p:blipFill>
          <a:blip r:embed="rId2"/>
          <a:srcRect/>
          <a:stretch>
            <a:fillRect/>
          </a:stretch>
        </p:blipFill>
        <p:spPr bwMode="auto">
          <a:xfrm>
            <a:off x="1187450" y="2852738"/>
            <a:ext cx="6408738" cy="83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zh-CN" smtClean="0"/>
              <a:t>Total potentials </a:t>
            </a:r>
          </a:p>
        </p:txBody>
      </p:sp>
      <p:sp>
        <p:nvSpPr>
          <p:cNvPr id="28675" name="Rectangle 3"/>
          <p:cNvSpPr>
            <a:spLocks noGrp="1" noChangeArrowheads="1"/>
          </p:cNvSpPr>
          <p:nvPr>
            <p:ph type="body" idx="1"/>
          </p:nvPr>
        </p:nvSpPr>
        <p:spPr/>
        <p:txBody>
          <a:bodyPr/>
          <a:lstStyle/>
          <a:p>
            <a:pPr eaLnBrk="1" hangingPunct="1">
              <a:lnSpc>
                <a:spcPct val="90000"/>
              </a:lnSpc>
            </a:pPr>
            <a:r>
              <a:rPr lang="en-US" altLang="zh-CN" sz="2800" smtClean="0"/>
              <a:t>the total kernel of the vector meson- baryon octet interaction is a summation of the t-, s-, u- channels and contact term, which is functions of the total energy in the center of mass system and the scattering angle</a:t>
            </a:r>
            <a:r>
              <a:rPr lang="el-GR" altLang="zh-CN" sz="2800" smtClean="0">
                <a:cs typeface="Arial" charset="0"/>
              </a:rPr>
              <a:t>θ</a:t>
            </a:r>
            <a:r>
              <a:rPr lang="en-US" altLang="zh-CN" sz="2800" smtClean="0"/>
              <a:t>.</a:t>
            </a:r>
          </a:p>
          <a:p>
            <a:pPr eaLnBrk="1" hangingPunct="1">
              <a:lnSpc>
                <a:spcPct val="90000"/>
              </a:lnSpc>
            </a:pPr>
            <a:endParaRPr lang="en-US" altLang="zh-CN" sz="2800" smtClean="0"/>
          </a:p>
          <a:p>
            <a:pPr eaLnBrk="1" hangingPunct="1">
              <a:lnSpc>
                <a:spcPct val="90000"/>
              </a:lnSpc>
            </a:pPr>
            <a:endParaRPr lang="en-US" altLang="zh-CN" sz="2800" smtClean="0"/>
          </a:p>
          <a:p>
            <a:pPr eaLnBrk="1" hangingPunct="1">
              <a:lnSpc>
                <a:spcPct val="90000"/>
              </a:lnSpc>
            </a:pPr>
            <a:r>
              <a:rPr lang="en-US" altLang="zh-CN" sz="2800" smtClean="0"/>
              <a:t>Moreover, we should emphasize that we have not made any approximation to obtain of the vector meson-baryon octet potential.</a:t>
            </a:r>
          </a:p>
        </p:txBody>
      </p:sp>
      <p:pic>
        <p:nvPicPr>
          <p:cNvPr id="28676" name="Picture 4"/>
          <p:cNvPicPr>
            <a:picLocks noChangeAspect="1" noChangeArrowheads="1"/>
          </p:cNvPicPr>
          <p:nvPr/>
        </p:nvPicPr>
        <p:blipFill>
          <a:blip r:embed="rId2"/>
          <a:srcRect/>
          <a:stretch>
            <a:fillRect/>
          </a:stretch>
        </p:blipFill>
        <p:spPr bwMode="auto">
          <a:xfrm>
            <a:off x="1116013" y="3573463"/>
            <a:ext cx="6121400"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zh-CN" smtClean="0"/>
              <a:t>Lippman-Schwinger Equation</a:t>
            </a:r>
          </a:p>
        </p:txBody>
      </p:sp>
      <p:sp>
        <p:nvSpPr>
          <p:cNvPr id="29699" name="Rectangle 3"/>
          <p:cNvSpPr>
            <a:spLocks noGrp="1" noChangeArrowheads="1"/>
          </p:cNvSpPr>
          <p:nvPr>
            <p:ph type="body" idx="1"/>
          </p:nvPr>
        </p:nvSpPr>
        <p:spPr/>
        <p:txBody>
          <a:bodyPr/>
          <a:lstStyle/>
          <a:p>
            <a:pPr eaLnBrk="1" hangingPunct="1"/>
            <a:r>
              <a:rPr lang="en-US" altLang="zh-CN" smtClean="0"/>
              <a:t>The relativistic coupling-channel Lippman-Schwinger equation is written as</a:t>
            </a:r>
          </a:p>
          <a:p>
            <a:pPr eaLnBrk="1" hangingPunct="1"/>
            <a:endParaRPr lang="en-US" altLang="zh-CN" smtClean="0"/>
          </a:p>
          <a:p>
            <a:pPr eaLnBrk="1" hangingPunct="1">
              <a:buFontTx/>
              <a:buNone/>
            </a:pPr>
            <a:r>
              <a:rPr lang="en-US" altLang="zh-CN" smtClean="0"/>
              <a:t>   with a loop function in the on-shell factorization approach </a:t>
            </a:r>
          </a:p>
        </p:txBody>
      </p:sp>
      <p:pic>
        <p:nvPicPr>
          <p:cNvPr id="29700" name="Picture 4"/>
          <p:cNvPicPr>
            <a:picLocks noChangeAspect="1" noChangeArrowheads="1"/>
          </p:cNvPicPr>
          <p:nvPr/>
        </p:nvPicPr>
        <p:blipFill>
          <a:blip r:embed="rId2"/>
          <a:srcRect/>
          <a:stretch>
            <a:fillRect/>
          </a:stretch>
        </p:blipFill>
        <p:spPr bwMode="auto">
          <a:xfrm>
            <a:off x="1692275" y="2708275"/>
            <a:ext cx="4464050" cy="428625"/>
          </a:xfrm>
          <a:prstGeom prst="rect">
            <a:avLst/>
          </a:prstGeom>
          <a:noFill/>
          <a:ln w="9525">
            <a:noFill/>
            <a:miter lim="800000"/>
            <a:headEnd/>
            <a:tailEnd/>
          </a:ln>
        </p:spPr>
      </p:pic>
      <p:pic>
        <p:nvPicPr>
          <p:cNvPr id="29701" name="Picture 5"/>
          <p:cNvPicPr>
            <a:picLocks noChangeAspect="1" noChangeArrowheads="1"/>
          </p:cNvPicPr>
          <p:nvPr/>
        </p:nvPicPr>
        <p:blipFill>
          <a:blip r:embed="rId3"/>
          <a:srcRect/>
          <a:stretch>
            <a:fillRect/>
          </a:stretch>
        </p:blipFill>
        <p:spPr bwMode="auto">
          <a:xfrm>
            <a:off x="1116013" y="4365625"/>
            <a:ext cx="6310312" cy="1989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zh-CN" smtClean="0"/>
              <a:t>S-wave approxiamtion</a:t>
            </a:r>
          </a:p>
        </p:txBody>
      </p:sp>
      <p:sp>
        <p:nvSpPr>
          <p:cNvPr id="30723" name="Rectangle 3"/>
          <p:cNvSpPr>
            <a:spLocks noGrp="1" noChangeArrowheads="1"/>
          </p:cNvSpPr>
          <p:nvPr>
            <p:ph type="body" idx="1"/>
          </p:nvPr>
        </p:nvSpPr>
        <p:spPr/>
        <p:txBody>
          <a:bodyPr/>
          <a:lstStyle/>
          <a:p>
            <a:pPr eaLnBrk="1" hangingPunct="1"/>
            <a:r>
              <a:rPr lang="en-US" altLang="zh-CN" smtClean="0"/>
              <a:t>the amplitude T can be expanded in a series of Legendre polynomials</a:t>
            </a:r>
          </a:p>
          <a:p>
            <a:pPr eaLnBrk="1" hangingPunct="1"/>
            <a:endParaRPr lang="en-US" altLang="zh-CN" smtClean="0"/>
          </a:p>
          <a:p>
            <a:pPr eaLnBrk="1" hangingPunct="1">
              <a:buFontTx/>
              <a:buNone/>
            </a:pPr>
            <a:r>
              <a:rPr lang="en-US" altLang="zh-CN" smtClean="0"/>
              <a:t>   with the coefficient</a:t>
            </a:r>
          </a:p>
          <a:p>
            <a:pPr eaLnBrk="1" hangingPunct="1"/>
            <a:endParaRPr lang="en-US" altLang="zh-CN" smtClean="0"/>
          </a:p>
          <a:p>
            <a:pPr eaLnBrk="1" hangingPunct="1"/>
            <a:endParaRPr lang="en-US" altLang="zh-CN" smtClean="0"/>
          </a:p>
          <a:p>
            <a:pPr eaLnBrk="1" hangingPunct="1"/>
            <a:r>
              <a:rPr lang="en-US" altLang="zh-CN" smtClean="0"/>
              <a:t>In the S-wave approximation, only the T_0 is calculated for different channels.</a:t>
            </a:r>
          </a:p>
        </p:txBody>
      </p:sp>
      <p:pic>
        <p:nvPicPr>
          <p:cNvPr id="30724" name="Picture 4"/>
          <p:cNvPicPr>
            <a:picLocks noChangeAspect="1" noChangeArrowheads="1"/>
          </p:cNvPicPr>
          <p:nvPr/>
        </p:nvPicPr>
        <p:blipFill>
          <a:blip r:embed="rId2"/>
          <a:srcRect/>
          <a:stretch>
            <a:fillRect/>
          </a:stretch>
        </p:blipFill>
        <p:spPr bwMode="auto">
          <a:xfrm>
            <a:off x="2339975" y="2708275"/>
            <a:ext cx="4176713" cy="977900"/>
          </a:xfrm>
          <a:prstGeom prst="rect">
            <a:avLst/>
          </a:prstGeom>
          <a:noFill/>
          <a:ln w="9525">
            <a:noFill/>
            <a:miter lim="800000"/>
            <a:headEnd/>
            <a:tailEnd/>
          </a:ln>
        </p:spPr>
      </p:pic>
      <p:pic>
        <p:nvPicPr>
          <p:cNvPr id="30725" name="Picture 5"/>
          <p:cNvPicPr>
            <a:picLocks noChangeAspect="1" noChangeArrowheads="1"/>
          </p:cNvPicPr>
          <p:nvPr/>
        </p:nvPicPr>
        <p:blipFill>
          <a:blip r:embed="rId3"/>
          <a:srcRect/>
          <a:stretch>
            <a:fillRect/>
          </a:stretch>
        </p:blipFill>
        <p:spPr bwMode="auto">
          <a:xfrm>
            <a:off x="1403350" y="4005263"/>
            <a:ext cx="5761038" cy="731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zh-CN" smtClean="0"/>
              <a:t>I=1/2,S=0,J=1/2 channels</a:t>
            </a:r>
          </a:p>
        </p:txBody>
      </p:sp>
      <p:sp>
        <p:nvSpPr>
          <p:cNvPr id="33795" name="Rectangle 3"/>
          <p:cNvSpPr>
            <a:spLocks noGrp="1" noChangeArrowheads="1"/>
          </p:cNvSpPr>
          <p:nvPr>
            <p:ph type="body" idx="1"/>
          </p:nvPr>
        </p:nvSpPr>
        <p:spPr/>
        <p:txBody>
          <a:bodyPr/>
          <a:lstStyle/>
          <a:p>
            <a:pPr eaLnBrk="1" hangingPunct="1"/>
            <a:endParaRPr lang="zh-CN" altLang="zh-CN" smtClean="0"/>
          </a:p>
        </p:txBody>
      </p:sp>
      <p:pic>
        <p:nvPicPr>
          <p:cNvPr id="33796" name="Picture 4"/>
          <p:cNvPicPr>
            <a:picLocks noChangeAspect="1" noChangeArrowheads="1"/>
          </p:cNvPicPr>
          <p:nvPr/>
        </p:nvPicPr>
        <p:blipFill>
          <a:blip r:embed="rId2"/>
          <a:srcRect/>
          <a:stretch>
            <a:fillRect/>
          </a:stretch>
        </p:blipFill>
        <p:spPr bwMode="auto">
          <a:xfrm>
            <a:off x="611188" y="1916113"/>
            <a:ext cx="7777162" cy="3227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zh-CN" smtClean="0"/>
              <a:t>Lippman-Schwinger Eqution</a:t>
            </a:r>
          </a:p>
        </p:txBody>
      </p:sp>
      <p:sp>
        <p:nvSpPr>
          <p:cNvPr id="1028" name="Rectangle 3"/>
          <p:cNvSpPr>
            <a:spLocks noGrp="1" noChangeArrowheads="1"/>
          </p:cNvSpPr>
          <p:nvPr>
            <p:ph type="body" sz="half" idx="1"/>
          </p:nvPr>
        </p:nvSpPr>
        <p:spPr>
          <a:xfrm>
            <a:off x="539750" y="1412875"/>
            <a:ext cx="7777163" cy="4525963"/>
          </a:xfrm>
        </p:spPr>
        <p:txBody>
          <a:bodyPr/>
          <a:lstStyle/>
          <a:p>
            <a:pPr eaLnBrk="1" hangingPunct="1">
              <a:buFontTx/>
              <a:buNone/>
            </a:pPr>
            <a:r>
              <a:rPr lang="en-US" altLang="zh-CN" sz="2000" smtClean="0"/>
              <a:t>With a kernel of effective interaction, we can solve the LS equation. </a:t>
            </a:r>
          </a:p>
          <a:p>
            <a:pPr eaLnBrk="1" hangingPunct="1">
              <a:buFontTx/>
              <a:buNone/>
            </a:pPr>
            <a:r>
              <a:rPr lang="en-US" altLang="zh-CN" sz="2000" smtClean="0"/>
              <a:t>The amplitude satisfies the unitary relation exactly, and the</a:t>
            </a:r>
          </a:p>
          <a:p>
            <a:pPr eaLnBrk="1" hangingPunct="1">
              <a:buFontTx/>
              <a:buNone/>
            </a:pPr>
            <a:r>
              <a:rPr lang="en-US" altLang="zh-CN" sz="2000" smtClean="0"/>
              <a:t> properties of hadronic resonances generated dynamically can be </a:t>
            </a:r>
          </a:p>
          <a:p>
            <a:pPr eaLnBrk="1" hangingPunct="1">
              <a:buFontTx/>
              <a:buNone/>
            </a:pPr>
            <a:r>
              <a:rPr lang="en-US" altLang="zh-CN" sz="2000" smtClean="0"/>
              <a:t>obtained. These resonances do not appear in the effective </a:t>
            </a:r>
          </a:p>
          <a:p>
            <a:pPr eaLnBrk="1" hangingPunct="1">
              <a:buFontTx/>
              <a:buNone/>
            </a:pPr>
            <a:r>
              <a:rPr lang="en-US" altLang="zh-CN" sz="2000" smtClean="0"/>
              <a:t>Lagrangian density.</a:t>
            </a:r>
          </a:p>
          <a:p>
            <a:pPr eaLnBrk="1" hangingPunct="1">
              <a:buFontTx/>
              <a:buNone/>
            </a:pPr>
            <a:r>
              <a:rPr lang="en-US" altLang="zh-CN" sz="4400" smtClean="0"/>
              <a:t>         </a:t>
            </a:r>
          </a:p>
          <a:p>
            <a:pPr eaLnBrk="1" hangingPunct="1">
              <a:buFontTx/>
              <a:buNone/>
            </a:pPr>
            <a:r>
              <a:rPr lang="en-US" altLang="zh-CN" sz="2800" smtClean="0"/>
              <a:t> </a:t>
            </a:r>
          </a:p>
        </p:txBody>
      </p:sp>
      <p:graphicFrame>
        <p:nvGraphicFramePr>
          <p:cNvPr id="1026" name="Object 5"/>
          <p:cNvGraphicFramePr>
            <a:graphicFrameLocks noChangeAspect="1"/>
          </p:cNvGraphicFramePr>
          <p:nvPr>
            <p:ph sz="quarter" idx="2"/>
          </p:nvPr>
        </p:nvGraphicFramePr>
        <p:xfrm>
          <a:off x="2195513" y="3573463"/>
          <a:ext cx="4319587" cy="581025"/>
        </p:xfrm>
        <a:graphic>
          <a:graphicData uri="http://schemas.openxmlformats.org/presentationml/2006/ole">
            <p:oleObj spid="_x0000_s1026" name="Equation" r:id="rId3" imgW="1701720" imgH="228600" progId="Equation.DSMT4">
              <p:embed/>
            </p:oleObj>
          </a:graphicData>
        </a:graphic>
      </p:graphicFrame>
      <p:pic>
        <p:nvPicPr>
          <p:cNvPr id="1029" name="Picture 4"/>
          <p:cNvPicPr>
            <a:picLocks noChangeAspect="1" noChangeArrowheads="1"/>
          </p:cNvPicPr>
          <p:nvPr/>
        </p:nvPicPr>
        <p:blipFill>
          <a:blip r:embed="rId4"/>
          <a:srcRect/>
          <a:stretch>
            <a:fillRect/>
          </a:stretch>
        </p:blipFill>
        <p:spPr bwMode="auto">
          <a:xfrm>
            <a:off x="900113" y="4581525"/>
            <a:ext cx="6842125" cy="1584325"/>
          </a:xfrm>
          <a:prstGeom prst="rect">
            <a:avLst/>
          </a:prstGeom>
          <a:noFill/>
          <a:ln w="9525">
            <a:noFill/>
            <a:miter lim="800000"/>
            <a:headEnd/>
            <a:tailEnd/>
          </a:ln>
        </p:spPr>
      </p:pic>
      <p:sp>
        <p:nvSpPr>
          <p:cNvPr id="1030" name="Rectangle 12"/>
          <p:cNvSpPr>
            <a:spLocks noGrp="1" noChangeArrowheads="1"/>
          </p:cNvSpPr>
          <p:nvPr>
            <p:ph sz="quarter" idx="3"/>
          </p:nvPr>
        </p:nvSpPr>
        <p:spPr/>
        <p:txBody>
          <a:bodyPr/>
          <a:lstStyle/>
          <a:p>
            <a:pPr eaLnBrk="1" hangingPunct="1"/>
            <a:endParaRPr lang="zh-CN" altLang="zh-CN" sz="24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zh-CN" smtClean="0"/>
              <a:t>Pole positions and couplings</a:t>
            </a:r>
          </a:p>
        </p:txBody>
      </p:sp>
      <p:sp>
        <p:nvSpPr>
          <p:cNvPr id="34819" name="Rectangle 3"/>
          <p:cNvSpPr>
            <a:spLocks noGrp="1" noChangeArrowheads="1"/>
          </p:cNvSpPr>
          <p:nvPr>
            <p:ph type="body" idx="1"/>
          </p:nvPr>
        </p:nvSpPr>
        <p:spPr/>
        <p:txBody>
          <a:bodyPr/>
          <a:lstStyle/>
          <a:p>
            <a:pPr eaLnBrk="1" hangingPunct="1"/>
            <a:endParaRPr lang="zh-CN" altLang="zh-CN" smtClean="0"/>
          </a:p>
        </p:txBody>
      </p:sp>
      <p:pic>
        <p:nvPicPr>
          <p:cNvPr id="34820" name="Picture 4"/>
          <p:cNvPicPr>
            <a:picLocks noChangeAspect="1" noChangeArrowheads="1"/>
          </p:cNvPicPr>
          <p:nvPr/>
        </p:nvPicPr>
        <p:blipFill>
          <a:blip r:embed="rId2"/>
          <a:srcRect/>
          <a:stretch>
            <a:fillRect/>
          </a:stretch>
        </p:blipFill>
        <p:spPr bwMode="auto">
          <a:xfrm>
            <a:off x="684213" y="1773238"/>
            <a:ext cx="7991475" cy="324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zh-CN" sz="4000" smtClean="0"/>
              <a:t>I=1/2,S=0,J=3/2,J_z=1/2 channels</a:t>
            </a:r>
          </a:p>
        </p:txBody>
      </p:sp>
      <p:sp>
        <p:nvSpPr>
          <p:cNvPr id="35843" name="Rectangle 3"/>
          <p:cNvSpPr>
            <a:spLocks noGrp="1" noChangeArrowheads="1"/>
          </p:cNvSpPr>
          <p:nvPr>
            <p:ph type="body" idx="1"/>
          </p:nvPr>
        </p:nvSpPr>
        <p:spPr/>
        <p:txBody>
          <a:bodyPr/>
          <a:lstStyle/>
          <a:p>
            <a:pPr eaLnBrk="1" hangingPunct="1"/>
            <a:endParaRPr lang="zh-CN" altLang="zh-CN" smtClean="0"/>
          </a:p>
        </p:txBody>
      </p:sp>
      <p:pic>
        <p:nvPicPr>
          <p:cNvPr id="35844" name="Picture 5"/>
          <p:cNvPicPr>
            <a:picLocks noChangeAspect="1" noChangeArrowheads="1"/>
          </p:cNvPicPr>
          <p:nvPr/>
        </p:nvPicPr>
        <p:blipFill>
          <a:blip r:embed="rId2"/>
          <a:srcRect/>
          <a:stretch>
            <a:fillRect/>
          </a:stretch>
        </p:blipFill>
        <p:spPr bwMode="auto">
          <a:xfrm>
            <a:off x="684213" y="1700213"/>
            <a:ext cx="7920037" cy="360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zh-CN" smtClean="0"/>
              <a:t>Pole positions and couplings</a:t>
            </a:r>
          </a:p>
        </p:txBody>
      </p:sp>
      <p:sp>
        <p:nvSpPr>
          <p:cNvPr id="36867" name="Rectangle 3"/>
          <p:cNvSpPr>
            <a:spLocks noGrp="1" noChangeArrowheads="1"/>
          </p:cNvSpPr>
          <p:nvPr>
            <p:ph type="body" idx="1"/>
          </p:nvPr>
        </p:nvSpPr>
        <p:spPr/>
        <p:txBody>
          <a:bodyPr/>
          <a:lstStyle/>
          <a:p>
            <a:pPr eaLnBrk="1" hangingPunct="1"/>
            <a:endParaRPr lang="zh-CN" altLang="zh-CN" smtClean="0"/>
          </a:p>
        </p:txBody>
      </p:sp>
      <p:pic>
        <p:nvPicPr>
          <p:cNvPr id="36868" name="Picture 4"/>
          <p:cNvPicPr>
            <a:picLocks noChangeAspect="1" noChangeArrowheads="1"/>
          </p:cNvPicPr>
          <p:nvPr/>
        </p:nvPicPr>
        <p:blipFill>
          <a:blip r:embed="rId2"/>
          <a:srcRect/>
          <a:stretch>
            <a:fillRect/>
          </a:stretch>
        </p:blipFill>
        <p:spPr bwMode="auto">
          <a:xfrm>
            <a:off x="539750" y="1989138"/>
            <a:ext cx="7861300" cy="3181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zh-CN" smtClean="0"/>
              <a:t>I=3/2, S=0, J=1/2 Channels</a:t>
            </a:r>
          </a:p>
        </p:txBody>
      </p:sp>
      <p:sp>
        <p:nvSpPr>
          <p:cNvPr id="37891" name="Rectangle 3"/>
          <p:cNvSpPr>
            <a:spLocks noGrp="1" noChangeArrowheads="1"/>
          </p:cNvSpPr>
          <p:nvPr>
            <p:ph type="body" idx="1"/>
          </p:nvPr>
        </p:nvSpPr>
        <p:spPr/>
        <p:txBody>
          <a:bodyPr/>
          <a:lstStyle/>
          <a:p>
            <a:pPr eaLnBrk="1" hangingPunct="1"/>
            <a:endParaRPr lang="zh-CN" altLang="zh-CN" smtClean="0"/>
          </a:p>
        </p:txBody>
      </p:sp>
      <p:pic>
        <p:nvPicPr>
          <p:cNvPr id="37892" name="Picture 5"/>
          <p:cNvPicPr>
            <a:picLocks noChangeAspect="1" noChangeArrowheads="1"/>
          </p:cNvPicPr>
          <p:nvPr/>
        </p:nvPicPr>
        <p:blipFill>
          <a:blip r:embed="rId2"/>
          <a:srcRect/>
          <a:stretch>
            <a:fillRect/>
          </a:stretch>
        </p:blipFill>
        <p:spPr bwMode="auto">
          <a:xfrm>
            <a:off x="395288" y="1628775"/>
            <a:ext cx="8280400" cy="3387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zh-CN" smtClean="0"/>
              <a:t>Pole positions and couplings</a:t>
            </a:r>
          </a:p>
        </p:txBody>
      </p:sp>
      <p:sp>
        <p:nvSpPr>
          <p:cNvPr id="38915" name="Rectangle 3"/>
          <p:cNvSpPr>
            <a:spLocks noGrp="1" noChangeArrowheads="1"/>
          </p:cNvSpPr>
          <p:nvPr>
            <p:ph type="body" idx="1"/>
          </p:nvPr>
        </p:nvSpPr>
        <p:spPr/>
        <p:txBody>
          <a:bodyPr/>
          <a:lstStyle/>
          <a:p>
            <a:pPr eaLnBrk="1" hangingPunct="1"/>
            <a:endParaRPr lang="zh-CN" altLang="zh-CN" smtClean="0"/>
          </a:p>
        </p:txBody>
      </p:sp>
      <p:pic>
        <p:nvPicPr>
          <p:cNvPr id="38916" name="Picture 4"/>
          <p:cNvPicPr>
            <a:picLocks noChangeAspect="1" noChangeArrowheads="1"/>
          </p:cNvPicPr>
          <p:nvPr/>
        </p:nvPicPr>
        <p:blipFill>
          <a:blip r:embed="rId2"/>
          <a:srcRect/>
          <a:stretch>
            <a:fillRect/>
          </a:stretch>
        </p:blipFill>
        <p:spPr bwMode="auto">
          <a:xfrm>
            <a:off x="684213" y="2205038"/>
            <a:ext cx="7608887" cy="2151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zh-CN" sz="4000" smtClean="0"/>
              <a:t>I=3/2, S=0, J=3/2, J_z=1/2 channels</a:t>
            </a:r>
          </a:p>
        </p:txBody>
      </p:sp>
      <p:sp>
        <p:nvSpPr>
          <p:cNvPr id="39939" name="Rectangle 3"/>
          <p:cNvSpPr>
            <a:spLocks noGrp="1" noChangeArrowheads="1"/>
          </p:cNvSpPr>
          <p:nvPr>
            <p:ph type="body" idx="1"/>
          </p:nvPr>
        </p:nvSpPr>
        <p:spPr/>
        <p:txBody>
          <a:bodyPr/>
          <a:lstStyle/>
          <a:p>
            <a:pPr eaLnBrk="1" hangingPunct="1"/>
            <a:endParaRPr lang="zh-CN" altLang="zh-CN" smtClean="0"/>
          </a:p>
        </p:txBody>
      </p:sp>
      <p:pic>
        <p:nvPicPr>
          <p:cNvPr id="39940" name="Picture 5"/>
          <p:cNvPicPr>
            <a:picLocks noChangeAspect="1" noChangeArrowheads="1"/>
          </p:cNvPicPr>
          <p:nvPr/>
        </p:nvPicPr>
        <p:blipFill>
          <a:blip r:embed="rId2"/>
          <a:srcRect/>
          <a:stretch>
            <a:fillRect/>
          </a:stretch>
        </p:blipFill>
        <p:spPr bwMode="auto">
          <a:xfrm>
            <a:off x="684213" y="4005263"/>
            <a:ext cx="7132637" cy="1905000"/>
          </a:xfrm>
          <a:prstGeom prst="rect">
            <a:avLst/>
          </a:prstGeom>
          <a:noFill/>
          <a:ln w="9525">
            <a:noFill/>
            <a:miter lim="800000"/>
            <a:headEnd/>
            <a:tailEnd/>
          </a:ln>
        </p:spPr>
      </p:pic>
      <p:pic>
        <p:nvPicPr>
          <p:cNvPr id="39941" name="Picture 6"/>
          <p:cNvPicPr>
            <a:picLocks noChangeAspect="1" noChangeArrowheads="1"/>
          </p:cNvPicPr>
          <p:nvPr/>
        </p:nvPicPr>
        <p:blipFill>
          <a:blip r:embed="rId3"/>
          <a:srcRect/>
          <a:stretch>
            <a:fillRect/>
          </a:stretch>
        </p:blipFill>
        <p:spPr bwMode="auto">
          <a:xfrm>
            <a:off x="755650" y="1916113"/>
            <a:ext cx="7200900" cy="194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zh-CN" smtClean="0"/>
              <a:t>Summary 1</a:t>
            </a:r>
          </a:p>
        </p:txBody>
      </p:sp>
      <p:sp>
        <p:nvSpPr>
          <p:cNvPr id="40963" name="Rectangle 3"/>
          <p:cNvSpPr>
            <a:spLocks noGrp="1" noChangeArrowheads="1"/>
          </p:cNvSpPr>
          <p:nvPr>
            <p:ph type="body" idx="1"/>
          </p:nvPr>
        </p:nvSpPr>
        <p:spPr/>
        <p:txBody>
          <a:bodyPr/>
          <a:lstStyle/>
          <a:p>
            <a:pPr eaLnBrk="1" hangingPunct="1">
              <a:lnSpc>
                <a:spcPct val="90000"/>
              </a:lnSpc>
            </a:pPr>
            <a:r>
              <a:rPr lang="en-US" altLang="zh-CN" smtClean="0"/>
              <a:t>1. 14 poles are found in the complex total energy plane for the channel with strangeness zero S=0, and the couplings to baryons and vector mesons are also calculated. Their PDG counterparts are discussed.</a:t>
            </a:r>
          </a:p>
          <a:p>
            <a:pPr eaLnBrk="1" hangingPunct="1">
              <a:lnSpc>
                <a:spcPct val="90000"/>
              </a:lnSpc>
            </a:pPr>
            <a:r>
              <a:rPr lang="en-US" altLang="zh-CN" smtClean="0"/>
              <a:t>2. The spin of the dynamically generated resonances are determined, and the spin of the resonance is not degenerate again.</a:t>
            </a:r>
          </a:p>
          <a:p>
            <a:pPr eaLnBrk="1" hangingPunct="1">
              <a:lnSpc>
                <a:spcPct val="90000"/>
              </a:lnSpc>
            </a:pPr>
            <a:r>
              <a:rPr lang="en-US" altLang="zh-CN" smtClean="0"/>
              <a:t>3. The contact term plays an important role.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标题 1"/>
          <p:cNvSpPr>
            <a:spLocks noGrp="1"/>
          </p:cNvSpPr>
          <p:nvPr>
            <p:ph type="title"/>
          </p:nvPr>
        </p:nvSpPr>
        <p:spPr/>
        <p:txBody>
          <a:bodyPr/>
          <a:lstStyle/>
          <a:p>
            <a:pPr eaLnBrk="1" hangingPunct="1"/>
            <a:r>
              <a:rPr lang="en-US" altLang="zh-CN" smtClean="0"/>
              <a:t>Scattering angle </a:t>
            </a:r>
            <a:r>
              <a:rPr lang="el-GR" altLang="zh-CN" smtClean="0"/>
              <a:t>θ</a:t>
            </a:r>
            <a:r>
              <a:rPr lang="en-US" altLang="zh-CN" smtClean="0"/>
              <a:t>=0</a:t>
            </a:r>
            <a:endParaRPr lang="zh-CN" altLang="en-US" smtClean="0"/>
          </a:p>
        </p:txBody>
      </p:sp>
      <p:sp>
        <p:nvSpPr>
          <p:cNvPr id="41987" name="内容占位符 2"/>
          <p:cNvSpPr>
            <a:spLocks noGrp="1"/>
          </p:cNvSpPr>
          <p:nvPr>
            <p:ph idx="1"/>
          </p:nvPr>
        </p:nvSpPr>
        <p:spPr/>
        <p:txBody>
          <a:bodyPr/>
          <a:lstStyle/>
          <a:p>
            <a:pPr eaLnBrk="1" hangingPunct="1"/>
            <a:r>
              <a:rPr lang="en-US" altLang="zh-CN" smtClean="0"/>
              <a:t> The forward scattering amplitude are the same as each other when the orientation of the total spin takes inverse values, which is easy to understand since the spin is conserved when </a:t>
            </a:r>
            <a:r>
              <a:rPr lang="el-GR" altLang="zh-CN" smtClean="0"/>
              <a:t>θ</a:t>
            </a:r>
            <a:r>
              <a:rPr lang="en-US" altLang="zh-CN" smtClean="0"/>
              <a:t> is zero.  </a:t>
            </a:r>
            <a:endParaRPr lang="zh-CN"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a:lstStyle/>
          <a:p>
            <a:r>
              <a:rPr lang="en-US" altLang="zh-CN" smtClean="0"/>
              <a:t>Total spin is not conserved</a:t>
            </a:r>
            <a:endParaRPr lang="zh-CN" altLang="en-US" smtClean="0"/>
          </a:p>
        </p:txBody>
      </p:sp>
      <p:sp>
        <p:nvSpPr>
          <p:cNvPr id="43011" name="内容占位符 2"/>
          <p:cNvSpPr>
            <a:spLocks noGrp="1"/>
          </p:cNvSpPr>
          <p:nvPr>
            <p:ph idx="1"/>
          </p:nvPr>
        </p:nvSpPr>
        <p:spPr>
          <a:xfrm>
            <a:off x="457200" y="1571625"/>
            <a:ext cx="8229600" cy="4525963"/>
          </a:xfrm>
        </p:spPr>
        <p:txBody>
          <a:bodyPr/>
          <a:lstStyle/>
          <a:p>
            <a:r>
              <a:rPr lang="en-US" altLang="zh-CN" smtClean="0"/>
              <a:t>However, the amplitudes at non-zero scattering angle </a:t>
            </a:r>
            <a:r>
              <a:rPr lang="el-GR" altLang="zh-CN" smtClean="0"/>
              <a:t>θ</a:t>
            </a:r>
            <a:r>
              <a:rPr lang="en-US" altLang="zh-CN" smtClean="0"/>
              <a:t> are different when the orientation of the total spin takes different values, which implies the total spin is not conserved in the S-wave approximation in the relativistic framework.</a:t>
            </a:r>
            <a:endParaRPr lang="zh-CN"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pPr eaLnBrk="1" hangingPunct="1"/>
            <a:r>
              <a:rPr lang="en-US" altLang="zh-CN" smtClean="0"/>
              <a:t>Partial wave analysis</a:t>
            </a:r>
            <a:endParaRPr lang="zh-CN" altLang="en-US" smtClean="0"/>
          </a:p>
        </p:txBody>
      </p:sp>
      <p:sp>
        <p:nvSpPr>
          <p:cNvPr id="44035" name="内容占位符 2"/>
          <p:cNvSpPr>
            <a:spLocks noGrp="1"/>
          </p:cNvSpPr>
          <p:nvPr>
            <p:ph idx="1"/>
          </p:nvPr>
        </p:nvSpPr>
        <p:spPr/>
        <p:txBody>
          <a:bodyPr/>
          <a:lstStyle/>
          <a:p>
            <a:pPr eaLnBrk="1" hangingPunct="1"/>
            <a:r>
              <a:rPr lang="en-US" altLang="zh-CN" smtClean="0"/>
              <a:t>In the partial wave analysis, I calculate the amplitudes with different spins:</a:t>
            </a:r>
          </a:p>
          <a:p>
            <a:pPr eaLnBrk="1" hangingPunct="1"/>
            <a:r>
              <a:rPr lang="en-US" altLang="zh-CN" smtClean="0"/>
              <a:t>&lt;1,0; ½, ½|T|1,0; ½, ½&gt;,</a:t>
            </a:r>
          </a:p>
          <a:p>
            <a:pPr eaLnBrk="1" hangingPunct="1"/>
            <a:r>
              <a:rPr lang="en-US" altLang="zh-CN" smtClean="0"/>
              <a:t>&lt;1,1; ½, ½|T|1,1; ½, ½&gt;,</a:t>
            </a:r>
          </a:p>
          <a:p>
            <a:pPr eaLnBrk="1" hangingPunct="1"/>
            <a:r>
              <a:rPr lang="en-US" altLang="zh-CN" smtClean="0"/>
              <a:t>&lt;1,-1; ½, ½|T|1,-1; ½, ½&gt;,</a:t>
            </a:r>
          </a:p>
          <a:p>
            <a:pPr eaLnBrk="1" hangingPunct="1"/>
            <a:r>
              <a:rPr lang="en-US" altLang="zh-CN" smtClean="0"/>
              <a:t>&lt;1,1; ½, -½|T|1,0; ½, ½&gt;,</a:t>
            </a:r>
          </a:p>
          <a:p>
            <a:pPr eaLnBrk="1" hangingPunct="1"/>
            <a:r>
              <a:rPr lang="en-US" altLang="zh-CN" smtClean="0"/>
              <a:t>&lt;1,0; ½, -½|T|1,-1; ½, ½&gt;.</a:t>
            </a:r>
            <a:endParaRPr lang="zh-CN"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ltLang="zh-CN" smtClean="0"/>
              <a:t>Hidden-gauge symmetry</a:t>
            </a:r>
          </a:p>
        </p:txBody>
      </p:sp>
      <p:sp>
        <p:nvSpPr>
          <p:cNvPr id="2052" name="Rectangle 5"/>
          <p:cNvSpPr>
            <a:spLocks noGrp="1" noChangeArrowheads="1"/>
          </p:cNvSpPr>
          <p:nvPr>
            <p:ph type="body" sz="half" idx="1"/>
          </p:nvPr>
        </p:nvSpPr>
        <p:spPr>
          <a:xfrm>
            <a:off x="457200" y="1600200"/>
            <a:ext cx="7859713" cy="4525963"/>
          </a:xfrm>
        </p:spPr>
        <p:txBody>
          <a:bodyPr/>
          <a:lstStyle/>
          <a:p>
            <a:pPr eaLnBrk="1" hangingPunct="1"/>
            <a:r>
              <a:rPr lang="en-US" altLang="zh-CN" sz="2800" smtClean="0"/>
              <a:t>In order to construct the vector meson-baryon octet interaction Largrangian density, we consider the SU(3) flavor local gauge symmetry neglecting the mass term, and then we obtain</a:t>
            </a:r>
          </a:p>
          <a:p>
            <a:pPr eaLnBrk="1" hangingPunct="1"/>
            <a:endParaRPr lang="en-US" altLang="zh-CN" sz="2800" smtClean="0"/>
          </a:p>
        </p:txBody>
      </p:sp>
      <p:graphicFrame>
        <p:nvGraphicFramePr>
          <p:cNvPr id="2050" name="Object 9"/>
          <p:cNvGraphicFramePr>
            <a:graphicFrameLocks noChangeAspect="1"/>
          </p:cNvGraphicFramePr>
          <p:nvPr>
            <p:ph sz="half" idx="2"/>
          </p:nvPr>
        </p:nvGraphicFramePr>
        <p:xfrm>
          <a:off x="2124075" y="3933825"/>
          <a:ext cx="4038600" cy="555625"/>
        </p:xfrm>
        <a:graphic>
          <a:graphicData uri="http://schemas.openxmlformats.org/presentationml/2006/ole">
            <p:oleObj spid="_x0000_s2050" name="Equation" r:id="rId3" imgW="2400120" imgH="330120" progId="Equation.DSMT4">
              <p:embed/>
            </p:oleObj>
          </a:graphicData>
        </a:graphic>
      </p:graphicFrame>
      <p:pic>
        <p:nvPicPr>
          <p:cNvPr id="2053" name="Picture 10"/>
          <p:cNvPicPr>
            <a:picLocks noChangeAspect="1" noChangeArrowheads="1"/>
          </p:cNvPicPr>
          <p:nvPr/>
        </p:nvPicPr>
        <p:blipFill>
          <a:blip r:embed="rId4"/>
          <a:srcRect/>
          <a:stretch>
            <a:fillRect/>
          </a:stretch>
        </p:blipFill>
        <p:spPr bwMode="auto">
          <a:xfrm>
            <a:off x="827088" y="4941888"/>
            <a:ext cx="3554412" cy="917575"/>
          </a:xfrm>
          <a:prstGeom prst="rect">
            <a:avLst/>
          </a:prstGeom>
          <a:noFill/>
          <a:ln w="9525">
            <a:noFill/>
            <a:miter lim="800000"/>
            <a:headEnd/>
            <a:tailEnd/>
          </a:ln>
        </p:spPr>
      </p:pic>
      <p:pic>
        <p:nvPicPr>
          <p:cNvPr id="2054" name="Picture 11"/>
          <p:cNvPicPr>
            <a:picLocks noChangeAspect="1" noChangeArrowheads="1"/>
          </p:cNvPicPr>
          <p:nvPr/>
        </p:nvPicPr>
        <p:blipFill>
          <a:blip r:embed="rId5"/>
          <a:srcRect/>
          <a:stretch>
            <a:fillRect/>
          </a:stretch>
        </p:blipFill>
        <p:spPr bwMode="auto">
          <a:xfrm>
            <a:off x="4500563" y="4870450"/>
            <a:ext cx="3816350" cy="1046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p:txBody>
          <a:bodyPr/>
          <a:lstStyle/>
          <a:p>
            <a:pPr eaLnBrk="1" hangingPunct="1"/>
            <a:r>
              <a:rPr lang="en-US" altLang="zh-CN" smtClean="0"/>
              <a:t>S=0 and I=1/2 channel</a:t>
            </a:r>
            <a:endParaRPr lang="zh-CN" altLang="en-US" smtClean="0"/>
          </a:p>
        </p:txBody>
      </p:sp>
      <p:pic>
        <p:nvPicPr>
          <p:cNvPr id="45059" name="Picture 2"/>
          <p:cNvPicPr>
            <a:picLocks noGrp="1" noChangeAspect="1" noChangeArrowheads="1"/>
          </p:cNvPicPr>
          <p:nvPr>
            <p:ph idx="1"/>
          </p:nvPr>
        </p:nvPicPr>
        <p:blipFill>
          <a:blip r:embed="rId2"/>
          <a:srcRect/>
          <a:stretch>
            <a:fillRect/>
          </a:stretch>
        </p:blipFill>
        <p:spPr>
          <a:xfrm>
            <a:off x="500063" y="1785938"/>
            <a:ext cx="7753350" cy="4059237"/>
          </a:xfr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标题 1"/>
          <p:cNvSpPr>
            <a:spLocks noGrp="1"/>
          </p:cNvSpPr>
          <p:nvPr>
            <p:ph type="title"/>
          </p:nvPr>
        </p:nvSpPr>
        <p:spPr/>
        <p:txBody>
          <a:bodyPr/>
          <a:lstStyle/>
          <a:p>
            <a:pPr eaLnBrk="1" hangingPunct="1"/>
            <a:r>
              <a:rPr lang="en-US" altLang="zh-CN" smtClean="0"/>
              <a:t>Partial wave analysis</a:t>
            </a:r>
            <a:endParaRPr lang="zh-CN" altLang="en-US" smtClean="0"/>
          </a:p>
        </p:txBody>
      </p:sp>
      <p:sp>
        <p:nvSpPr>
          <p:cNvPr id="46083" name="内容占位符 2"/>
          <p:cNvSpPr>
            <a:spLocks noGrp="1"/>
          </p:cNvSpPr>
          <p:nvPr>
            <p:ph idx="1"/>
          </p:nvPr>
        </p:nvSpPr>
        <p:spPr/>
        <p:txBody>
          <a:bodyPr/>
          <a:lstStyle/>
          <a:p>
            <a:pPr eaLnBrk="1" hangingPunct="1"/>
            <a:r>
              <a:rPr lang="en-US" altLang="zh-CN" smtClean="0"/>
              <a:t>Since the spins are not conserved in the interaction process, for example, the  amplitudes  &lt;1,1; ½, ½|T|1,1; ½, ½&gt; </a:t>
            </a:r>
          </a:p>
          <a:p>
            <a:pPr eaLnBrk="1" hangingPunct="1"/>
            <a:r>
              <a:rPr lang="en-US" altLang="zh-CN" smtClean="0"/>
              <a:t>and &lt;1,-1; ½, -½|T|1,-1; ½, -½&gt; take different  values at a fixed total energy  in the center of mass system, the results might depend on the choice of the spins of the initial and final states. It means we can only obtain some </a:t>
            </a:r>
            <a:r>
              <a:rPr lang="en-US" altLang="zh-CN" smtClean="0">
                <a:solidFill>
                  <a:srgbClr val="FF0000"/>
                </a:solidFill>
              </a:rPr>
              <a:t> approximate </a:t>
            </a:r>
            <a:r>
              <a:rPr lang="en-US" altLang="zh-CN" smtClean="0"/>
              <a:t>results.</a:t>
            </a:r>
            <a:r>
              <a:rPr lang="en-US" altLang="zh-CN" smtClean="0">
                <a:solidFill>
                  <a:srgbClr val="FF0000"/>
                </a:solidFill>
              </a:rPr>
              <a:t> </a:t>
            </a:r>
            <a:endParaRPr lang="en-US" altLang="zh-CN" smtClean="0"/>
          </a:p>
          <a:p>
            <a:pPr eaLnBrk="1" hangingPunct="1">
              <a:buFontTx/>
              <a:buNone/>
            </a:pPr>
            <a:endParaRPr lang="en-US" altLang="zh-CN" smtClean="0"/>
          </a:p>
          <a:p>
            <a:pPr eaLnBrk="1" hangingPunct="1"/>
            <a:r>
              <a:rPr lang="en-US" altLang="zh-CN" smtClean="0"/>
              <a:t> </a:t>
            </a:r>
            <a:endParaRPr lang="zh-CN"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zh-CN" altLang="zh-CN" smtClean="0"/>
          </a:p>
        </p:txBody>
      </p:sp>
      <p:sp>
        <p:nvSpPr>
          <p:cNvPr id="49155" name="Rectangle 3"/>
          <p:cNvSpPr>
            <a:spLocks noGrp="1" noChangeArrowheads="1"/>
          </p:cNvSpPr>
          <p:nvPr>
            <p:ph type="body" idx="1"/>
          </p:nvPr>
        </p:nvSpPr>
        <p:spPr/>
        <p:txBody>
          <a:bodyPr/>
          <a:lstStyle/>
          <a:p>
            <a:pPr eaLnBrk="1" hangingPunct="1"/>
            <a:r>
              <a:rPr lang="en-US" altLang="zh-CN" smtClean="0"/>
              <a:t>                              </a:t>
            </a:r>
          </a:p>
          <a:p>
            <a:pPr eaLnBrk="1" hangingPunct="1"/>
            <a:endParaRPr lang="en-US" altLang="zh-CN" smtClean="0"/>
          </a:p>
          <a:p>
            <a:pPr eaLnBrk="1" hangingPunct="1"/>
            <a:r>
              <a:rPr lang="en-US" altLang="zh-CN" sz="7200" b="1" smtClean="0">
                <a:solidFill>
                  <a:srgbClr val="0000FF"/>
                </a:solidFill>
                <a:latin typeface="方正舒体" pitchFamily="2" charset="-122"/>
                <a:ea typeface="方正舒体" pitchFamily="2" charset="-122"/>
              </a:rPr>
              <a:t>        Thanks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zh-CN" smtClean="0">
                <a:solidFill>
                  <a:schemeClr val="tx1"/>
                </a:solidFill>
              </a:rPr>
              <a:t>Vector-vector Interaction</a:t>
            </a:r>
          </a:p>
        </p:txBody>
      </p:sp>
      <p:sp>
        <p:nvSpPr>
          <p:cNvPr id="7171" name="Rectangle 3"/>
          <p:cNvSpPr>
            <a:spLocks noGrp="1" noChangeArrowheads="1"/>
          </p:cNvSpPr>
          <p:nvPr>
            <p:ph type="body" idx="1"/>
          </p:nvPr>
        </p:nvSpPr>
        <p:spPr/>
        <p:txBody>
          <a:bodyPr/>
          <a:lstStyle/>
          <a:p>
            <a:pPr eaLnBrk="1" hangingPunct="1"/>
            <a:endParaRPr lang="zh-CN" altLang="zh-CN" smtClean="0"/>
          </a:p>
        </p:txBody>
      </p:sp>
      <p:pic>
        <p:nvPicPr>
          <p:cNvPr id="7172" name="Picture 4"/>
          <p:cNvPicPr>
            <a:picLocks noChangeAspect="1" noChangeArrowheads="1"/>
          </p:cNvPicPr>
          <p:nvPr/>
        </p:nvPicPr>
        <p:blipFill>
          <a:blip r:embed="rId2"/>
          <a:srcRect/>
          <a:stretch>
            <a:fillRect/>
          </a:stretch>
        </p:blipFill>
        <p:spPr bwMode="auto">
          <a:xfrm>
            <a:off x="1979613" y="4868863"/>
            <a:ext cx="5399087" cy="844550"/>
          </a:xfrm>
          <a:prstGeom prst="rect">
            <a:avLst/>
          </a:prstGeom>
          <a:noFill/>
          <a:ln w="9525">
            <a:noFill/>
            <a:miter lim="800000"/>
            <a:headEnd/>
            <a:tailEnd/>
          </a:ln>
        </p:spPr>
      </p:pic>
      <p:pic>
        <p:nvPicPr>
          <p:cNvPr id="7173" name="Picture 8"/>
          <p:cNvPicPr>
            <a:picLocks noChangeAspect="1" noChangeArrowheads="1"/>
          </p:cNvPicPr>
          <p:nvPr/>
        </p:nvPicPr>
        <p:blipFill>
          <a:blip r:embed="rId3"/>
          <a:srcRect/>
          <a:stretch>
            <a:fillRect/>
          </a:stretch>
        </p:blipFill>
        <p:spPr bwMode="auto">
          <a:xfrm>
            <a:off x="1763713" y="3789363"/>
            <a:ext cx="5543550" cy="804862"/>
          </a:xfrm>
          <a:prstGeom prst="rect">
            <a:avLst/>
          </a:prstGeom>
          <a:noFill/>
          <a:ln w="9525">
            <a:noFill/>
            <a:miter lim="800000"/>
            <a:headEnd/>
            <a:tailEnd/>
          </a:ln>
        </p:spPr>
      </p:pic>
      <p:pic>
        <p:nvPicPr>
          <p:cNvPr id="7174" name="Picture 10"/>
          <p:cNvPicPr>
            <a:picLocks noChangeAspect="1" noChangeArrowheads="1"/>
          </p:cNvPicPr>
          <p:nvPr/>
        </p:nvPicPr>
        <p:blipFill>
          <a:blip r:embed="rId4"/>
          <a:srcRect/>
          <a:stretch>
            <a:fillRect/>
          </a:stretch>
        </p:blipFill>
        <p:spPr bwMode="auto">
          <a:xfrm>
            <a:off x="1835150" y="2565400"/>
            <a:ext cx="5688013" cy="754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7354888" cy="1143000"/>
          </a:xfrm>
        </p:spPr>
        <p:txBody>
          <a:bodyPr/>
          <a:lstStyle/>
          <a:p>
            <a:pPr eaLnBrk="1" hangingPunct="1"/>
            <a:r>
              <a:rPr lang="en-US" altLang="zh-CN" sz="4000" smtClean="0"/>
              <a:t>Vector octet-baryon decuplet interaction</a:t>
            </a:r>
          </a:p>
        </p:txBody>
      </p:sp>
      <p:sp>
        <p:nvSpPr>
          <p:cNvPr id="8195" name="Rectangle 3"/>
          <p:cNvSpPr>
            <a:spLocks noGrp="1" noChangeArrowheads="1"/>
          </p:cNvSpPr>
          <p:nvPr>
            <p:ph type="body" idx="1"/>
          </p:nvPr>
        </p:nvSpPr>
        <p:spPr>
          <a:xfrm>
            <a:off x="457200" y="1600200"/>
            <a:ext cx="6994525" cy="4525963"/>
          </a:xfrm>
        </p:spPr>
        <p:txBody>
          <a:bodyPr/>
          <a:lstStyle/>
          <a:p>
            <a:pPr eaLnBrk="1" hangingPunct="1"/>
            <a:r>
              <a:rPr lang="en-US" altLang="zh-CN" smtClean="0"/>
              <a:t>Now I will discuss the interaction between vector mesons and baryon decuplet in the chiral unitary approach. Because the interaction Lagrangian is not known, we will try to obtain the vector octet –baryon decuplet interaction potentials by comparing the pseudoscalar meson – baryon decuplet interaction.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p:txBody>
          <a:bodyPr/>
          <a:lstStyle/>
          <a:p>
            <a:pPr eaLnBrk="1" hangingPunct="1"/>
            <a:r>
              <a:rPr lang="en-US" altLang="zh-CN" smtClean="0"/>
              <a:t>Interaction Vertex</a:t>
            </a:r>
          </a:p>
        </p:txBody>
      </p:sp>
      <p:sp>
        <p:nvSpPr>
          <p:cNvPr id="9219" name="Rectangle 3"/>
          <p:cNvSpPr>
            <a:spLocks noGrp="1" noChangeArrowheads="1"/>
          </p:cNvSpPr>
          <p:nvPr>
            <p:ph type="body" sz="half" idx="1"/>
          </p:nvPr>
        </p:nvSpPr>
        <p:spPr>
          <a:xfrm>
            <a:off x="468313" y="1557338"/>
            <a:ext cx="7343775" cy="4525962"/>
          </a:xfrm>
        </p:spPr>
        <p:txBody>
          <a:bodyPr/>
          <a:lstStyle/>
          <a:p>
            <a:pPr eaLnBrk="1" hangingPunct="1"/>
            <a:r>
              <a:rPr lang="en-US" altLang="zh-CN" sz="1800" smtClean="0"/>
              <a:t>When the momentum transfer is far less than the mass of the vector meson in the propagator, we can neglect the square of the momentum in the propagator. Therefore the t-channel interaction between vector meson and baryon is obtained:</a:t>
            </a:r>
          </a:p>
        </p:txBody>
      </p:sp>
      <p:pic>
        <p:nvPicPr>
          <p:cNvPr id="9220" name="Picture 8" descr="vecbar"/>
          <p:cNvPicPr>
            <a:picLocks noChangeAspect="1" noChangeArrowheads="1"/>
          </p:cNvPicPr>
          <p:nvPr/>
        </p:nvPicPr>
        <p:blipFill>
          <a:blip r:embed="rId2"/>
          <a:srcRect/>
          <a:stretch>
            <a:fillRect/>
          </a:stretch>
        </p:blipFill>
        <p:spPr bwMode="auto">
          <a:xfrm>
            <a:off x="1258888" y="2924175"/>
            <a:ext cx="5040312" cy="1309688"/>
          </a:xfrm>
          <a:prstGeom prst="rect">
            <a:avLst/>
          </a:prstGeom>
          <a:noFill/>
          <a:ln w="9525">
            <a:noFill/>
            <a:miter lim="800000"/>
            <a:headEnd/>
            <a:tailEnd/>
          </a:ln>
        </p:spPr>
      </p:pic>
      <p:pic>
        <p:nvPicPr>
          <p:cNvPr id="9221" name="Picture 9"/>
          <p:cNvPicPr>
            <a:picLocks noChangeAspect="1" noChangeArrowheads="1"/>
          </p:cNvPicPr>
          <p:nvPr/>
        </p:nvPicPr>
        <p:blipFill>
          <a:blip r:embed="rId3"/>
          <a:srcRect/>
          <a:stretch>
            <a:fillRect/>
          </a:stretch>
        </p:blipFill>
        <p:spPr bwMode="auto">
          <a:xfrm>
            <a:off x="827088" y="4076700"/>
            <a:ext cx="6048375" cy="1452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CN" smtClean="0"/>
              <a:t>u-channel and s-channel</a:t>
            </a:r>
          </a:p>
        </p:txBody>
      </p:sp>
      <p:sp>
        <p:nvSpPr>
          <p:cNvPr id="10243" name="Rectangle 3"/>
          <p:cNvSpPr>
            <a:spLocks noGrp="1" noChangeArrowheads="1"/>
          </p:cNvSpPr>
          <p:nvPr>
            <p:ph type="body" idx="1"/>
          </p:nvPr>
        </p:nvSpPr>
        <p:spPr/>
        <p:txBody>
          <a:bodyPr/>
          <a:lstStyle/>
          <a:p>
            <a:pPr eaLnBrk="1" hangingPunct="1"/>
            <a:r>
              <a:rPr lang="en-US" altLang="zh-CN" smtClean="0"/>
              <a:t>We neglected the contribution from s-channel and u-channel interaction since we thought their effects are trivial at that time.</a:t>
            </a:r>
          </a:p>
          <a:p>
            <a:pPr eaLnBrk="1" hangingPunct="1"/>
            <a:endParaRPr lang="en-US" altLang="zh-CN" smtClean="0"/>
          </a:p>
        </p:txBody>
      </p:sp>
      <p:pic>
        <p:nvPicPr>
          <p:cNvPr id="10244" name="Picture 4"/>
          <p:cNvPicPr>
            <a:picLocks noChangeAspect="1" noChangeArrowheads="1"/>
          </p:cNvPicPr>
          <p:nvPr/>
        </p:nvPicPr>
        <p:blipFill>
          <a:blip r:embed="rId2"/>
          <a:srcRect/>
          <a:stretch>
            <a:fillRect/>
          </a:stretch>
        </p:blipFill>
        <p:spPr bwMode="auto">
          <a:xfrm>
            <a:off x="1403350" y="4365625"/>
            <a:ext cx="5391150" cy="113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zh-CN" sz="3200" smtClean="0"/>
              <a:t>Vector meson – baryon loop function in the dimensional regularization scheme</a:t>
            </a:r>
          </a:p>
        </p:txBody>
      </p:sp>
      <p:sp>
        <p:nvSpPr>
          <p:cNvPr id="11267" name="Rectangle 3"/>
          <p:cNvSpPr>
            <a:spLocks noGrp="1" noChangeArrowheads="1"/>
          </p:cNvSpPr>
          <p:nvPr>
            <p:ph type="body" idx="1"/>
          </p:nvPr>
        </p:nvSpPr>
        <p:spPr/>
        <p:txBody>
          <a:bodyPr/>
          <a:lstStyle/>
          <a:p>
            <a:pPr eaLnBrk="1" hangingPunct="1"/>
            <a:endParaRPr lang="zh-CN" altLang="zh-CN" smtClean="0"/>
          </a:p>
        </p:txBody>
      </p:sp>
      <p:pic>
        <p:nvPicPr>
          <p:cNvPr id="11268" name="Picture 4"/>
          <p:cNvPicPr>
            <a:picLocks noChangeAspect="1" noChangeArrowheads="1"/>
          </p:cNvPicPr>
          <p:nvPr/>
        </p:nvPicPr>
        <p:blipFill>
          <a:blip r:embed="rId2"/>
          <a:srcRect/>
          <a:stretch>
            <a:fillRect/>
          </a:stretch>
        </p:blipFill>
        <p:spPr bwMode="auto">
          <a:xfrm>
            <a:off x="1619250" y="1844675"/>
            <a:ext cx="5311775" cy="395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2514</TotalTime>
  <Words>1360</Words>
  <Application>Microsoft Office PowerPoint</Application>
  <PresentationFormat>全屏显示(4:3)</PresentationFormat>
  <Paragraphs>128</Paragraphs>
  <Slides>42</Slides>
  <Notes>0</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42</vt:i4>
      </vt:variant>
    </vt:vector>
  </HeadingPairs>
  <TitlesOfParts>
    <vt:vector size="47" baseType="lpstr">
      <vt:lpstr>Arial</vt:lpstr>
      <vt:lpstr>宋体</vt:lpstr>
      <vt:lpstr>方正舒体</vt:lpstr>
      <vt:lpstr>默认设计模板</vt:lpstr>
      <vt:lpstr>MathType 5.0 Equation</vt:lpstr>
      <vt:lpstr>The Baryon octet-vector meson interaction and dynamically generated resonances in the S=0 sector</vt:lpstr>
      <vt:lpstr>Content</vt:lpstr>
      <vt:lpstr>Lippman-Schwinger Eqution</vt:lpstr>
      <vt:lpstr>Hidden-gauge symmetry</vt:lpstr>
      <vt:lpstr>Vector-vector Interaction</vt:lpstr>
      <vt:lpstr>Vector octet-baryon decuplet interaction</vt:lpstr>
      <vt:lpstr>Interaction Vertex</vt:lpstr>
      <vt:lpstr>u-channel and s-channel</vt:lpstr>
      <vt:lpstr>Vector meson – baryon loop function in the dimensional regularization scheme</vt:lpstr>
      <vt:lpstr>Vector meson-baryon loop function accounting for the width of the intermediate states</vt:lpstr>
      <vt:lpstr>S. Sarkar, B. X. Sun, E.Oset et al., EPJA 44, 431 (2010)</vt:lpstr>
      <vt:lpstr>S. Sarkar, B. X. Sun, E.Oset et al., EPJA 44, 431 (2010)</vt:lpstr>
      <vt:lpstr>Vector-baryon octet interaction</vt:lpstr>
      <vt:lpstr>Tensor coupling between vector meson and baryon octet</vt:lpstr>
      <vt:lpstr>K. P. Khemchandani et al.,PRD 83, 114041 (2011)</vt:lpstr>
      <vt:lpstr>K. P. Khemchandani et al.,PRD 83, 114041 (2011)</vt:lpstr>
      <vt:lpstr>Results for Strangeness S=0</vt:lpstr>
      <vt:lpstr>SU(3) vector –baryon interaction</vt:lpstr>
      <vt:lpstr>Mixing of the vector octet and singlet</vt:lpstr>
      <vt:lpstr>Vector meson-baryon-baryon vertices</vt:lpstr>
      <vt:lpstr>t- channel interaction</vt:lpstr>
      <vt:lpstr>BBV vertex</vt:lpstr>
      <vt:lpstr>t-channel supplement</vt:lpstr>
      <vt:lpstr>u- , s- channel interactions</vt:lpstr>
      <vt:lpstr>Contact term</vt:lpstr>
      <vt:lpstr>Total potentials </vt:lpstr>
      <vt:lpstr>Lippman-Schwinger Equation</vt:lpstr>
      <vt:lpstr>S-wave approxiamtion</vt:lpstr>
      <vt:lpstr>I=1/2,S=0,J=1/2 channels</vt:lpstr>
      <vt:lpstr>Pole positions and couplings</vt:lpstr>
      <vt:lpstr>I=1/2,S=0,J=3/2,J_z=1/2 channels</vt:lpstr>
      <vt:lpstr>Pole positions and couplings</vt:lpstr>
      <vt:lpstr>I=3/2, S=0, J=1/2 Channels</vt:lpstr>
      <vt:lpstr>Pole positions and couplings</vt:lpstr>
      <vt:lpstr>I=3/2, S=0, J=3/2, J_z=1/2 channels</vt:lpstr>
      <vt:lpstr>Summary 1</vt:lpstr>
      <vt:lpstr>Scattering angle θ=0</vt:lpstr>
      <vt:lpstr>Total spin is not conserved</vt:lpstr>
      <vt:lpstr>Partial wave analysis</vt:lpstr>
      <vt:lpstr>S=0 and I=1/2 channel</vt:lpstr>
      <vt:lpstr>Partial wave analysis</vt:lpstr>
      <vt:lpstr>幻灯片 42</vt:lpstr>
    </vt:vector>
  </TitlesOfParts>
  <Company>bjut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重子共振态的研究</dc:title>
  <dc:creator>sunbx</dc:creator>
  <cp:lastModifiedBy>微软用户</cp:lastModifiedBy>
  <cp:revision>80</cp:revision>
  <dcterms:created xsi:type="dcterms:W3CDTF">2009-01-07T07:03:32Z</dcterms:created>
  <dcterms:modified xsi:type="dcterms:W3CDTF">2014-01-15T15:23:13Z</dcterms:modified>
</cp:coreProperties>
</file>