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39"/>
  </p:notesMasterIdLst>
  <p:sldIdLst>
    <p:sldId id="318" r:id="rId2"/>
    <p:sldId id="348" r:id="rId3"/>
    <p:sldId id="351" r:id="rId4"/>
    <p:sldId id="324" r:id="rId5"/>
    <p:sldId id="329" r:id="rId6"/>
    <p:sldId id="261" r:id="rId7"/>
    <p:sldId id="331" r:id="rId8"/>
    <p:sldId id="334" r:id="rId9"/>
    <p:sldId id="352" r:id="rId10"/>
    <p:sldId id="270" r:id="rId11"/>
    <p:sldId id="273" r:id="rId12"/>
    <p:sldId id="313" r:id="rId13"/>
    <p:sldId id="333" r:id="rId14"/>
    <p:sldId id="315" r:id="rId15"/>
    <p:sldId id="277" r:id="rId16"/>
    <p:sldId id="297" r:id="rId17"/>
    <p:sldId id="343" r:id="rId18"/>
    <p:sldId id="322" r:id="rId19"/>
    <p:sldId id="282" r:id="rId20"/>
    <p:sldId id="283" r:id="rId21"/>
    <p:sldId id="341" r:id="rId22"/>
    <p:sldId id="284" r:id="rId23"/>
    <p:sldId id="285" r:id="rId24"/>
    <p:sldId id="305" r:id="rId25"/>
    <p:sldId id="339" r:id="rId26"/>
    <p:sldId id="355" r:id="rId27"/>
    <p:sldId id="286" r:id="rId28"/>
    <p:sldId id="358" r:id="rId29"/>
    <p:sldId id="293" r:id="rId30"/>
    <p:sldId id="294" r:id="rId31"/>
    <p:sldId id="377" r:id="rId32"/>
    <p:sldId id="338" r:id="rId33"/>
    <p:sldId id="342" r:id="rId34"/>
    <p:sldId id="357" r:id="rId35"/>
    <p:sldId id="360" r:id="rId36"/>
    <p:sldId id="304" r:id="rId37"/>
    <p:sldId id="312" r:id="rId3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th" initials="R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8FFF6"/>
    <a:srgbClr val="24E9FF"/>
    <a:srgbClr val="E3E05A"/>
    <a:srgbClr val="D9F526"/>
    <a:srgbClr val="D6CF42"/>
    <a:srgbClr val="FF00CC"/>
    <a:srgbClr val="00A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65" autoAdjust="0"/>
    <p:restoredTop sz="98903" autoAdjust="0"/>
  </p:normalViewPr>
  <p:slideViewPr>
    <p:cSldViewPr>
      <p:cViewPr>
        <p:scale>
          <a:sx n="100" d="100"/>
          <a:sy n="100" d="100"/>
        </p:scale>
        <p:origin x="-952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commentAuthors" Target="commentAuthors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F2401-07BC-47C9-9BC2-4291F0B894BD}" type="datetimeFigureOut">
              <a:rPr lang="de-DE" smtClean="0"/>
              <a:pPr/>
              <a:t>14.01.14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75FC7-7E81-430F-B190-FCBF1B46FBAC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29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38916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E1E8A6-F3DE-4147-8978-91243ADC11C0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32544"/>
            <a:ext cx="8229600" cy="836712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00947-5859-4D59-B462-8722243869FC}" type="datetimeFigureOut">
              <a:rPr lang="de-DE" smtClean="0"/>
              <a:pPr/>
              <a:t>14.01.14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C2DE-098C-4355-83BD-25C967990C5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40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00947-5859-4D59-B462-8722243869FC}" type="datetimeFigureOut">
              <a:rPr lang="de-DE" smtClean="0"/>
              <a:pPr/>
              <a:t>14.01.14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C2DE-098C-4355-83BD-25C967990C5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65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00947-5859-4D59-B462-8722243869FC}" type="datetimeFigureOut">
              <a:rPr lang="de-DE" smtClean="0"/>
              <a:pPr/>
              <a:t>14.01.14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C2DE-098C-4355-83BD-25C967990C5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77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00947-5859-4D59-B462-8722243869FC}" type="datetimeFigureOut">
              <a:rPr lang="de-DE" smtClean="0"/>
              <a:pPr/>
              <a:t>14.01.14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C2DE-098C-4355-83BD-25C967990C5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924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E3C8357-BD40-4847-A1AA-5E0327F54626}" type="slidenum">
              <a:rPr lang="fr-FR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7945800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00947-5859-4D59-B462-8722243869FC}" type="datetimeFigureOut">
              <a:rPr lang="de-DE" smtClean="0"/>
              <a:pPr/>
              <a:t>14.01.14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C2DE-098C-4355-83BD-25C967990C5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23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836712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00947-5859-4D59-B462-8722243869FC}" type="datetimeFigureOut">
              <a:rPr lang="de-DE" smtClean="0"/>
              <a:pPr/>
              <a:t>14.01.14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C2DE-098C-4355-83BD-25C967990C5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7" name="Bild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6632"/>
            <a:ext cx="9144000" cy="84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592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00947-5859-4D59-B462-8722243869FC}" type="datetimeFigureOut">
              <a:rPr lang="de-DE" smtClean="0"/>
              <a:pPr/>
              <a:t>14.01.14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C2DE-098C-4355-83BD-25C967990C5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14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00947-5859-4D59-B462-8722243869FC}" type="datetimeFigureOut">
              <a:rPr lang="de-DE" smtClean="0"/>
              <a:pPr/>
              <a:t>14.01.14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C2DE-098C-4355-83BD-25C967990C54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8" name="Titel 1"/>
          <p:cNvSpPr txBox="1">
            <a:spLocks/>
          </p:cNvSpPr>
          <p:nvPr userDrawn="1"/>
        </p:nvSpPr>
        <p:spPr>
          <a:xfrm>
            <a:off x="611560" y="0"/>
            <a:ext cx="822960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pic>
        <p:nvPicPr>
          <p:cNvPr id="9" name="Bild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6632"/>
            <a:ext cx="9144000" cy="84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887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00947-5859-4D59-B462-8722243869FC}" type="datetimeFigureOut">
              <a:rPr lang="de-DE" smtClean="0"/>
              <a:pPr/>
              <a:t>14.01.14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C2DE-098C-4355-83BD-25C967990C5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125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00947-5859-4D59-B462-8722243869FC}" type="datetimeFigureOut">
              <a:rPr lang="de-DE" smtClean="0"/>
              <a:pPr/>
              <a:t>14.01.14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C2DE-098C-4355-83BD-25C967990C54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6279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00947-5859-4D59-B462-8722243869FC}" type="datetimeFigureOut">
              <a:rPr lang="de-DE" smtClean="0"/>
              <a:pPr/>
              <a:t>14.01.14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C2DE-098C-4355-83BD-25C967990C5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47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00947-5859-4D59-B462-8722243869FC}" type="datetimeFigureOut">
              <a:rPr lang="de-DE" smtClean="0"/>
              <a:pPr/>
              <a:t>14.01.14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C2DE-098C-4355-83BD-25C967990C5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093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emf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00947-5859-4D59-B462-8722243869FC}" type="datetimeFigureOut">
              <a:rPr lang="de-DE" smtClean="0"/>
              <a:pPr/>
              <a:t>14.01.14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CC2DE-098C-4355-83BD-25C967990C5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116632"/>
            <a:ext cx="9144000" cy="845032"/>
          </a:xfrm>
          <a:prstGeom prst="rect">
            <a:avLst/>
          </a:prstGeom>
        </p:spPr>
      </p:pic>
      <p:pic>
        <p:nvPicPr>
          <p:cNvPr id="8" name="Bild 7" descr="Logo_.png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468072" y="6370020"/>
            <a:ext cx="527275" cy="477016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7020272" y="6493130"/>
            <a:ext cx="259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>
                <a:latin typeface="Arial Narrow"/>
                <a:cs typeface="Arial Narrow"/>
              </a:rPr>
              <a:t>Exzellenzcluster</a:t>
            </a:r>
            <a:r>
              <a:rPr lang="en-US" sz="1000" baseline="0" dirty="0" smtClean="0">
                <a:latin typeface="Arial Narrow"/>
                <a:cs typeface="Arial Narrow"/>
              </a:rPr>
              <a:t> Universe</a:t>
            </a:r>
            <a:endParaRPr lang="en-US" sz="10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007966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8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emf"/><Relationship Id="rId12" Type="http://schemas.openxmlformats.org/officeDocument/2006/relationships/image" Target="../media/image36.emf"/><Relationship Id="rId13" Type="http://schemas.openxmlformats.org/officeDocument/2006/relationships/image" Target="../media/image37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jpeg"/><Relationship Id="rId3" Type="http://schemas.microsoft.com/office/2007/relationships/hdphoto" Target="../media/hdphoto1.wdp"/><Relationship Id="rId4" Type="http://schemas.openxmlformats.org/officeDocument/2006/relationships/image" Target="../media/image29.jpeg"/><Relationship Id="rId5" Type="http://schemas.microsoft.com/office/2007/relationships/hdphoto" Target="../media/hdphoto2.wdp"/><Relationship Id="rId6" Type="http://schemas.openxmlformats.org/officeDocument/2006/relationships/image" Target="../media/image30.emf"/><Relationship Id="rId7" Type="http://schemas.openxmlformats.org/officeDocument/2006/relationships/image" Target="../media/image31.emf"/><Relationship Id="rId8" Type="http://schemas.openxmlformats.org/officeDocument/2006/relationships/image" Target="../media/image32.emf"/><Relationship Id="rId9" Type="http://schemas.openxmlformats.org/officeDocument/2006/relationships/image" Target="../media/image33.emf"/><Relationship Id="rId10" Type="http://schemas.openxmlformats.org/officeDocument/2006/relationships/image" Target="../media/image3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5" Type="http://schemas.openxmlformats.org/officeDocument/2006/relationships/image" Target="../media/image41.emf"/><Relationship Id="rId6" Type="http://schemas.openxmlformats.org/officeDocument/2006/relationships/image" Target="../media/image42.emf"/><Relationship Id="rId7" Type="http://schemas.openxmlformats.org/officeDocument/2006/relationships/image" Target="../media/image43.emf"/><Relationship Id="rId8" Type="http://schemas.openxmlformats.org/officeDocument/2006/relationships/image" Target="../media/image44.emf"/><Relationship Id="rId9" Type="http://schemas.openxmlformats.org/officeDocument/2006/relationships/image" Target="../media/image45.emf"/><Relationship Id="rId10" Type="http://schemas.openxmlformats.org/officeDocument/2006/relationships/image" Target="../media/image46.emf"/><Relationship Id="rId11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emf"/><Relationship Id="rId5" Type="http://schemas.openxmlformats.org/officeDocument/2006/relationships/image" Target="../media/image5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6.jpeg"/><Relationship Id="rId3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59.jpeg"/><Relationship Id="rId5" Type="http://schemas.microsoft.com/office/2007/relationships/hdphoto" Target="../media/hdphoto4.wdp"/><Relationship Id="rId6" Type="http://schemas.openxmlformats.org/officeDocument/2006/relationships/image" Target="../media/image60.jpeg"/><Relationship Id="rId7" Type="http://schemas.microsoft.com/office/2007/relationships/hdphoto" Target="../media/hdphoto5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microsoft.com/office/2007/relationships/hdphoto" Target="../media/hdphoto6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microsoft.com/office/2007/relationships/hdphoto" Target="../media/hdphoto7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7.png"/><Relationship Id="rId12" Type="http://schemas.openxmlformats.org/officeDocument/2006/relationships/image" Target="../media/image78.png"/><Relationship Id="rId13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9.jpeg"/><Relationship Id="rId3" Type="http://schemas.microsoft.com/office/2007/relationships/hdphoto" Target="../media/hdphoto10.wdp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8" Type="http://schemas.openxmlformats.org/officeDocument/2006/relationships/image" Target="../media/image74.png"/><Relationship Id="rId9" Type="http://schemas.openxmlformats.org/officeDocument/2006/relationships/image" Target="../media/image75.png"/><Relationship Id="rId10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4" Type="http://schemas.openxmlformats.org/officeDocument/2006/relationships/image" Target="../media/image81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7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82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4" Type="http://schemas.openxmlformats.org/officeDocument/2006/relationships/image" Target="../media/image85.emf"/><Relationship Id="rId5" Type="http://schemas.openxmlformats.org/officeDocument/2006/relationships/image" Target="../media/image86.emf"/><Relationship Id="rId6" Type="http://schemas.openxmlformats.org/officeDocument/2006/relationships/image" Target="../media/image87.emf"/><Relationship Id="rId7" Type="http://schemas.openxmlformats.org/officeDocument/2006/relationships/image" Target="../media/image88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4" Type="http://schemas.openxmlformats.org/officeDocument/2006/relationships/image" Target="../media/image94.emf"/><Relationship Id="rId5" Type="http://schemas.openxmlformats.org/officeDocument/2006/relationships/image" Target="../media/image95.emf"/><Relationship Id="rId6" Type="http://schemas.openxmlformats.org/officeDocument/2006/relationships/image" Target="../media/image96.emf"/><Relationship Id="rId7" Type="http://schemas.openxmlformats.org/officeDocument/2006/relationships/image" Target="../media/image97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4" Type="http://schemas.openxmlformats.org/officeDocument/2006/relationships/image" Target="../media/image100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8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1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4" Type="http://schemas.openxmlformats.org/officeDocument/2006/relationships/image" Target="../media/image85.emf"/><Relationship Id="rId5" Type="http://schemas.openxmlformats.org/officeDocument/2006/relationships/image" Target="../media/image86.emf"/><Relationship Id="rId6" Type="http://schemas.openxmlformats.org/officeDocument/2006/relationships/image" Target="../media/image87.emf"/><Relationship Id="rId7" Type="http://schemas.openxmlformats.org/officeDocument/2006/relationships/image" Target="../media/image88.emf"/><Relationship Id="rId8" Type="http://schemas.openxmlformats.org/officeDocument/2006/relationships/image" Target="../media/image68.jpeg"/><Relationship Id="rId9" Type="http://schemas.microsoft.com/office/2007/relationships/hdphoto" Target="../media/hdphoto9.wdp"/><Relationship Id="rId10" Type="http://schemas.openxmlformats.org/officeDocument/2006/relationships/image" Target="../media/image65.jpeg"/><Relationship Id="rId11" Type="http://schemas.microsoft.com/office/2007/relationships/hdphoto" Target="../media/hdphoto8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3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4" Type="http://schemas.openxmlformats.org/officeDocument/2006/relationships/image" Target="../media/image104.emf"/><Relationship Id="rId5" Type="http://schemas.openxmlformats.org/officeDocument/2006/relationships/image" Target="../media/image105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6" Type="http://schemas.openxmlformats.org/officeDocument/2006/relationships/image" Target="../media/image17.emf"/><Relationship Id="rId7" Type="http://schemas.openxmlformats.org/officeDocument/2006/relationships/image" Target="../media/image18.png"/><Relationship Id="rId8" Type="http://schemas.openxmlformats.org/officeDocument/2006/relationships/image" Target="../media/image19.emf"/><Relationship Id="rId9" Type="http://schemas.openxmlformats.org/officeDocument/2006/relationships/oleObject" Target="../embeddings/oleObject1.bin"/><Relationship Id="rId10" Type="http://schemas.openxmlformats.org/officeDocument/2006/relationships/image" Target="../media/image13.emf"/><Relationship Id="rId11" Type="http://schemas.openxmlformats.org/officeDocument/2006/relationships/image" Target="../media/image2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ctrTitle"/>
          </p:nvPr>
        </p:nvSpPr>
        <p:spPr>
          <a:xfrm>
            <a:off x="251520" y="1412776"/>
            <a:ext cx="8712968" cy="1944216"/>
          </a:xfrm>
        </p:spPr>
        <p:txBody>
          <a:bodyPr>
            <a:noAutofit/>
          </a:bodyPr>
          <a:lstStyle/>
          <a:p>
            <a:r>
              <a:rPr lang="en-US" sz="3200" dirty="0"/>
              <a:t>The virtue of precision spectroscopy :</a:t>
            </a: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3200" dirty="0" smtClean="0">
                <a:solidFill>
                  <a:srgbClr val="E46C0A"/>
                </a:solidFill>
              </a:rPr>
              <a:t>A </a:t>
            </a:r>
            <a:r>
              <a:rPr lang="en-US" sz="3200" dirty="0">
                <a:solidFill>
                  <a:srgbClr val="E46C0A"/>
                </a:solidFill>
              </a:rPr>
              <a:t>new axial-vector meson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and </a:t>
            </a:r>
            <a:br>
              <a:rPr lang="en-US" sz="3200" dirty="0" smtClean="0"/>
            </a:br>
            <a:r>
              <a:rPr lang="en-US" sz="3200" dirty="0" smtClean="0"/>
              <a:t>The </a:t>
            </a:r>
            <a:r>
              <a:rPr lang="en-US" sz="3200" dirty="0"/>
              <a:t>structure of the </a:t>
            </a:r>
            <a:r>
              <a:rPr lang="en-US" sz="3200" dirty="0">
                <a:solidFill>
                  <a:srgbClr val="E46C0A"/>
                </a:solidFill>
              </a:rPr>
              <a:t>(</a:t>
            </a:r>
            <a:r>
              <a:rPr lang="en-US" sz="3200" dirty="0" err="1" smtClean="0">
                <a:solidFill>
                  <a:srgbClr val="E46C0A"/>
                </a:solidFill>
                <a:latin typeface="Symbol" charset="2"/>
                <a:cs typeface="Symbol" charset="2"/>
              </a:rPr>
              <a:t>pp</a:t>
            </a:r>
            <a:r>
              <a:rPr lang="en-US" sz="3200" dirty="0" smtClean="0">
                <a:solidFill>
                  <a:srgbClr val="E46C0A"/>
                </a:solidFill>
              </a:rPr>
              <a:t>) </a:t>
            </a:r>
            <a:r>
              <a:rPr lang="en-US" sz="3200" dirty="0">
                <a:solidFill>
                  <a:srgbClr val="E46C0A"/>
                </a:solidFill>
              </a:rPr>
              <a:t>S-</a:t>
            </a:r>
            <a:r>
              <a:rPr lang="en-US" sz="3200" dirty="0" smtClean="0">
                <a:solidFill>
                  <a:srgbClr val="E46C0A"/>
                </a:solidFill>
              </a:rPr>
              <a:t>wave isobar</a:t>
            </a:r>
            <a:br>
              <a:rPr lang="en-US" sz="3200" dirty="0" smtClean="0">
                <a:solidFill>
                  <a:srgbClr val="E46C0A"/>
                </a:solidFill>
              </a:rPr>
            </a:br>
            <a:endParaRPr lang="de-DE" sz="3200" dirty="0" smtClean="0">
              <a:solidFill>
                <a:srgbClr val="E46C0A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03648" y="3717032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dirty="0" smtClean="0"/>
              <a:t>Stephan Paul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COMPASS </a:t>
            </a:r>
            <a:r>
              <a:rPr lang="de-DE" sz="2400" dirty="0" err="1" smtClean="0"/>
              <a:t>collaboration</a:t>
            </a:r>
            <a:endParaRPr lang="de-DE" sz="2400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de-DE" dirty="0" smtClean="0"/>
              <a:t>TUM </a:t>
            </a:r>
          </a:p>
        </p:txBody>
      </p:sp>
      <p:pic>
        <p:nvPicPr>
          <p:cNvPr id="4" name="Picture 27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5589240"/>
            <a:ext cx="928687" cy="945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73196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Fit Model - Isobars</a:t>
            </a:r>
            <a:endParaRPr lang="en-US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rcRect l="-7031" r="-7031"/>
          <a:stretch>
            <a:fillRect/>
          </a:stretch>
        </p:blipFill>
        <p:spPr/>
      </p:pic>
      <p:sp>
        <p:nvSpPr>
          <p:cNvPr id="3" name="Rechteck 2"/>
          <p:cNvSpPr/>
          <p:nvPr/>
        </p:nvSpPr>
        <p:spPr>
          <a:xfrm>
            <a:off x="1043608" y="2451100"/>
            <a:ext cx="6984776" cy="32982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9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9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hteck 4"/>
          <p:cNvSpPr/>
          <p:nvPr/>
        </p:nvSpPr>
        <p:spPr>
          <a:xfrm>
            <a:off x="1043608" y="3356992"/>
            <a:ext cx="6984776" cy="32982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9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9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hteck 5"/>
          <p:cNvSpPr/>
          <p:nvPr/>
        </p:nvSpPr>
        <p:spPr>
          <a:xfrm>
            <a:off x="1043608" y="3717032"/>
            <a:ext cx="6984776" cy="32982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9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9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eck 6"/>
          <p:cNvSpPr/>
          <p:nvPr/>
        </p:nvSpPr>
        <p:spPr>
          <a:xfrm>
            <a:off x="1115616" y="4941168"/>
            <a:ext cx="6984776" cy="278532"/>
          </a:xfrm>
          <a:prstGeom prst="rect">
            <a:avLst/>
          </a:prstGeom>
          <a:solidFill>
            <a:srgbClr val="E46C0A">
              <a:alpha val="1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/>
          <p:cNvSpPr/>
          <p:nvPr/>
        </p:nvSpPr>
        <p:spPr>
          <a:xfrm>
            <a:off x="1115616" y="5626100"/>
            <a:ext cx="6984776" cy="271760"/>
          </a:xfrm>
          <a:prstGeom prst="rect">
            <a:avLst/>
          </a:prstGeom>
          <a:solidFill>
            <a:schemeClr val="bg1">
              <a:lumMod val="50000"/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feld 8"/>
          <p:cNvSpPr txBox="1"/>
          <p:nvPr/>
        </p:nvSpPr>
        <p:spPr>
          <a:xfrm>
            <a:off x="179512" y="3068960"/>
            <a:ext cx="65031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>
                <a:latin typeface="Symbol" charset="2"/>
                <a:cs typeface="Symbol" charset="2"/>
              </a:rPr>
              <a:t>pp</a:t>
            </a:r>
            <a:r>
              <a:rPr lang="en-US" dirty="0" smtClean="0"/>
              <a:t>]</a:t>
            </a:r>
            <a:r>
              <a:rPr lang="en-US" baseline="-25000" dirty="0" smtClean="0"/>
              <a:t>S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107504" y="5229200"/>
            <a:ext cx="1004865" cy="369332"/>
          </a:xfrm>
          <a:prstGeom prst="rect">
            <a:avLst/>
          </a:prstGeom>
          <a:solidFill>
            <a:schemeClr val="accent6">
              <a:lumMod val="40000"/>
              <a:lumOff val="60000"/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not used</a:t>
            </a:r>
            <a:endParaRPr lang="en-US" dirty="0"/>
          </a:p>
        </p:txBody>
      </p:sp>
      <p:sp>
        <p:nvSpPr>
          <p:cNvPr id="11" name="Rechteck 10"/>
          <p:cNvSpPr/>
          <p:nvPr/>
        </p:nvSpPr>
        <p:spPr>
          <a:xfrm>
            <a:off x="1043608" y="4063132"/>
            <a:ext cx="6984776" cy="271760"/>
          </a:xfrm>
          <a:prstGeom prst="rect">
            <a:avLst/>
          </a:prstGeom>
          <a:solidFill>
            <a:schemeClr val="bg1">
              <a:lumMod val="50000"/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hteck 11"/>
          <p:cNvSpPr/>
          <p:nvPr/>
        </p:nvSpPr>
        <p:spPr>
          <a:xfrm>
            <a:off x="1145208" y="5593556"/>
            <a:ext cx="6984776" cy="298400"/>
          </a:xfrm>
          <a:prstGeom prst="rect">
            <a:avLst/>
          </a:prstGeom>
          <a:solidFill>
            <a:schemeClr val="accent6">
              <a:lumMod val="75000"/>
              <a:alpha val="13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hteck 12"/>
          <p:cNvSpPr/>
          <p:nvPr/>
        </p:nvSpPr>
        <p:spPr>
          <a:xfrm>
            <a:off x="1043608" y="4077072"/>
            <a:ext cx="6984776" cy="271760"/>
          </a:xfrm>
          <a:prstGeom prst="rect">
            <a:avLst/>
          </a:prstGeom>
          <a:solidFill>
            <a:schemeClr val="accent6">
              <a:lumMod val="75000"/>
              <a:alpha val="13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feld 13"/>
          <p:cNvSpPr txBox="1"/>
          <p:nvPr/>
        </p:nvSpPr>
        <p:spPr>
          <a:xfrm>
            <a:off x="1115616" y="6488668"/>
            <a:ext cx="2163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*</a:t>
            </a:r>
            <a:r>
              <a:rPr lang="en-US" dirty="0" smtClean="0"/>
              <a:t>weak coupling to </a:t>
            </a:r>
            <a:r>
              <a:rPr lang="en-US" dirty="0" err="1" smtClean="0">
                <a:latin typeface="Symbol" charset="2"/>
                <a:cs typeface="Symbol" charset="2"/>
              </a:rPr>
              <a:t>pp</a:t>
            </a:r>
            <a:endParaRPr lang="en-US" dirty="0"/>
          </a:p>
        </p:txBody>
      </p:sp>
      <p:sp>
        <p:nvSpPr>
          <p:cNvPr id="15" name="Textfeld 14"/>
          <p:cNvSpPr txBox="1"/>
          <p:nvPr/>
        </p:nvSpPr>
        <p:spPr>
          <a:xfrm>
            <a:off x="8028384" y="4077072"/>
            <a:ext cx="2613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*</a:t>
            </a:r>
            <a:endParaRPr lang="en-US" baseline="30000" dirty="0"/>
          </a:p>
        </p:txBody>
      </p:sp>
      <p:sp>
        <p:nvSpPr>
          <p:cNvPr id="16" name="Textfeld 15"/>
          <p:cNvSpPr txBox="1"/>
          <p:nvPr/>
        </p:nvSpPr>
        <p:spPr>
          <a:xfrm>
            <a:off x="8100392" y="5589240"/>
            <a:ext cx="2613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*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537614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waves</a:t>
            </a:r>
            <a:endParaRPr lang="en-US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Major waves</a:t>
            </a:r>
            <a:endParaRPr lang="en-US" sz="2400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5299" b="4618"/>
          <a:stretch/>
        </p:blipFill>
        <p:spPr>
          <a:xfrm>
            <a:off x="467544" y="2204864"/>
            <a:ext cx="2451100" cy="1224136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3157" b="5554"/>
          <a:stretch/>
        </p:blipFill>
        <p:spPr>
          <a:xfrm>
            <a:off x="395536" y="3717032"/>
            <a:ext cx="2624290" cy="576064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539552" y="4797152"/>
            <a:ext cx="2468870" cy="646331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mass independent fits</a:t>
            </a:r>
          </a:p>
          <a:p>
            <a:r>
              <a:rPr lang="en-US" dirty="0" smtClean="0"/>
              <a:t>minimal m = (0,1) waves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1628180" y="2924944"/>
            <a:ext cx="14401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1" name="Textfeld 10"/>
          <p:cNvSpPr txBox="1"/>
          <p:nvPr/>
        </p:nvSpPr>
        <p:spPr>
          <a:xfrm>
            <a:off x="539552" y="1628800"/>
            <a:ext cx="1896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 smtClean="0"/>
              <a:t>J</a:t>
            </a:r>
            <a:r>
              <a:rPr lang="en-US" sz="2000" i="1" baseline="30000" dirty="0" err="1" smtClean="0"/>
              <a:t>PC</a:t>
            </a:r>
            <a:r>
              <a:rPr lang="en-US" sz="2000" i="1" dirty="0" err="1" smtClean="0"/>
              <a:t>m</a:t>
            </a:r>
            <a:r>
              <a:rPr lang="en-US" sz="2000" baseline="30000" dirty="0" err="1" smtClean="0">
                <a:latin typeface="Symbol" charset="2"/>
                <a:cs typeface="Symbol" charset="2"/>
              </a:rPr>
              <a:t>e</a:t>
            </a:r>
            <a:r>
              <a:rPr lang="en-US" sz="2000" dirty="0" smtClean="0">
                <a:latin typeface="Times New Roman"/>
                <a:cs typeface="Times New Roman"/>
              </a:rPr>
              <a:t>[</a:t>
            </a:r>
            <a:r>
              <a:rPr lang="en-US" sz="2000" i="1" dirty="0" smtClean="0">
                <a:latin typeface="Times New Roman"/>
                <a:cs typeface="Times New Roman"/>
              </a:rPr>
              <a:t>isobar</a:t>
            </a:r>
            <a:r>
              <a:rPr lang="en-US" sz="2000" dirty="0" smtClean="0">
                <a:latin typeface="Times New Roman"/>
                <a:cs typeface="Times New Roman"/>
              </a:rPr>
              <a:t>]</a:t>
            </a:r>
            <a:r>
              <a:rPr lang="en-US" sz="2000" dirty="0" err="1" smtClean="0">
                <a:latin typeface="Symbol" charset="2"/>
                <a:cs typeface="Symbol" charset="2"/>
              </a:rPr>
              <a:t>p</a:t>
            </a:r>
            <a:r>
              <a:rPr lang="en-US" sz="2000" i="1" dirty="0" err="1" smtClean="0">
                <a:latin typeface="Times New Roman"/>
                <a:cs typeface="Times New Roman"/>
              </a:rPr>
              <a:t>L</a:t>
            </a:r>
            <a:endParaRPr lang="en-US" sz="2000" i="1" dirty="0"/>
          </a:p>
        </p:txBody>
      </p:sp>
      <p:pic>
        <p:nvPicPr>
          <p:cNvPr id="14" name="Bild 13" descr="h2_incoh_sum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52178" y="1164441"/>
            <a:ext cx="2552248" cy="2616861"/>
          </a:xfrm>
          <a:prstGeom prst="rect">
            <a:avLst/>
          </a:prstGeom>
        </p:spPr>
      </p:pic>
      <p:pic>
        <p:nvPicPr>
          <p:cNvPr id="15" name="Bild 14" descr="h4_incoh_sum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6478" y="1164443"/>
            <a:ext cx="2552490" cy="2617109"/>
          </a:xfrm>
          <a:prstGeom prst="rect">
            <a:avLst/>
          </a:prstGeom>
        </p:spPr>
      </p:pic>
      <p:pic>
        <p:nvPicPr>
          <p:cNvPr id="19" name="Bild 18" descr="h26_incoh_sum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04979" y="3658121"/>
            <a:ext cx="2647397" cy="2714419"/>
          </a:xfrm>
          <a:prstGeom prst="rect">
            <a:avLst/>
          </a:prstGeom>
        </p:spPr>
      </p:pic>
      <p:pic>
        <p:nvPicPr>
          <p:cNvPr id="21" name="Bild 20" descr="h62_incoh_sum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19140" y="3692364"/>
            <a:ext cx="2617664" cy="2683934"/>
          </a:xfrm>
          <a:prstGeom prst="rect">
            <a:avLst/>
          </a:prstGeom>
        </p:spPr>
      </p:pic>
      <p:pic>
        <p:nvPicPr>
          <p:cNvPr id="24" name="Bild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46018" y="1123588"/>
            <a:ext cx="2639822" cy="2736342"/>
          </a:xfrm>
          <a:prstGeom prst="rect">
            <a:avLst/>
          </a:prstGeom>
        </p:spPr>
      </p:pic>
      <p:pic>
        <p:nvPicPr>
          <p:cNvPr id="25" name="Bild 24" descr="pwa_pi0_int_2++1+rhopiD_sum_ccnorm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89826" y="1084372"/>
            <a:ext cx="2639822" cy="2736342"/>
          </a:xfrm>
          <a:prstGeom prst="rect">
            <a:avLst/>
          </a:prstGeom>
        </p:spPr>
      </p:pic>
      <p:pic>
        <p:nvPicPr>
          <p:cNvPr id="27" name="Bild 26" descr="pwa_pi0_int_4++1+rhopiG_sum_ccnorm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47834" y="3588297"/>
            <a:ext cx="2639822" cy="2736342"/>
          </a:xfrm>
          <a:prstGeom prst="rect">
            <a:avLst/>
          </a:prstGeom>
        </p:spPr>
      </p:pic>
      <p:pic>
        <p:nvPicPr>
          <p:cNvPr id="28" name="Bild 27" descr="pwa_pi0_int_2-+0+f2piS_sum_ccnorm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32428" y="3596764"/>
            <a:ext cx="2639822" cy="2736342"/>
          </a:xfrm>
          <a:prstGeom prst="rect">
            <a:avLst/>
          </a:prstGeom>
        </p:spPr>
      </p:pic>
      <p:sp>
        <p:nvSpPr>
          <p:cNvPr id="29" name="Textfeld 28"/>
          <p:cNvSpPr txBox="1"/>
          <p:nvPr/>
        </p:nvSpPr>
        <p:spPr>
          <a:xfrm>
            <a:off x="539552" y="5661248"/>
            <a:ext cx="29290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compare: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err="1" smtClean="0">
                <a:solidFill>
                  <a:srgbClr val="FF66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err="1" smtClean="0">
                <a:solidFill>
                  <a:srgbClr val="FF6600"/>
                </a:solidFill>
                <a:latin typeface="Symbol" charset="2"/>
                <a:cs typeface="Symbol" charset="2"/>
              </a:rPr>
              <a:t>-</a:t>
            </a:r>
            <a:r>
              <a:rPr lang="en-US" dirty="0" err="1" smtClean="0">
                <a:solidFill>
                  <a:srgbClr val="FF66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err="1" smtClean="0">
                <a:solidFill>
                  <a:srgbClr val="FF6600"/>
                </a:solidFill>
                <a:latin typeface="Symbol" charset="2"/>
                <a:cs typeface="Symbol" charset="2"/>
              </a:rPr>
              <a:t>+</a:t>
            </a:r>
            <a:r>
              <a:rPr lang="en-US" dirty="0" err="1" smtClean="0">
                <a:solidFill>
                  <a:srgbClr val="FF66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solidFill>
                  <a:srgbClr val="FF6600"/>
                </a:solidFill>
                <a:latin typeface="Symbol" charset="2"/>
                <a:cs typeface="Symbol" charset="2"/>
              </a:rPr>
              <a:t>- </a:t>
            </a:r>
            <a:r>
              <a:rPr lang="en-US" dirty="0" smtClean="0">
                <a:cs typeface="Symbol" charset="2"/>
              </a:rPr>
              <a:t>and </a:t>
            </a:r>
            <a:r>
              <a:rPr lang="en-US" dirty="0"/>
              <a:t>: </a:t>
            </a:r>
            <a:r>
              <a:rPr lang="en-US" dirty="0">
                <a:solidFill>
                  <a:srgbClr val="3366FF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>
                <a:solidFill>
                  <a:srgbClr val="3366FF"/>
                </a:solidFill>
                <a:latin typeface="Symbol" charset="2"/>
                <a:cs typeface="Symbol" charset="2"/>
              </a:rPr>
              <a:t>-</a:t>
            </a:r>
            <a:r>
              <a:rPr lang="en-US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0</a:t>
            </a:r>
            <a:r>
              <a:rPr lang="en-US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>
                <a:solidFill>
                  <a:srgbClr val="3366FF"/>
                </a:solidFill>
                <a:latin typeface="Symbol" charset="2"/>
                <a:cs typeface="Symbol" charset="2"/>
              </a:rPr>
              <a:t>0</a:t>
            </a:r>
            <a:r>
              <a:rPr lang="en-US" baseline="30000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 </a:t>
            </a:r>
            <a:endParaRPr lang="en-US" dirty="0">
              <a:solidFill>
                <a:srgbClr val="3366FF"/>
              </a:solidFill>
            </a:endParaRPr>
          </a:p>
          <a:p>
            <a:r>
              <a:rPr lang="en-US" baseline="30000" dirty="0" smtClean="0">
                <a:latin typeface="Symbol" charset="2"/>
                <a:cs typeface="Symbol" charset="2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848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>
            <a:noAutofit/>
          </a:bodyPr>
          <a:lstStyle/>
          <a:p>
            <a:r>
              <a:rPr lang="en-US" sz="3200" dirty="0" smtClean="0"/>
              <a:t>t’ dependence of </a:t>
            </a:r>
            <a:br>
              <a:rPr lang="en-US" sz="3200" dirty="0" smtClean="0"/>
            </a:br>
            <a:r>
              <a:rPr lang="en-US" sz="3200" dirty="0" smtClean="0"/>
              <a:t>mass distributions</a:t>
            </a:r>
            <a:endParaRPr lang="en-US" sz="3200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8190" y="1386106"/>
            <a:ext cx="2106930" cy="2160270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8190" y="3762370"/>
            <a:ext cx="2106930" cy="2160270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10438" y="3762370"/>
            <a:ext cx="2106930" cy="2160270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42686" y="3762370"/>
            <a:ext cx="2106930" cy="2160270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02926" y="3762370"/>
            <a:ext cx="2106930" cy="2160270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10468" y="1386105"/>
            <a:ext cx="2106930" cy="2160270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42686" y="1386106"/>
            <a:ext cx="2106930" cy="2160270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02926" y="1386106"/>
            <a:ext cx="2106930" cy="2160270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3491880" y="3429000"/>
            <a:ext cx="77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t’</a:t>
            </a:r>
            <a:endParaRPr lang="en-US" dirty="0"/>
          </a:p>
        </p:txBody>
      </p:sp>
      <p:sp>
        <p:nvSpPr>
          <p:cNvPr id="16" name="Textfeld 15"/>
          <p:cNvSpPr txBox="1"/>
          <p:nvPr/>
        </p:nvSpPr>
        <p:spPr>
          <a:xfrm>
            <a:off x="3491880" y="342900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t</a:t>
            </a:r>
            <a:endParaRPr lang="en-US" dirty="0"/>
          </a:p>
        </p:txBody>
      </p:sp>
      <p:sp>
        <p:nvSpPr>
          <p:cNvPr id="17" name="Textfeld 16"/>
          <p:cNvSpPr txBox="1"/>
          <p:nvPr/>
        </p:nvSpPr>
        <p:spPr>
          <a:xfrm>
            <a:off x="3419872" y="98072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t</a:t>
            </a:r>
            <a:endParaRPr lang="en-US" dirty="0"/>
          </a:p>
        </p:txBody>
      </p:sp>
      <p:cxnSp>
        <p:nvCxnSpPr>
          <p:cNvPr id="19" name="Gerade Verbindung 18"/>
          <p:cNvCxnSpPr/>
          <p:nvPr/>
        </p:nvCxnSpPr>
        <p:spPr>
          <a:xfrm flipV="1">
            <a:off x="1229152" y="1519200"/>
            <a:ext cx="0" cy="4068000"/>
          </a:xfrm>
          <a:prstGeom prst="line">
            <a:avLst/>
          </a:prstGeom>
          <a:ln w="9525" cmpd="sng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/>
          <p:cNvCxnSpPr/>
          <p:nvPr/>
        </p:nvCxnSpPr>
        <p:spPr>
          <a:xfrm flipV="1">
            <a:off x="3491880" y="1524000"/>
            <a:ext cx="4853" cy="4100792"/>
          </a:xfrm>
          <a:prstGeom prst="line">
            <a:avLst/>
          </a:prstGeom>
          <a:ln w="9525" cmpd="sng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/>
        </p:nvCxnSpPr>
        <p:spPr>
          <a:xfrm flipV="1">
            <a:off x="6076330" y="1516152"/>
            <a:ext cx="0" cy="4068000"/>
          </a:xfrm>
          <a:prstGeom prst="line">
            <a:avLst/>
          </a:prstGeom>
          <a:ln w="9525" cmpd="sng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/>
        </p:nvCxnSpPr>
        <p:spPr>
          <a:xfrm flipV="1">
            <a:off x="8480752" y="1535584"/>
            <a:ext cx="0" cy="4068000"/>
          </a:xfrm>
          <a:prstGeom prst="line">
            <a:avLst/>
          </a:prstGeom>
          <a:ln w="9525" cmpd="sng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827584" y="5949280"/>
            <a:ext cx="1359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</a:t>
            </a:r>
            <a:r>
              <a:rPr lang="en-US" sz="2400" baseline="30000" dirty="0" smtClean="0"/>
              <a:t>++</a:t>
            </a:r>
            <a:r>
              <a:rPr lang="en-US" sz="2400" dirty="0"/>
              <a:t>0</a:t>
            </a:r>
            <a:r>
              <a:rPr lang="en-US" sz="2400" baseline="30000" dirty="0" smtClean="0"/>
              <a:t>+</a:t>
            </a:r>
            <a:r>
              <a:rPr lang="en-US" sz="2400" dirty="0" smtClean="0">
                <a:latin typeface="Symbol" charset="2"/>
                <a:cs typeface="Symbol" charset="2"/>
              </a:rPr>
              <a:t>rp </a:t>
            </a:r>
            <a:r>
              <a:rPr lang="en-US" sz="2400" dirty="0" smtClean="0">
                <a:latin typeface="+mj-lt"/>
                <a:cs typeface="Symbol" charset="2"/>
              </a:rPr>
              <a:t>S</a:t>
            </a:r>
            <a:endParaRPr lang="en-US" sz="2400" dirty="0"/>
          </a:p>
        </p:txBody>
      </p:sp>
      <p:sp>
        <p:nvSpPr>
          <p:cNvPr id="26" name="Textfeld 25"/>
          <p:cNvSpPr txBox="1"/>
          <p:nvPr/>
        </p:nvSpPr>
        <p:spPr>
          <a:xfrm>
            <a:off x="5220072" y="5949280"/>
            <a:ext cx="1465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</a:t>
            </a:r>
            <a:r>
              <a:rPr lang="en-US" sz="2400" baseline="30000" dirty="0" smtClean="0"/>
              <a:t>-+</a:t>
            </a:r>
            <a:r>
              <a:rPr lang="en-US" sz="2400" dirty="0" smtClean="0"/>
              <a:t>0</a:t>
            </a:r>
            <a:r>
              <a:rPr lang="en-US" sz="2400" baseline="30000" dirty="0" smtClean="0"/>
              <a:t>+ </a:t>
            </a:r>
            <a:r>
              <a:rPr lang="en-US" sz="2400" dirty="0" smtClean="0">
                <a:latin typeface="+mj-lt"/>
                <a:cs typeface="Symbol" charset="2"/>
              </a:rPr>
              <a:t>f</a:t>
            </a:r>
            <a:r>
              <a:rPr lang="en-US" sz="2400" baseline="-25000" dirty="0" smtClean="0">
                <a:latin typeface="+mj-lt"/>
                <a:cs typeface="Symbol" charset="2"/>
              </a:rPr>
              <a:t>2</a:t>
            </a:r>
            <a:r>
              <a:rPr lang="en-US" sz="2400" dirty="0" smtClean="0">
                <a:latin typeface="+mj-lt"/>
                <a:cs typeface="Symbol" charset="2"/>
              </a:rPr>
              <a:t> </a:t>
            </a:r>
            <a:r>
              <a:rPr lang="en-US" sz="2400" dirty="0" smtClean="0">
                <a:latin typeface="Symbol" charset="2"/>
                <a:cs typeface="Symbol" charset="2"/>
              </a:rPr>
              <a:t>p </a:t>
            </a:r>
            <a:r>
              <a:rPr lang="en-US" sz="2400" dirty="0" smtClean="0">
                <a:latin typeface="+mj-lt"/>
                <a:cs typeface="Symbol" charset="2"/>
              </a:rPr>
              <a:t>S</a:t>
            </a:r>
            <a:endParaRPr lang="en-US" sz="2400" dirty="0"/>
          </a:p>
        </p:txBody>
      </p:sp>
      <p:sp>
        <p:nvSpPr>
          <p:cNvPr id="27" name="Textfeld 26"/>
          <p:cNvSpPr txBox="1"/>
          <p:nvPr/>
        </p:nvSpPr>
        <p:spPr>
          <a:xfrm>
            <a:off x="7380312" y="5949280"/>
            <a:ext cx="1458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4</a:t>
            </a:r>
            <a:r>
              <a:rPr lang="en-US" sz="2400" baseline="30000" dirty="0" smtClean="0"/>
              <a:t>+</a:t>
            </a:r>
            <a:r>
              <a:rPr lang="en-US" sz="2400" baseline="30000" dirty="0"/>
              <a:t>+</a:t>
            </a:r>
            <a:r>
              <a:rPr lang="en-US" sz="2400" dirty="0" smtClean="0"/>
              <a:t>1</a:t>
            </a:r>
            <a:r>
              <a:rPr lang="en-US" sz="2400" baseline="30000" dirty="0" smtClean="0"/>
              <a:t>+ </a:t>
            </a:r>
            <a:r>
              <a:rPr lang="en-US" sz="2400" dirty="0" err="1" smtClean="0">
                <a:latin typeface="Symbol" charset="2"/>
                <a:cs typeface="Symbol" charset="2"/>
              </a:rPr>
              <a:t>rp</a:t>
            </a:r>
            <a:r>
              <a:rPr lang="en-US" sz="2400" dirty="0" smtClean="0">
                <a:latin typeface="Symbol" charset="2"/>
                <a:cs typeface="Symbol" charset="2"/>
              </a:rPr>
              <a:t> </a:t>
            </a:r>
            <a:r>
              <a:rPr lang="en-US" sz="2400" dirty="0">
                <a:latin typeface="+mj-lt"/>
                <a:cs typeface="Symbol" charset="2"/>
              </a:rPr>
              <a:t>G</a:t>
            </a:r>
            <a:endParaRPr lang="en-US" sz="2400" dirty="0"/>
          </a:p>
        </p:txBody>
      </p:sp>
      <p:sp>
        <p:nvSpPr>
          <p:cNvPr id="30" name="Textfeld 29"/>
          <p:cNvSpPr txBox="1"/>
          <p:nvPr/>
        </p:nvSpPr>
        <p:spPr>
          <a:xfrm>
            <a:off x="3059832" y="5949280"/>
            <a:ext cx="1453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</a:t>
            </a:r>
            <a:r>
              <a:rPr lang="en-US" sz="2400" baseline="30000" dirty="0" smtClean="0"/>
              <a:t>++</a:t>
            </a:r>
            <a:r>
              <a:rPr lang="en-US" sz="2400" dirty="0"/>
              <a:t>1</a:t>
            </a:r>
            <a:r>
              <a:rPr lang="en-US" sz="2400" baseline="30000" dirty="0" smtClean="0"/>
              <a:t>+ </a:t>
            </a:r>
            <a:r>
              <a:rPr lang="en-US" sz="2400" dirty="0" err="1" smtClean="0">
                <a:latin typeface="Symbol" charset="2"/>
                <a:cs typeface="Symbol" charset="2"/>
              </a:rPr>
              <a:t>rp</a:t>
            </a:r>
            <a:r>
              <a:rPr lang="en-US" sz="2400" dirty="0" smtClean="0">
                <a:latin typeface="Symbol" charset="2"/>
                <a:cs typeface="Symbol" charset="2"/>
              </a:rPr>
              <a:t> </a:t>
            </a:r>
            <a:r>
              <a:rPr lang="en-US" sz="2400" dirty="0">
                <a:latin typeface="+mj-lt"/>
                <a:cs typeface="Symbol" charset="2"/>
              </a:rPr>
              <a:t>D</a:t>
            </a:r>
            <a:endParaRPr lang="en-US" sz="2400" dirty="0"/>
          </a:p>
        </p:txBody>
      </p:sp>
      <p:pic>
        <p:nvPicPr>
          <p:cNvPr id="31" name="Bild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9620" y="1386106"/>
            <a:ext cx="2084070" cy="2160270"/>
          </a:xfrm>
          <a:prstGeom prst="rect">
            <a:avLst/>
          </a:prstGeom>
        </p:spPr>
      </p:pic>
      <p:pic>
        <p:nvPicPr>
          <p:cNvPr id="32" name="Bild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9620" y="3762370"/>
            <a:ext cx="2084070" cy="2160270"/>
          </a:xfrm>
          <a:prstGeom prst="rect">
            <a:avLst/>
          </a:prstGeom>
        </p:spPr>
      </p:pic>
      <p:cxnSp>
        <p:nvCxnSpPr>
          <p:cNvPr id="35" name="Gerade Verbindung 34"/>
          <p:cNvCxnSpPr/>
          <p:nvPr/>
        </p:nvCxnSpPr>
        <p:spPr>
          <a:xfrm flipV="1">
            <a:off x="1187624" y="1556792"/>
            <a:ext cx="0" cy="4068000"/>
          </a:xfrm>
          <a:prstGeom prst="line">
            <a:avLst/>
          </a:prstGeom>
          <a:ln w="9525" cmpd="sng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93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Bil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23950"/>
            <a:ext cx="72009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itel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981075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More exotic families</a:t>
            </a:r>
          </a:p>
        </p:txBody>
      </p:sp>
      <p:sp>
        <p:nvSpPr>
          <p:cNvPr id="26627" name="Rechteck 3"/>
          <p:cNvSpPr>
            <a:spLocks noChangeArrowheads="1"/>
          </p:cNvSpPr>
          <p:nvPr/>
        </p:nvSpPr>
        <p:spPr bwMode="auto">
          <a:xfrm>
            <a:off x="5292725" y="2781300"/>
            <a:ext cx="12954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f</a:t>
            </a:r>
            <a:r>
              <a:rPr lang="en-US" sz="2800" b="1" baseline="-25000">
                <a:solidFill>
                  <a:schemeClr val="bg1"/>
                </a:solidFill>
              </a:rPr>
              <a:t>0</a:t>
            </a:r>
            <a:r>
              <a:rPr lang="en-US" sz="2800" b="1">
                <a:solidFill>
                  <a:schemeClr val="bg1"/>
                </a:solidFill>
              </a:rPr>
              <a:t>(980)</a:t>
            </a:r>
          </a:p>
        </p:txBody>
      </p:sp>
      <p:sp>
        <p:nvSpPr>
          <p:cNvPr id="6" name="Oval 5"/>
          <p:cNvSpPr/>
          <p:nvPr/>
        </p:nvSpPr>
        <p:spPr>
          <a:xfrm>
            <a:off x="5219700" y="2708275"/>
            <a:ext cx="1368425" cy="792163"/>
          </a:xfrm>
          <a:prstGeom prst="ellipse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81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Waves involving f</a:t>
            </a:r>
            <a:r>
              <a:rPr lang="en-US" baseline="-25000" dirty="0" smtClean="0"/>
              <a:t>0</a:t>
            </a:r>
            <a:r>
              <a:rPr lang="en-US" dirty="0" smtClean="0"/>
              <a:t>(980)</a:t>
            </a:r>
            <a:endParaRPr lang="en-US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67900" y="1308765"/>
            <a:ext cx="2528280" cy="2592288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7579" y="1308765"/>
            <a:ext cx="2528280" cy="2592288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68437" y="3756499"/>
            <a:ext cx="2570796" cy="2635880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4067944" y="6309320"/>
            <a:ext cx="2190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cs typeface="Comic Sans MS"/>
              </a:rPr>
              <a:t>2</a:t>
            </a:r>
            <a:r>
              <a:rPr lang="en-US" sz="2400" baseline="30000" dirty="0" smtClean="0">
                <a:latin typeface="+mj-lt"/>
                <a:cs typeface="Comic Sans MS"/>
              </a:rPr>
              <a:t>-+</a:t>
            </a:r>
            <a:r>
              <a:rPr lang="en-US" sz="2400" dirty="0" smtClean="0">
                <a:latin typeface="+mj-lt"/>
                <a:cs typeface="Comic Sans MS"/>
              </a:rPr>
              <a:t>0</a:t>
            </a:r>
            <a:r>
              <a:rPr lang="en-US" sz="2400" baseline="30000" dirty="0" smtClean="0">
                <a:latin typeface="+mj-lt"/>
                <a:cs typeface="Comic Sans MS"/>
              </a:rPr>
              <a:t>+</a:t>
            </a:r>
            <a:r>
              <a:rPr lang="en-US" sz="2400" dirty="0" smtClean="0">
                <a:latin typeface="+mj-lt"/>
                <a:cs typeface="Comic Sans MS"/>
              </a:rPr>
              <a:t> f</a:t>
            </a:r>
            <a:r>
              <a:rPr lang="en-US" sz="2400" baseline="-25000" dirty="0" smtClean="0">
                <a:latin typeface="+mj-lt"/>
                <a:cs typeface="Comic Sans MS"/>
              </a:rPr>
              <a:t>0</a:t>
            </a:r>
            <a:r>
              <a:rPr lang="en-US" sz="2400" dirty="0" smtClean="0">
                <a:latin typeface="+mj-lt"/>
                <a:cs typeface="Comic Sans MS"/>
              </a:rPr>
              <a:t>(980)</a:t>
            </a:r>
            <a:r>
              <a:rPr lang="en-US" sz="2400" dirty="0" smtClean="0">
                <a:cs typeface="Symbol" charset="2"/>
              </a:rPr>
              <a:t> </a:t>
            </a:r>
            <a:r>
              <a:rPr lang="en-US" sz="2400" dirty="0" smtClean="0">
                <a:latin typeface="Symbol" charset="2"/>
                <a:cs typeface="Symbol" charset="2"/>
              </a:rPr>
              <a:t>p </a:t>
            </a:r>
            <a:r>
              <a:rPr lang="en-US" sz="2400" dirty="0">
                <a:cs typeface="Comic Sans MS"/>
              </a:rPr>
              <a:t>D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139952" y="908720"/>
            <a:ext cx="2142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cs typeface="Comic Sans MS"/>
              </a:rPr>
              <a:t>0</a:t>
            </a:r>
            <a:r>
              <a:rPr lang="en-US" sz="2400" baseline="30000" dirty="0" smtClean="0">
                <a:latin typeface="+mj-lt"/>
                <a:cs typeface="Comic Sans MS"/>
              </a:rPr>
              <a:t>-+</a:t>
            </a:r>
            <a:r>
              <a:rPr lang="en-US" sz="2400" dirty="0">
                <a:cs typeface="Comic Sans MS"/>
              </a:rPr>
              <a:t>0</a:t>
            </a:r>
            <a:r>
              <a:rPr lang="en-US" sz="2400" baseline="30000" dirty="0">
                <a:cs typeface="Comic Sans MS"/>
              </a:rPr>
              <a:t>+</a:t>
            </a:r>
            <a:r>
              <a:rPr lang="en-US" sz="2400" dirty="0">
                <a:cs typeface="Comic Sans MS"/>
              </a:rPr>
              <a:t> </a:t>
            </a:r>
            <a:r>
              <a:rPr lang="en-US" sz="2400" dirty="0" smtClean="0">
                <a:latin typeface="+mj-lt"/>
                <a:cs typeface="Comic Sans MS"/>
              </a:rPr>
              <a:t>f</a:t>
            </a:r>
            <a:r>
              <a:rPr lang="en-US" sz="2400" baseline="-25000" dirty="0" smtClean="0">
                <a:latin typeface="+mj-lt"/>
                <a:cs typeface="Comic Sans MS"/>
              </a:rPr>
              <a:t>0</a:t>
            </a:r>
            <a:r>
              <a:rPr lang="en-US" sz="2400" dirty="0" smtClean="0">
                <a:latin typeface="+mj-lt"/>
                <a:cs typeface="Comic Sans MS"/>
              </a:rPr>
              <a:t>(980)</a:t>
            </a:r>
            <a:r>
              <a:rPr lang="en-US" sz="2400" dirty="0" smtClean="0">
                <a:cs typeface="Symbol" charset="2"/>
              </a:rPr>
              <a:t> </a:t>
            </a:r>
            <a:r>
              <a:rPr lang="en-US" sz="2400" dirty="0" smtClean="0">
                <a:latin typeface="Symbol" charset="2"/>
                <a:cs typeface="Symbol" charset="2"/>
              </a:rPr>
              <a:t>p </a:t>
            </a:r>
            <a:r>
              <a:rPr lang="en-US" sz="2400" dirty="0">
                <a:cs typeface="Comic Sans MS"/>
              </a:rPr>
              <a:t>S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187624" y="908720"/>
            <a:ext cx="2199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  <a:cs typeface="Comic Sans MS"/>
              </a:rPr>
              <a:t>1</a:t>
            </a:r>
            <a:r>
              <a:rPr lang="en-US" sz="2400" baseline="30000" dirty="0" smtClean="0">
                <a:latin typeface="+mj-lt"/>
                <a:cs typeface="Comic Sans MS"/>
              </a:rPr>
              <a:t>++</a:t>
            </a:r>
            <a:r>
              <a:rPr lang="en-US" sz="2400" dirty="0">
                <a:cs typeface="Comic Sans MS"/>
              </a:rPr>
              <a:t>0</a:t>
            </a:r>
            <a:r>
              <a:rPr lang="en-US" sz="2400" baseline="30000" dirty="0" smtClean="0">
                <a:cs typeface="Comic Sans MS"/>
              </a:rPr>
              <a:t>+</a:t>
            </a:r>
            <a:r>
              <a:rPr lang="en-US" sz="2400" dirty="0" smtClean="0">
                <a:cs typeface="Comic Sans MS"/>
              </a:rPr>
              <a:t> </a:t>
            </a:r>
            <a:r>
              <a:rPr lang="en-US" sz="2400" dirty="0" smtClean="0">
                <a:latin typeface="+mj-lt"/>
                <a:cs typeface="Comic Sans MS"/>
              </a:rPr>
              <a:t>f</a:t>
            </a:r>
            <a:r>
              <a:rPr lang="en-US" sz="2400" baseline="-25000" dirty="0" smtClean="0">
                <a:latin typeface="+mj-lt"/>
                <a:cs typeface="Comic Sans MS"/>
              </a:rPr>
              <a:t>0</a:t>
            </a:r>
            <a:r>
              <a:rPr lang="en-US" sz="2400" dirty="0" smtClean="0">
                <a:latin typeface="+mj-lt"/>
                <a:cs typeface="Comic Sans MS"/>
              </a:rPr>
              <a:t>(980)</a:t>
            </a:r>
            <a:r>
              <a:rPr lang="en-US" sz="2400" dirty="0" smtClean="0">
                <a:latin typeface="+mj-lt"/>
                <a:cs typeface="Symbol" charset="2"/>
              </a:rPr>
              <a:t> </a:t>
            </a:r>
            <a:r>
              <a:rPr lang="en-US" sz="2400" dirty="0" smtClean="0">
                <a:latin typeface="Symbol" charset="2"/>
                <a:cs typeface="Symbol" charset="2"/>
              </a:rPr>
              <a:t>p </a:t>
            </a:r>
            <a:r>
              <a:rPr lang="en-US" sz="2400" dirty="0">
                <a:latin typeface="+mj-lt"/>
                <a:cs typeface="Comic Sans MS"/>
              </a:rPr>
              <a:t>P</a:t>
            </a:r>
          </a:p>
        </p:txBody>
      </p:sp>
      <p:pic>
        <p:nvPicPr>
          <p:cNvPr id="18" name="Bild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1295" y="1295049"/>
            <a:ext cx="2500849" cy="2592288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395536" y="980728"/>
            <a:ext cx="3168352" cy="2808312"/>
          </a:xfrm>
          <a:prstGeom prst="rect">
            <a:avLst/>
          </a:prstGeom>
          <a:noFill/>
          <a:ln>
            <a:solidFill>
              <a:srgbClr val="E46C0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457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Waves involving [</a:t>
            </a:r>
            <a:r>
              <a:rPr lang="en-US" dirty="0" err="1" smtClean="0">
                <a:latin typeface="Symbol" charset="2"/>
                <a:cs typeface="Symbol" charset="2"/>
              </a:rPr>
              <a:t>pp</a:t>
            </a:r>
            <a:r>
              <a:rPr lang="en-US" dirty="0" smtClean="0"/>
              <a:t>]</a:t>
            </a:r>
            <a:r>
              <a:rPr lang="en-US" baseline="-25000" dirty="0" smtClean="0"/>
              <a:t>S</a:t>
            </a:r>
            <a:endParaRPr lang="en-US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9103" y="1812922"/>
            <a:ext cx="2492933" cy="2584083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21607" y="1812798"/>
            <a:ext cx="2502606" cy="2594109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1863" y="1812843"/>
            <a:ext cx="2499091" cy="259046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55576" y="4365104"/>
            <a:ext cx="1983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mic Sans MS"/>
                <a:cs typeface="Comic Sans MS"/>
              </a:rPr>
              <a:t>1</a:t>
            </a:r>
            <a:r>
              <a:rPr lang="en-US" sz="2400" baseline="30000" dirty="0">
                <a:solidFill>
                  <a:schemeClr val="accent1">
                    <a:lumMod val="75000"/>
                  </a:schemeClr>
                </a:solidFill>
                <a:latin typeface="Comic Sans MS"/>
                <a:cs typeface="Comic Sans MS"/>
              </a:rPr>
              <a:t>+</a:t>
            </a:r>
            <a:r>
              <a:rPr lang="en-US" sz="2400" baseline="30000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cs typeface="Comic Sans MS"/>
              </a:rPr>
              <a:t>+</a:t>
            </a:r>
            <a:r>
              <a:rPr lang="en-US" sz="2400" dirty="0" smtClean="0">
                <a:latin typeface="Comic Sans MS"/>
                <a:cs typeface="Comic Sans MS"/>
              </a:rPr>
              <a:t>0</a:t>
            </a:r>
            <a:r>
              <a:rPr lang="en-US" sz="2400" baseline="30000" dirty="0" smtClean="0">
                <a:latin typeface="Comic Sans MS"/>
                <a:cs typeface="Comic Sans MS"/>
              </a:rPr>
              <a:t>+</a:t>
            </a:r>
            <a:r>
              <a:rPr lang="en-US" sz="2400" dirty="0" smtClean="0">
                <a:latin typeface="Comic Sans MS"/>
                <a:cs typeface="Comic Sans MS"/>
              </a:rPr>
              <a:t>[</a:t>
            </a:r>
            <a:r>
              <a:rPr lang="en-US" sz="2400" dirty="0" err="1" smtClean="0">
                <a:latin typeface="Symbol" charset="2"/>
                <a:cs typeface="Symbol" charset="2"/>
              </a:rPr>
              <a:t>pp</a:t>
            </a:r>
            <a:r>
              <a:rPr lang="en-US" sz="2400" dirty="0" smtClean="0">
                <a:latin typeface="Comic Sans MS"/>
                <a:cs typeface="Comic Sans MS"/>
              </a:rPr>
              <a:t>]</a:t>
            </a:r>
            <a:r>
              <a:rPr lang="en-US" sz="2400" baseline="-25000" dirty="0" smtClean="0">
                <a:cs typeface="Comic Sans MS"/>
              </a:rPr>
              <a:t>S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smtClean="0">
                <a:latin typeface="Symbol" charset="2"/>
                <a:cs typeface="Symbol" charset="2"/>
              </a:rPr>
              <a:t>p</a:t>
            </a:r>
            <a:r>
              <a:rPr lang="en-US" sz="2400" dirty="0" smtClean="0">
                <a:latin typeface="+mj-lt"/>
                <a:cs typeface="Comic Sans MS"/>
              </a:rPr>
              <a:t> P</a:t>
            </a:r>
            <a:endParaRPr lang="en-US" sz="2400" dirty="0">
              <a:latin typeface="+mj-lt"/>
              <a:cs typeface="Comic Sans MS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635896" y="4365104"/>
            <a:ext cx="2019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76092"/>
                </a:solidFill>
                <a:latin typeface="Comic Sans MS"/>
                <a:cs typeface="Comic Sans MS"/>
              </a:rPr>
              <a:t>0</a:t>
            </a:r>
            <a:r>
              <a:rPr lang="en-US" sz="2400" baseline="30000" dirty="0" smtClean="0">
                <a:solidFill>
                  <a:srgbClr val="376092"/>
                </a:solidFill>
                <a:latin typeface="Comic Sans MS"/>
                <a:cs typeface="Comic Sans MS"/>
              </a:rPr>
              <a:t>-+</a:t>
            </a:r>
            <a:r>
              <a:rPr lang="en-US" sz="2400" dirty="0" smtClean="0">
                <a:latin typeface="Comic Sans MS"/>
                <a:cs typeface="Comic Sans MS"/>
              </a:rPr>
              <a:t>0</a:t>
            </a:r>
            <a:r>
              <a:rPr lang="en-US" sz="2400" baseline="30000" dirty="0" smtClean="0">
                <a:latin typeface="Comic Sans MS"/>
                <a:cs typeface="Comic Sans MS"/>
              </a:rPr>
              <a:t>+</a:t>
            </a:r>
            <a:r>
              <a:rPr lang="en-US" sz="2400" dirty="0" smtClean="0">
                <a:latin typeface="Comic Sans MS"/>
                <a:cs typeface="Comic Sans MS"/>
              </a:rPr>
              <a:t>[</a:t>
            </a:r>
            <a:r>
              <a:rPr lang="en-US" sz="2400" dirty="0" err="1" smtClean="0">
                <a:latin typeface="Symbol" charset="2"/>
                <a:cs typeface="Symbol" charset="2"/>
              </a:rPr>
              <a:t>pp</a:t>
            </a:r>
            <a:r>
              <a:rPr lang="en-US" sz="2400" dirty="0" smtClean="0">
                <a:latin typeface="Comic Sans MS"/>
                <a:cs typeface="Comic Sans MS"/>
              </a:rPr>
              <a:t>]</a:t>
            </a:r>
            <a:r>
              <a:rPr lang="en-US" sz="2400" baseline="-25000" dirty="0" smtClean="0">
                <a:latin typeface="+mj-lt"/>
                <a:cs typeface="Comic Sans MS"/>
              </a:rPr>
              <a:t>S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>
                <a:latin typeface="Symbol" charset="2"/>
                <a:cs typeface="Symbol" charset="2"/>
              </a:rPr>
              <a:t>p</a:t>
            </a:r>
            <a:r>
              <a:rPr lang="en-US" sz="2400" dirty="0" smtClean="0">
                <a:latin typeface="+mj-lt"/>
                <a:cs typeface="Comic Sans MS"/>
              </a:rPr>
              <a:t> S</a:t>
            </a:r>
            <a:endParaRPr lang="en-US" sz="2400" dirty="0">
              <a:latin typeface="+mj-lt"/>
              <a:cs typeface="Comic Sans M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660232" y="4365104"/>
            <a:ext cx="2019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376092"/>
                </a:solidFill>
                <a:latin typeface="Comic Sans MS"/>
                <a:cs typeface="Comic Sans MS"/>
              </a:rPr>
              <a:t>2</a:t>
            </a:r>
            <a:r>
              <a:rPr lang="en-US" sz="2400" baseline="30000" dirty="0" smtClean="0">
                <a:solidFill>
                  <a:srgbClr val="376092"/>
                </a:solidFill>
                <a:latin typeface="Comic Sans MS"/>
                <a:cs typeface="Comic Sans MS"/>
              </a:rPr>
              <a:t>-+</a:t>
            </a:r>
            <a:r>
              <a:rPr lang="en-US" sz="2400" dirty="0" smtClean="0">
                <a:latin typeface="Comic Sans MS"/>
                <a:cs typeface="Comic Sans MS"/>
              </a:rPr>
              <a:t>0</a:t>
            </a:r>
            <a:r>
              <a:rPr lang="en-US" sz="2400" baseline="30000" dirty="0" smtClean="0">
                <a:latin typeface="Comic Sans MS"/>
                <a:cs typeface="Comic Sans MS"/>
              </a:rPr>
              <a:t>+</a:t>
            </a:r>
            <a:r>
              <a:rPr lang="en-US" sz="2400" dirty="0" smtClean="0">
                <a:latin typeface="Comic Sans MS"/>
                <a:cs typeface="Comic Sans MS"/>
              </a:rPr>
              <a:t>[</a:t>
            </a:r>
            <a:r>
              <a:rPr lang="en-US" sz="2400" dirty="0" err="1" smtClean="0">
                <a:latin typeface="Symbol" charset="2"/>
                <a:cs typeface="Symbol" charset="2"/>
              </a:rPr>
              <a:t>pp</a:t>
            </a:r>
            <a:r>
              <a:rPr lang="en-US" sz="2400" dirty="0" smtClean="0">
                <a:latin typeface="Comic Sans MS"/>
                <a:cs typeface="Comic Sans MS"/>
              </a:rPr>
              <a:t>]</a:t>
            </a:r>
            <a:r>
              <a:rPr lang="en-US" sz="2400" baseline="-25000" dirty="0" smtClean="0">
                <a:latin typeface="+mj-lt"/>
                <a:cs typeface="Comic Sans MS"/>
              </a:rPr>
              <a:t>S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>
                <a:latin typeface="Symbol" charset="2"/>
                <a:cs typeface="Symbol" charset="2"/>
              </a:rPr>
              <a:t>p</a:t>
            </a:r>
            <a:r>
              <a:rPr lang="en-US" sz="2400" dirty="0" smtClean="0">
                <a:latin typeface="+mj-lt"/>
                <a:cs typeface="Comic Sans MS"/>
              </a:rPr>
              <a:t> D</a:t>
            </a:r>
            <a:endParaRPr lang="en-US" sz="2400" dirty="0">
              <a:latin typeface="+mj-lt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258742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/>
          <p:cNvSpPr txBox="1">
            <a:spLocks/>
          </p:cNvSpPr>
          <p:nvPr/>
        </p:nvSpPr>
        <p:spPr>
          <a:xfrm>
            <a:off x="467544" y="1196752"/>
            <a:ext cx="8229600" cy="61926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 smtClean="0"/>
              <a:t>Use only lowest m = 0,1 waves (so far)</a:t>
            </a:r>
          </a:p>
          <a:p>
            <a:pPr marL="0" indent="0">
              <a:buNone/>
            </a:pPr>
            <a:r>
              <a:rPr lang="en-US" sz="2400" dirty="0"/>
              <a:t>This work: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6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waves </a:t>
            </a:r>
          </a:p>
          <a:p>
            <a:pPr marL="0" indent="0">
              <a:buNone/>
            </a:pPr>
            <a:r>
              <a:rPr lang="en-US" sz="2400" dirty="0" smtClean="0"/>
              <a:t>Model:</a:t>
            </a:r>
          </a:p>
          <a:p>
            <a:pPr marL="0" indent="0">
              <a:buNone/>
            </a:pPr>
            <a:r>
              <a:rPr lang="en-US" sz="2000" dirty="0" smtClean="0"/>
              <a:t>						2 resonances : a</a:t>
            </a:r>
            <a:r>
              <a:rPr lang="en-US" sz="2000" baseline="-25000" dirty="0" smtClean="0"/>
              <a:t>1</a:t>
            </a:r>
            <a:r>
              <a:rPr lang="en-US" sz="2000" dirty="0" smtClean="0"/>
              <a:t>(1260) and a</a:t>
            </a:r>
            <a:r>
              <a:rPr lang="en-US" sz="2000" baseline="-25000" dirty="0" smtClean="0"/>
              <a:t>1</a:t>
            </a:r>
            <a:r>
              <a:rPr lang="en-US" sz="2000" dirty="0" smtClean="0"/>
              <a:t>´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+ non resonant term</a:t>
            </a:r>
          </a:p>
          <a:p>
            <a:pPr marL="0" indent="0">
              <a:buFont typeface="Arial"/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						2 resonances : a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(1320) and a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´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+ non resonant term</a:t>
            </a:r>
          </a:p>
          <a:p>
            <a:pPr marL="0" indent="0">
              <a:buFont typeface="Arial"/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						1 resonance   : a</a:t>
            </a:r>
            <a:r>
              <a:rPr lang="en-US" sz="2000" baseline="-25000" dirty="0" smtClean="0"/>
              <a:t>4</a:t>
            </a:r>
            <a:r>
              <a:rPr lang="en-US" sz="2000" dirty="0" smtClean="0"/>
              <a:t>(2040)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+ non resonant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term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						2 resonances : </a:t>
            </a:r>
            <a:r>
              <a:rPr lang="en-US" sz="2000" dirty="0" smtClean="0">
                <a:latin typeface="Symbol" charset="2"/>
                <a:cs typeface="Symbol" charset="2"/>
              </a:rPr>
              <a:t>p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(1670) and </a:t>
            </a:r>
            <a:r>
              <a:rPr lang="en-US" sz="2000" dirty="0" smtClean="0">
                <a:latin typeface="Symbol" charset="2"/>
                <a:cs typeface="Symbol" charset="2"/>
              </a:rPr>
              <a:t>p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´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+ non resonant term</a:t>
            </a:r>
          </a:p>
          <a:p>
            <a:pPr marL="0" indent="0">
              <a:buFont typeface="Arial"/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						1 resonance   : a</a:t>
            </a:r>
            <a:r>
              <a:rPr lang="en-US" sz="2000" baseline="-25000" dirty="0" smtClean="0"/>
              <a:t>1</a:t>
            </a:r>
            <a:r>
              <a:rPr lang="en-US" sz="2000" dirty="0" smtClean="0"/>
              <a:t>(1420)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+ non resonant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term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						1 resonance   : </a:t>
            </a:r>
            <a:r>
              <a:rPr lang="en-US" sz="2000" dirty="0" smtClean="0">
                <a:latin typeface="Symbol" charset="2"/>
                <a:cs typeface="Symbol" charset="2"/>
              </a:rPr>
              <a:t>p </a:t>
            </a:r>
            <a:r>
              <a:rPr lang="en-US" sz="2000" dirty="0" smtClean="0"/>
              <a:t>(1800)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+ non resonant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term</a:t>
            </a:r>
            <a:endParaRPr lang="en-US" sz="2000" dirty="0" smtClean="0"/>
          </a:p>
          <a:p>
            <a:pPr marL="0" indent="0">
              <a:buFont typeface="Arial"/>
              <a:buNone/>
            </a:pPr>
            <a:endParaRPr lang="en-US" sz="2000" dirty="0"/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231 </a:t>
            </a:r>
            <a:r>
              <a:rPr lang="en-US" sz="2000" dirty="0">
                <a:solidFill>
                  <a:srgbClr val="000000"/>
                </a:solidFill>
              </a:rPr>
              <a:t>mass distributions with 23100 data points </a:t>
            </a:r>
          </a:p>
          <a:p>
            <a:pPr lvl="1"/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352 free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parameters</a:t>
            </a:r>
          </a:p>
          <a:p>
            <a:pPr lvl="1"/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systematic studies </a:t>
            </a:r>
            <a:r>
              <a:rPr lang="en-US" sz="2000" dirty="0">
                <a:solidFill>
                  <a:srgbClr val="000000"/>
                </a:solidFill>
              </a:rPr>
              <a:t>with 5 and 7 waves </a:t>
            </a:r>
            <a:r>
              <a:rPr lang="en-US" sz="2000" dirty="0" smtClean="0">
                <a:solidFill>
                  <a:srgbClr val="000000"/>
                </a:solidFill>
              </a:rPr>
              <a:t>performed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Font typeface="Arial"/>
              <a:buNone/>
            </a:pPr>
            <a:endParaRPr lang="en-US" sz="2000" dirty="0" smtClean="0"/>
          </a:p>
          <a:p>
            <a:pPr marL="0" indent="0">
              <a:buFont typeface="Arial"/>
              <a:buNone/>
            </a:pPr>
            <a:endParaRPr lang="en-US" sz="2400" dirty="0" smtClean="0"/>
          </a:p>
          <a:p>
            <a:pPr marL="0" indent="0">
              <a:buFont typeface="Arial"/>
              <a:buNone/>
            </a:pPr>
            <a:endParaRPr lang="en-US" sz="2400" dirty="0" smtClean="0"/>
          </a:p>
          <a:p>
            <a:pPr marL="0" indent="0">
              <a:buFont typeface="Arial"/>
              <a:buNone/>
            </a:pPr>
            <a:endParaRPr lang="en-US" sz="2400" dirty="0"/>
          </a:p>
        </p:txBody>
      </p:sp>
      <p:grpSp>
        <p:nvGrpSpPr>
          <p:cNvPr id="3" name="Gruppierung 2"/>
          <p:cNvGrpSpPr/>
          <p:nvPr/>
        </p:nvGrpSpPr>
        <p:grpSpPr>
          <a:xfrm>
            <a:off x="1043608" y="2470727"/>
            <a:ext cx="1590800" cy="2205182"/>
            <a:chOff x="899592" y="2204864"/>
            <a:chExt cx="1590800" cy="2190895"/>
          </a:xfrm>
        </p:grpSpPr>
        <p:sp>
          <p:nvSpPr>
            <p:cNvPr id="4" name="Textfeld 3"/>
            <p:cNvSpPr txBox="1"/>
            <p:nvPr/>
          </p:nvSpPr>
          <p:spPr>
            <a:xfrm>
              <a:off x="899592" y="2204864"/>
              <a:ext cx="1163624" cy="3975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1</a:t>
              </a:r>
              <a:r>
                <a:rPr lang="en-US" sz="2000" baseline="30000" dirty="0" smtClean="0"/>
                <a:t>++</a:t>
              </a:r>
              <a:r>
                <a:rPr lang="en-US" sz="2000" dirty="0"/>
                <a:t>0</a:t>
              </a:r>
              <a:r>
                <a:rPr lang="en-US" sz="2000" baseline="30000" dirty="0" smtClean="0"/>
                <a:t>+</a:t>
              </a:r>
              <a:r>
                <a:rPr lang="en-US" sz="2000" dirty="0" smtClean="0">
                  <a:latin typeface="Symbol" charset="2"/>
                  <a:cs typeface="Symbol" charset="2"/>
                </a:rPr>
                <a:t>rp </a:t>
              </a:r>
              <a:r>
                <a:rPr lang="en-US" sz="2000" dirty="0" smtClean="0">
                  <a:latin typeface="+mj-lt"/>
                  <a:cs typeface="Symbol" charset="2"/>
                </a:rPr>
                <a:t>S</a:t>
              </a:r>
              <a:endParaRPr lang="en-US" sz="2000" dirty="0"/>
            </a:p>
          </p:txBody>
        </p:sp>
        <p:sp>
          <p:nvSpPr>
            <p:cNvPr id="5" name="Textfeld 4"/>
            <p:cNvSpPr txBox="1"/>
            <p:nvPr/>
          </p:nvSpPr>
          <p:spPr>
            <a:xfrm>
              <a:off x="899592" y="3223917"/>
              <a:ext cx="12516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2</a:t>
              </a:r>
              <a:r>
                <a:rPr lang="en-US" sz="2000" baseline="30000" dirty="0" smtClean="0"/>
                <a:t>-+</a:t>
              </a:r>
              <a:r>
                <a:rPr lang="en-US" sz="2000" dirty="0" smtClean="0"/>
                <a:t>0</a:t>
              </a:r>
              <a:r>
                <a:rPr lang="en-US" sz="2000" baseline="30000" dirty="0" smtClean="0"/>
                <a:t>+ </a:t>
              </a:r>
              <a:r>
                <a:rPr lang="en-US" sz="2000" dirty="0" smtClean="0">
                  <a:latin typeface="+mj-lt"/>
                  <a:cs typeface="Symbol" charset="2"/>
                </a:rPr>
                <a:t>f</a:t>
              </a:r>
              <a:r>
                <a:rPr lang="en-US" sz="2000" baseline="-25000" dirty="0" smtClean="0">
                  <a:latin typeface="+mj-lt"/>
                  <a:cs typeface="Symbol" charset="2"/>
                </a:rPr>
                <a:t>2</a:t>
              </a:r>
              <a:r>
                <a:rPr lang="en-US" sz="2000" dirty="0" smtClean="0">
                  <a:latin typeface="+mj-lt"/>
                  <a:cs typeface="Symbol" charset="2"/>
                </a:rPr>
                <a:t> </a:t>
              </a:r>
              <a:r>
                <a:rPr lang="en-US" sz="2000" dirty="0" smtClean="0">
                  <a:latin typeface="Symbol" charset="2"/>
                  <a:cs typeface="Symbol" charset="2"/>
                </a:rPr>
                <a:t>p </a:t>
              </a:r>
              <a:r>
                <a:rPr lang="en-US" sz="2000" dirty="0" smtClean="0">
                  <a:latin typeface="+mj-lt"/>
                  <a:cs typeface="Symbol" charset="2"/>
                </a:rPr>
                <a:t>S</a:t>
              </a:r>
              <a:endParaRPr lang="en-US" sz="2000" dirty="0"/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899592" y="2849596"/>
              <a:ext cx="12462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4</a:t>
              </a:r>
              <a:r>
                <a:rPr lang="en-US" sz="2000" baseline="30000" dirty="0" smtClean="0"/>
                <a:t>+</a:t>
              </a:r>
              <a:r>
                <a:rPr lang="en-US" sz="2000" baseline="30000" dirty="0"/>
                <a:t>+</a:t>
              </a:r>
              <a:r>
                <a:rPr lang="en-US" sz="2000" dirty="0" smtClean="0"/>
                <a:t>1</a:t>
              </a:r>
              <a:r>
                <a:rPr lang="en-US" sz="2000" baseline="30000" dirty="0" smtClean="0"/>
                <a:t>+ </a:t>
              </a:r>
              <a:r>
                <a:rPr lang="en-US" sz="2000" dirty="0" err="1" smtClean="0">
                  <a:latin typeface="Symbol" charset="2"/>
                  <a:cs typeface="Symbol" charset="2"/>
                </a:rPr>
                <a:t>rp</a:t>
              </a:r>
              <a:r>
                <a:rPr lang="en-US" sz="2000" dirty="0" smtClean="0">
                  <a:latin typeface="Symbol" charset="2"/>
                  <a:cs typeface="Symbol" charset="2"/>
                </a:rPr>
                <a:t> </a:t>
              </a:r>
              <a:r>
                <a:rPr lang="en-US" sz="2000" dirty="0">
                  <a:latin typeface="+mj-lt"/>
                  <a:cs typeface="Symbol" charset="2"/>
                </a:rPr>
                <a:t>G</a:t>
              </a:r>
              <a:endParaRPr lang="en-US" sz="2000" dirty="0"/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899592" y="2521458"/>
              <a:ext cx="1242230" cy="3975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2</a:t>
              </a:r>
              <a:r>
                <a:rPr lang="en-US" sz="2000" baseline="30000" dirty="0" smtClean="0"/>
                <a:t>++</a:t>
              </a:r>
              <a:r>
                <a:rPr lang="en-US" sz="2000" dirty="0"/>
                <a:t>1</a:t>
              </a:r>
              <a:r>
                <a:rPr lang="en-US" sz="2000" baseline="30000" dirty="0" smtClean="0"/>
                <a:t>+ </a:t>
              </a:r>
              <a:r>
                <a:rPr lang="en-US" sz="2000" dirty="0" err="1" smtClean="0">
                  <a:latin typeface="Symbol" charset="2"/>
                  <a:cs typeface="Symbol" charset="2"/>
                </a:rPr>
                <a:t>rp</a:t>
              </a:r>
              <a:r>
                <a:rPr lang="en-US" sz="2000" dirty="0" smtClean="0">
                  <a:latin typeface="Symbol" charset="2"/>
                  <a:cs typeface="Symbol" charset="2"/>
                </a:rPr>
                <a:t> </a:t>
              </a:r>
              <a:r>
                <a:rPr lang="en-US" sz="2000" dirty="0">
                  <a:latin typeface="+mj-lt"/>
                  <a:cs typeface="Symbol" charset="2"/>
                </a:rPr>
                <a:t>D</a:t>
              </a:r>
              <a:endParaRPr lang="en-US" sz="2000" dirty="0"/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899592" y="3598237"/>
              <a:ext cx="15908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+mj-lt"/>
                  <a:cs typeface="Comic Sans MS"/>
                </a:rPr>
                <a:t>1</a:t>
              </a:r>
              <a:r>
                <a:rPr lang="en-US" sz="2000" baseline="30000" dirty="0" smtClean="0">
                  <a:latin typeface="+mj-lt"/>
                  <a:cs typeface="Comic Sans MS"/>
                </a:rPr>
                <a:t>++</a:t>
              </a:r>
              <a:r>
                <a:rPr lang="en-US" sz="2000" dirty="0" smtClean="0">
                  <a:latin typeface="+mj-lt"/>
                  <a:cs typeface="Comic Sans MS"/>
                </a:rPr>
                <a:t>f</a:t>
              </a:r>
              <a:r>
                <a:rPr lang="en-US" sz="2000" baseline="-25000" dirty="0" smtClean="0">
                  <a:latin typeface="+mj-lt"/>
                  <a:cs typeface="Comic Sans MS"/>
                </a:rPr>
                <a:t>0</a:t>
              </a:r>
              <a:r>
                <a:rPr lang="en-US" sz="2000" dirty="0" smtClean="0">
                  <a:latin typeface="+mj-lt"/>
                  <a:cs typeface="Comic Sans MS"/>
                </a:rPr>
                <a:t>(980)</a:t>
              </a:r>
              <a:r>
                <a:rPr lang="en-US" sz="2000" dirty="0" smtClean="0">
                  <a:latin typeface="+mj-lt"/>
                  <a:cs typeface="Symbol" charset="2"/>
                </a:rPr>
                <a:t> </a:t>
              </a:r>
              <a:r>
                <a:rPr lang="en-US" sz="2000" dirty="0" smtClean="0">
                  <a:latin typeface="Symbol" charset="2"/>
                  <a:cs typeface="Symbol" charset="2"/>
                </a:rPr>
                <a:t>p </a:t>
              </a:r>
              <a:r>
                <a:rPr lang="en-US" sz="2000" dirty="0">
                  <a:latin typeface="+mj-lt"/>
                  <a:cs typeface="Comic Sans MS"/>
                </a:rPr>
                <a:t>P</a:t>
              </a: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911137" y="3995649"/>
              <a:ext cx="15440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  <a:cs typeface="Comic Sans MS"/>
                </a:rPr>
                <a:t>0</a:t>
              </a:r>
              <a:r>
                <a:rPr lang="en-US" sz="2000" baseline="30000" dirty="0" smtClean="0">
                  <a:latin typeface="+mj-lt"/>
                  <a:cs typeface="Comic Sans MS"/>
                </a:rPr>
                <a:t>-+</a:t>
              </a:r>
              <a:r>
                <a:rPr lang="en-US" sz="2000" dirty="0" smtClean="0">
                  <a:latin typeface="+mj-lt"/>
                  <a:cs typeface="Comic Sans MS"/>
                </a:rPr>
                <a:t>f</a:t>
              </a:r>
              <a:r>
                <a:rPr lang="en-US" sz="2000" baseline="-25000" dirty="0" smtClean="0">
                  <a:latin typeface="+mj-lt"/>
                  <a:cs typeface="Comic Sans MS"/>
                </a:rPr>
                <a:t>0</a:t>
              </a:r>
              <a:r>
                <a:rPr lang="en-US" sz="2000" dirty="0" smtClean="0">
                  <a:latin typeface="+mj-lt"/>
                  <a:cs typeface="Comic Sans MS"/>
                </a:rPr>
                <a:t>(980)</a:t>
              </a:r>
              <a:r>
                <a:rPr lang="en-US" sz="2000" dirty="0" smtClean="0">
                  <a:cs typeface="Symbol" charset="2"/>
                </a:rPr>
                <a:t> </a:t>
              </a:r>
              <a:r>
                <a:rPr lang="en-US" sz="2000" dirty="0" smtClean="0">
                  <a:latin typeface="Symbol" charset="2"/>
                  <a:cs typeface="Symbol" charset="2"/>
                </a:rPr>
                <a:t>p </a:t>
              </a:r>
              <a:r>
                <a:rPr lang="en-US" sz="2000" dirty="0">
                  <a:cs typeface="Comic Sans MS"/>
                </a:rPr>
                <a:t>S</a:t>
              </a:r>
            </a:p>
          </p:txBody>
        </p:sp>
      </p:grpSp>
      <p:sp>
        <p:nvSpPr>
          <p:cNvPr id="10" name="Titel 1"/>
          <p:cNvSpPr txBox="1">
            <a:spLocks/>
          </p:cNvSpPr>
          <p:nvPr/>
        </p:nvSpPr>
        <p:spPr>
          <a:xfrm>
            <a:off x="611560" y="0"/>
            <a:ext cx="8229600" cy="83671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Mass-dependent fit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444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Oval 3"/>
          <p:cNvSpPr>
            <a:spLocks noChangeArrowheads="1"/>
          </p:cNvSpPr>
          <p:nvPr/>
        </p:nvSpPr>
        <p:spPr bwMode="auto">
          <a:xfrm rot="15310423" flipV="1">
            <a:off x="22225" y="1819275"/>
            <a:ext cx="5195888" cy="3730626"/>
          </a:xfrm>
          <a:prstGeom prst="ellipse">
            <a:avLst/>
          </a:prstGeom>
          <a:solidFill>
            <a:srgbClr val="F8F8F8"/>
          </a:solidFill>
          <a:ln>
            <a:noFill/>
          </a:ln>
          <a:effectLst>
            <a:outerShdw blurRad="63500" dist="107763" dir="2700000" algn="ctr" rotWithShape="0">
              <a:srgbClr val="969696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1" name="Line 5"/>
          <p:cNvSpPr>
            <a:spLocks noChangeShapeType="1"/>
          </p:cNvSpPr>
          <p:nvPr/>
        </p:nvSpPr>
        <p:spPr bwMode="auto">
          <a:xfrm rot="16200000" flipH="1">
            <a:off x="3165475" y="4791076"/>
            <a:ext cx="982663" cy="20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2" name="Line 6"/>
          <p:cNvSpPr>
            <a:spLocks noChangeShapeType="1"/>
          </p:cNvSpPr>
          <p:nvPr/>
        </p:nvSpPr>
        <p:spPr bwMode="auto">
          <a:xfrm rot="14209763" flipV="1">
            <a:off x="1281113" y="3379788"/>
            <a:ext cx="874713" cy="176213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 type="none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46C0A"/>
              </a:solidFill>
            </a:endParaRPr>
          </a:p>
        </p:txBody>
      </p:sp>
      <p:sp>
        <p:nvSpPr>
          <p:cNvPr id="101383" name="Line 7"/>
          <p:cNvSpPr>
            <a:spLocks noChangeShapeType="1"/>
          </p:cNvSpPr>
          <p:nvPr/>
        </p:nvSpPr>
        <p:spPr bwMode="auto">
          <a:xfrm rot="16200000" flipH="1" flipV="1">
            <a:off x="3155950" y="3743326"/>
            <a:ext cx="1033463" cy="2206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4" name="Text Box 8"/>
          <p:cNvSpPr txBox="1">
            <a:spLocks noChangeArrowheads="1"/>
          </p:cNvSpPr>
          <p:nvPr/>
        </p:nvSpPr>
        <p:spPr bwMode="auto">
          <a:xfrm>
            <a:off x="3643313" y="5419726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b="1"/>
              <a:t>p</a:t>
            </a:r>
          </a:p>
        </p:txBody>
      </p:sp>
      <p:sp>
        <p:nvSpPr>
          <p:cNvPr id="101385" name="Text Box 9"/>
          <p:cNvSpPr txBox="1">
            <a:spLocks noChangeArrowheads="1"/>
          </p:cNvSpPr>
          <p:nvPr/>
        </p:nvSpPr>
        <p:spPr bwMode="auto">
          <a:xfrm flipH="1">
            <a:off x="3649663" y="2922588"/>
            <a:ext cx="3079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 dirty="0" smtClean="0"/>
              <a:t>p</a:t>
            </a:r>
            <a:endParaRPr lang="en-GB" b="1" dirty="0"/>
          </a:p>
        </p:txBody>
      </p:sp>
      <p:sp>
        <p:nvSpPr>
          <p:cNvPr id="101386" name="Line 10"/>
          <p:cNvSpPr>
            <a:spLocks noChangeShapeType="1"/>
          </p:cNvSpPr>
          <p:nvPr/>
        </p:nvSpPr>
        <p:spPr bwMode="auto">
          <a:xfrm rot="14917446">
            <a:off x="2136775" y="2509838"/>
            <a:ext cx="550863" cy="639763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 type="none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46C0A"/>
              </a:solidFill>
            </a:endParaRPr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 rot="11184943">
            <a:off x="2017713" y="2432051"/>
            <a:ext cx="192088" cy="763588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 type="none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46C0A"/>
              </a:solidFill>
            </a:endParaRPr>
          </a:p>
        </p:txBody>
      </p:sp>
      <p:sp>
        <p:nvSpPr>
          <p:cNvPr id="101388" name="Text Box 12"/>
          <p:cNvSpPr txBox="1">
            <a:spLocks noChangeArrowheads="1"/>
          </p:cNvSpPr>
          <p:nvPr/>
        </p:nvSpPr>
        <p:spPr bwMode="auto">
          <a:xfrm>
            <a:off x="1857375" y="2036763"/>
            <a:ext cx="4154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E46C0A"/>
                </a:solidFill>
                <a:latin typeface="Symbol" charset="0"/>
              </a:rPr>
              <a:t>p</a:t>
            </a:r>
            <a:r>
              <a:rPr lang="en-GB" sz="2800" b="1" baseline="30000">
                <a:solidFill>
                  <a:srgbClr val="E46C0A"/>
                </a:solidFill>
              </a:rPr>
              <a:t>-</a:t>
            </a:r>
          </a:p>
        </p:txBody>
      </p:sp>
      <p:sp>
        <p:nvSpPr>
          <p:cNvPr id="101389" name="Text Box 13"/>
          <p:cNvSpPr txBox="1">
            <a:spLocks noChangeArrowheads="1"/>
          </p:cNvSpPr>
          <p:nvPr/>
        </p:nvSpPr>
        <p:spPr bwMode="auto">
          <a:xfrm>
            <a:off x="2476500" y="2024063"/>
            <a:ext cx="4206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E46C0A"/>
                </a:solidFill>
                <a:latin typeface="Symbol" charset="0"/>
              </a:rPr>
              <a:t>p</a:t>
            </a:r>
            <a:r>
              <a:rPr lang="en-GB" sz="2000" b="1" baseline="30000">
                <a:solidFill>
                  <a:srgbClr val="E46C0A"/>
                </a:solidFill>
              </a:rPr>
              <a:t>+</a:t>
            </a:r>
          </a:p>
        </p:txBody>
      </p:sp>
      <p:sp>
        <p:nvSpPr>
          <p:cNvPr id="101390" name="Oval 14"/>
          <p:cNvSpPr>
            <a:spLocks noChangeArrowheads="1"/>
          </p:cNvSpPr>
          <p:nvPr/>
        </p:nvSpPr>
        <p:spPr bwMode="auto">
          <a:xfrm rot="15296165" flipV="1">
            <a:off x="1797050" y="4011613"/>
            <a:ext cx="612775" cy="13335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91" name="Line 15"/>
          <p:cNvSpPr>
            <a:spLocks noChangeShapeType="1"/>
          </p:cNvSpPr>
          <p:nvPr/>
        </p:nvSpPr>
        <p:spPr bwMode="auto">
          <a:xfrm flipV="1">
            <a:off x="2879725" y="5075238"/>
            <a:ext cx="0" cy="722313"/>
          </a:xfrm>
          <a:prstGeom prst="lin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2" name="Text Box 16"/>
          <p:cNvSpPr txBox="1">
            <a:spLocks noChangeArrowheads="1"/>
          </p:cNvSpPr>
          <p:nvPr/>
        </p:nvSpPr>
        <p:spPr bwMode="auto">
          <a:xfrm>
            <a:off x="2544763" y="3978276"/>
            <a:ext cx="43303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  <a:sym typeface="Symbol" charset="0"/>
              </a:rPr>
              <a:t>   </a:t>
            </a:r>
            <a:r>
              <a:rPr lang="en-US" sz="1600" b="1" dirty="0" smtClean="0">
                <a:solidFill>
                  <a:schemeClr val="accent2"/>
                </a:solidFill>
                <a:sym typeface="Symbol" charset="0"/>
              </a:rPr>
              <a:t>P</a:t>
            </a:r>
            <a:endParaRPr lang="en-US" sz="1600" b="1" dirty="0">
              <a:solidFill>
                <a:schemeClr val="accent2"/>
              </a:solidFill>
              <a:sym typeface="Symbol" charset="0"/>
            </a:endParaRPr>
          </a:p>
        </p:txBody>
      </p:sp>
      <p:sp>
        <p:nvSpPr>
          <p:cNvPr id="101393" name="Text Box 17"/>
          <p:cNvSpPr txBox="1">
            <a:spLocks noChangeArrowheads="1"/>
          </p:cNvSpPr>
          <p:nvPr/>
        </p:nvSpPr>
        <p:spPr bwMode="auto">
          <a:xfrm>
            <a:off x="1111250" y="2768601"/>
            <a:ext cx="3905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rgbClr val="E46C0A"/>
                </a:solidFill>
                <a:latin typeface="Symbol" charset="0"/>
              </a:rPr>
              <a:t>p</a:t>
            </a:r>
            <a:r>
              <a:rPr lang="en-GB" sz="2400" b="1" baseline="30000" dirty="0" smtClean="0">
                <a:solidFill>
                  <a:srgbClr val="E46C0A"/>
                </a:solidFill>
              </a:rPr>
              <a:t>-</a:t>
            </a:r>
            <a:endParaRPr lang="en-GB" sz="2400" b="1" baseline="30000" dirty="0">
              <a:solidFill>
                <a:srgbClr val="E46C0A"/>
              </a:solidFill>
            </a:endParaRPr>
          </a:p>
        </p:txBody>
      </p:sp>
      <p:sp>
        <p:nvSpPr>
          <p:cNvPr id="101395" name="Oval 19" descr="Pink tissue paper"/>
          <p:cNvSpPr>
            <a:spLocks noChangeArrowheads="1"/>
          </p:cNvSpPr>
          <p:nvPr/>
        </p:nvSpPr>
        <p:spPr bwMode="auto">
          <a:xfrm rot="6303835" flipH="1" flipV="1">
            <a:off x="1809750" y="3402013"/>
            <a:ext cx="612775" cy="133350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99" name="Oval 23" descr="Canvas"/>
          <p:cNvSpPr>
            <a:spLocks noChangeArrowheads="1"/>
          </p:cNvSpPr>
          <p:nvPr/>
        </p:nvSpPr>
        <p:spPr bwMode="auto">
          <a:xfrm flipV="1">
            <a:off x="2184400" y="4297363"/>
            <a:ext cx="1363663" cy="187325"/>
          </a:xfrm>
          <a:prstGeom prst="ellips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407" name="Oval 31"/>
          <p:cNvSpPr>
            <a:spLocks noChangeArrowheads="1"/>
          </p:cNvSpPr>
          <p:nvPr/>
        </p:nvSpPr>
        <p:spPr bwMode="auto">
          <a:xfrm rot="15310423" flipV="1">
            <a:off x="4213225" y="1819275"/>
            <a:ext cx="5195888" cy="3730625"/>
          </a:xfrm>
          <a:prstGeom prst="ellipse">
            <a:avLst/>
          </a:prstGeom>
          <a:solidFill>
            <a:srgbClr val="F8F8F8"/>
          </a:solidFill>
          <a:ln>
            <a:noFill/>
          </a:ln>
          <a:effectLst>
            <a:outerShdw blurRad="63500" dist="107763" dir="2700000" algn="ctr" rotWithShape="0">
              <a:srgbClr val="969696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409" name="Line 33"/>
          <p:cNvSpPr>
            <a:spLocks noChangeShapeType="1"/>
          </p:cNvSpPr>
          <p:nvPr/>
        </p:nvSpPr>
        <p:spPr bwMode="auto">
          <a:xfrm rot="16200000" flipH="1">
            <a:off x="7318375" y="4803776"/>
            <a:ext cx="982663" cy="20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410" name="Line 34"/>
          <p:cNvSpPr>
            <a:spLocks noChangeShapeType="1"/>
          </p:cNvSpPr>
          <p:nvPr/>
        </p:nvSpPr>
        <p:spPr bwMode="auto">
          <a:xfrm rot="15535863" flipV="1">
            <a:off x="5573713" y="3036888"/>
            <a:ext cx="874713" cy="176213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411" name="Line 35"/>
          <p:cNvSpPr>
            <a:spLocks noChangeShapeType="1"/>
          </p:cNvSpPr>
          <p:nvPr/>
        </p:nvSpPr>
        <p:spPr bwMode="auto">
          <a:xfrm rot="16200000" flipH="1" flipV="1">
            <a:off x="7308850" y="3756026"/>
            <a:ext cx="1033463" cy="2206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412" name="Text Box 36"/>
          <p:cNvSpPr txBox="1">
            <a:spLocks noChangeArrowheads="1"/>
          </p:cNvSpPr>
          <p:nvPr/>
        </p:nvSpPr>
        <p:spPr bwMode="auto">
          <a:xfrm>
            <a:off x="7796213" y="5432426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b="1"/>
              <a:t>p</a:t>
            </a:r>
          </a:p>
        </p:txBody>
      </p:sp>
      <p:sp>
        <p:nvSpPr>
          <p:cNvPr id="101413" name="Text Box 37"/>
          <p:cNvSpPr txBox="1">
            <a:spLocks noChangeArrowheads="1"/>
          </p:cNvSpPr>
          <p:nvPr/>
        </p:nvSpPr>
        <p:spPr bwMode="auto">
          <a:xfrm flipH="1">
            <a:off x="7802563" y="2935288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/>
              <a:t>n</a:t>
            </a:r>
          </a:p>
        </p:txBody>
      </p:sp>
      <p:sp>
        <p:nvSpPr>
          <p:cNvPr id="101414" name="Line 38"/>
          <p:cNvSpPr>
            <a:spLocks noChangeShapeType="1"/>
          </p:cNvSpPr>
          <p:nvPr/>
        </p:nvSpPr>
        <p:spPr bwMode="auto">
          <a:xfrm rot="14917446">
            <a:off x="6099175" y="2801938"/>
            <a:ext cx="550863" cy="639763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415" name="Line 39"/>
          <p:cNvSpPr>
            <a:spLocks noChangeShapeType="1"/>
          </p:cNvSpPr>
          <p:nvPr/>
        </p:nvSpPr>
        <p:spPr bwMode="auto">
          <a:xfrm rot="12493769">
            <a:off x="6718300" y="3598863"/>
            <a:ext cx="192088" cy="763588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416" name="Text Box 40"/>
          <p:cNvSpPr txBox="1">
            <a:spLocks noChangeArrowheads="1"/>
          </p:cNvSpPr>
          <p:nvPr/>
        </p:nvSpPr>
        <p:spPr bwMode="auto">
          <a:xfrm>
            <a:off x="6416675" y="2327276"/>
            <a:ext cx="4154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E46C0A"/>
                </a:solidFill>
                <a:latin typeface="Symbol" charset="0"/>
              </a:rPr>
              <a:t>p</a:t>
            </a:r>
            <a:r>
              <a:rPr lang="en-GB" sz="2800" b="1" baseline="30000">
                <a:solidFill>
                  <a:srgbClr val="E46C0A"/>
                </a:solidFill>
              </a:rPr>
              <a:t>-</a:t>
            </a:r>
          </a:p>
        </p:txBody>
      </p:sp>
      <p:sp>
        <p:nvSpPr>
          <p:cNvPr id="101418" name="Line 42"/>
          <p:cNvSpPr>
            <a:spLocks noChangeShapeType="1"/>
          </p:cNvSpPr>
          <p:nvPr/>
        </p:nvSpPr>
        <p:spPr bwMode="auto">
          <a:xfrm flipV="1">
            <a:off x="6842125" y="5087938"/>
            <a:ext cx="0" cy="722313"/>
          </a:xfrm>
          <a:prstGeom prst="lin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419" name="Text Box 43"/>
          <p:cNvSpPr txBox="1">
            <a:spLocks noChangeArrowheads="1"/>
          </p:cNvSpPr>
          <p:nvPr/>
        </p:nvSpPr>
        <p:spPr bwMode="auto">
          <a:xfrm>
            <a:off x="6926263" y="3990976"/>
            <a:ext cx="50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  <a:sym typeface="Symbol" charset="0"/>
              </a:rPr>
              <a:t>   R</a:t>
            </a:r>
          </a:p>
        </p:txBody>
      </p:sp>
      <p:sp>
        <p:nvSpPr>
          <p:cNvPr id="101420" name="Text Box 44"/>
          <p:cNvSpPr txBox="1">
            <a:spLocks noChangeArrowheads="1"/>
          </p:cNvSpPr>
          <p:nvPr/>
        </p:nvSpPr>
        <p:spPr bwMode="auto">
          <a:xfrm>
            <a:off x="5632450" y="2325688"/>
            <a:ext cx="442913" cy="39687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E46C0A"/>
                </a:solidFill>
                <a:latin typeface="Symbol" charset="0"/>
              </a:rPr>
              <a:t>p</a:t>
            </a:r>
            <a:r>
              <a:rPr lang="en-GB" sz="2400" b="1" baseline="30000">
                <a:solidFill>
                  <a:srgbClr val="E46C0A"/>
                </a:solidFill>
              </a:rPr>
              <a:t>+</a:t>
            </a:r>
          </a:p>
        </p:txBody>
      </p:sp>
      <p:sp>
        <p:nvSpPr>
          <p:cNvPr id="101425" name="Oval 49" descr="Canvas"/>
          <p:cNvSpPr>
            <a:spLocks noChangeArrowheads="1"/>
          </p:cNvSpPr>
          <p:nvPr/>
        </p:nvSpPr>
        <p:spPr bwMode="auto">
          <a:xfrm flipV="1">
            <a:off x="6686550" y="4310063"/>
            <a:ext cx="1014413" cy="150813"/>
          </a:xfrm>
          <a:prstGeom prst="ellips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426" name="Oval 50"/>
          <p:cNvSpPr>
            <a:spLocks noChangeArrowheads="1"/>
          </p:cNvSpPr>
          <p:nvPr/>
        </p:nvSpPr>
        <p:spPr bwMode="auto">
          <a:xfrm rot="12640641" flipV="1">
            <a:off x="6116638" y="4173538"/>
            <a:ext cx="612775" cy="13335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427" name="Oval 51" descr="Pink tissue paper"/>
          <p:cNvSpPr>
            <a:spLocks noChangeArrowheads="1"/>
          </p:cNvSpPr>
          <p:nvPr/>
        </p:nvSpPr>
        <p:spPr bwMode="auto">
          <a:xfrm rot="5251573" flipH="1" flipV="1">
            <a:off x="5876925" y="3740151"/>
            <a:ext cx="612775" cy="133350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428" name="Line 52"/>
          <p:cNvSpPr>
            <a:spLocks noChangeShapeType="1"/>
          </p:cNvSpPr>
          <p:nvPr/>
        </p:nvSpPr>
        <p:spPr bwMode="auto">
          <a:xfrm rot="16200000" flipH="1">
            <a:off x="7318375" y="4803776"/>
            <a:ext cx="982663" cy="20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429" name="Line 53"/>
          <p:cNvSpPr>
            <a:spLocks noChangeShapeType="1"/>
          </p:cNvSpPr>
          <p:nvPr/>
        </p:nvSpPr>
        <p:spPr bwMode="auto">
          <a:xfrm rot="15535863" flipV="1">
            <a:off x="5573713" y="3036888"/>
            <a:ext cx="874713" cy="176213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 type="none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46C0A"/>
              </a:solidFill>
            </a:endParaRPr>
          </a:p>
        </p:txBody>
      </p:sp>
      <p:sp>
        <p:nvSpPr>
          <p:cNvPr id="101430" name="Line 54"/>
          <p:cNvSpPr>
            <a:spLocks noChangeShapeType="1"/>
          </p:cNvSpPr>
          <p:nvPr/>
        </p:nvSpPr>
        <p:spPr bwMode="auto">
          <a:xfrm rot="16200000" flipH="1" flipV="1">
            <a:off x="7308850" y="3756026"/>
            <a:ext cx="1033463" cy="2206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431" name="Text Box 55"/>
          <p:cNvSpPr txBox="1">
            <a:spLocks noChangeArrowheads="1"/>
          </p:cNvSpPr>
          <p:nvPr/>
        </p:nvSpPr>
        <p:spPr bwMode="auto">
          <a:xfrm>
            <a:off x="7796213" y="5432426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b="1"/>
              <a:t>p</a:t>
            </a:r>
          </a:p>
        </p:txBody>
      </p:sp>
      <p:sp>
        <p:nvSpPr>
          <p:cNvPr id="101432" name="Text Box 56"/>
          <p:cNvSpPr txBox="1">
            <a:spLocks noChangeArrowheads="1"/>
          </p:cNvSpPr>
          <p:nvPr/>
        </p:nvSpPr>
        <p:spPr bwMode="auto">
          <a:xfrm flipH="1">
            <a:off x="7802563" y="2935288"/>
            <a:ext cx="3079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 dirty="0" smtClean="0"/>
              <a:t>p</a:t>
            </a:r>
            <a:endParaRPr lang="en-GB" b="1" dirty="0"/>
          </a:p>
        </p:txBody>
      </p:sp>
      <p:sp>
        <p:nvSpPr>
          <p:cNvPr id="101433" name="Line 57"/>
          <p:cNvSpPr>
            <a:spLocks noChangeShapeType="1"/>
          </p:cNvSpPr>
          <p:nvPr/>
        </p:nvSpPr>
        <p:spPr bwMode="auto">
          <a:xfrm rot="14917446">
            <a:off x="6099175" y="2801938"/>
            <a:ext cx="550863" cy="639763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 type="none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46C0A"/>
              </a:solidFill>
            </a:endParaRPr>
          </a:p>
        </p:txBody>
      </p:sp>
      <p:sp>
        <p:nvSpPr>
          <p:cNvPr id="101434" name="Line 58"/>
          <p:cNvSpPr>
            <a:spLocks noChangeShapeType="1"/>
          </p:cNvSpPr>
          <p:nvPr/>
        </p:nvSpPr>
        <p:spPr bwMode="auto">
          <a:xfrm rot="12493769">
            <a:off x="6718300" y="3598863"/>
            <a:ext cx="192088" cy="763588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 type="none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46C0A"/>
              </a:solidFill>
            </a:endParaRPr>
          </a:p>
        </p:txBody>
      </p:sp>
      <p:sp>
        <p:nvSpPr>
          <p:cNvPr id="101435" name="Text Box 59"/>
          <p:cNvSpPr txBox="1">
            <a:spLocks noChangeArrowheads="1"/>
          </p:cNvSpPr>
          <p:nvPr/>
        </p:nvSpPr>
        <p:spPr bwMode="auto">
          <a:xfrm>
            <a:off x="6416675" y="2327276"/>
            <a:ext cx="4154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E46C0A"/>
                </a:solidFill>
                <a:latin typeface="Symbol" charset="0"/>
              </a:rPr>
              <a:t>p</a:t>
            </a:r>
            <a:r>
              <a:rPr lang="en-GB" sz="2800" b="1" baseline="30000">
                <a:solidFill>
                  <a:srgbClr val="E46C0A"/>
                </a:solidFill>
              </a:rPr>
              <a:t>-</a:t>
            </a:r>
          </a:p>
        </p:txBody>
      </p:sp>
      <p:sp>
        <p:nvSpPr>
          <p:cNvPr id="101438" name="Text Box 62"/>
          <p:cNvSpPr txBox="1">
            <a:spLocks noChangeArrowheads="1"/>
          </p:cNvSpPr>
          <p:nvPr/>
        </p:nvSpPr>
        <p:spPr bwMode="auto">
          <a:xfrm>
            <a:off x="6926263" y="3990976"/>
            <a:ext cx="4411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E46C0A"/>
                </a:solidFill>
                <a:sym typeface="Symbol" charset="0"/>
              </a:rPr>
              <a:t>   R</a:t>
            </a:r>
          </a:p>
        </p:txBody>
      </p:sp>
      <p:sp>
        <p:nvSpPr>
          <p:cNvPr id="101439" name="Text Box 63"/>
          <p:cNvSpPr txBox="1">
            <a:spLocks noChangeArrowheads="1"/>
          </p:cNvSpPr>
          <p:nvPr/>
        </p:nvSpPr>
        <p:spPr bwMode="auto">
          <a:xfrm>
            <a:off x="5632450" y="2325688"/>
            <a:ext cx="4429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E46C0A"/>
                </a:solidFill>
                <a:latin typeface="Symbol" charset="0"/>
              </a:rPr>
              <a:t>p</a:t>
            </a:r>
            <a:r>
              <a:rPr lang="en-GB" sz="2400" b="1" baseline="30000" dirty="0">
                <a:solidFill>
                  <a:srgbClr val="E46C0A"/>
                </a:solidFill>
              </a:rPr>
              <a:t>+</a:t>
            </a:r>
          </a:p>
        </p:txBody>
      </p:sp>
      <p:sp>
        <p:nvSpPr>
          <p:cNvPr id="101444" name="Oval 68" descr="Canvas"/>
          <p:cNvSpPr>
            <a:spLocks noChangeArrowheads="1"/>
          </p:cNvSpPr>
          <p:nvPr/>
        </p:nvSpPr>
        <p:spPr bwMode="auto">
          <a:xfrm flipV="1">
            <a:off x="6686550" y="4310063"/>
            <a:ext cx="1014413" cy="150813"/>
          </a:xfrm>
          <a:prstGeom prst="ellips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445" name="Oval 69"/>
          <p:cNvSpPr>
            <a:spLocks noChangeArrowheads="1"/>
          </p:cNvSpPr>
          <p:nvPr/>
        </p:nvSpPr>
        <p:spPr bwMode="auto">
          <a:xfrm rot="12640641" flipV="1">
            <a:off x="6116638" y="4173538"/>
            <a:ext cx="612775" cy="13335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446" name="Oval 70" descr="Pink tissue paper"/>
          <p:cNvSpPr>
            <a:spLocks noChangeArrowheads="1"/>
          </p:cNvSpPr>
          <p:nvPr/>
        </p:nvSpPr>
        <p:spPr bwMode="auto">
          <a:xfrm rot="5251573" flipH="1" flipV="1">
            <a:off x="5876925" y="3740151"/>
            <a:ext cx="612775" cy="133350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447" name="Text Box 71"/>
          <p:cNvSpPr txBox="1">
            <a:spLocks noChangeArrowheads="1"/>
          </p:cNvSpPr>
          <p:nvPr/>
        </p:nvSpPr>
        <p:spPr bwMode="auto">
          <a:xfrm>
            <a:off x="6427788" y="1458913"/>
            <a:ext cx="8096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Deck</a:t>
            </a:r>
          </a:p>
        </p:txBody>
      </p:sp>
      <p:sp>
        <p:nvSpPr>
          <p:cNvPr id="101448" name="Text Box 72"/>
          <p:cNvSpPr txBox="1">
            <a:spLocks noChangeArrowheads="1"/>
          </p:cNvSpPr>
          <p:nvPr/>
        </p:nvSpPr>
        <p:spPr bwMode="auto">
          <a:xfrm>
            <a:off x="5510213" y="3592513"/>
            <a:ext cx="6206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E46C0A"/>
                </a:solidFill>
                <a:latin typeface="Symbol" charset="0"/>
              </a:rPr>
              <a:t>r, s</a:t>
            </a:r>
          </a:p>
        </p:txBody>
      </p:sp>
      <p:sp>
        <p:nvSpPr>
          <p:cNvPr id="101449" name="Text Box 73"/>
          <p:cNvSpPr txBox="1">
            <a:spLocks noChangeArrowheads="1"/>
          </p:cNvSpPr>
          <p:nvPr/>
        </p:nvSpPr>
        <p:spPr bwMode="auto">
          <a:xfrm>
            <a:off x="2144713" y="3275013"/>
            <a:ext cx="6206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E46C0A"/>
                </a:solidFill>
                <a:latin typeface="Symbol" charset="0"/>
              </a:rPr>
              <a:t>r, s</a:t>
            </a:r>
          </a:p>
        </p:txBody>
      </p:sp>
      <p:sp>
        <p:nvSpPr>
          <p:cNvPr id="74" name="Line 6"/>
          <p:cNvSpPr>
            <a:spLocks noChangeShapeType="1"/>
          </p:cNvSpPr>
          <p:nvPr/>
        </p:nvSpPr>
        <p:spPr bwMode="auto">
          <a:xfrm rot="14209763">
            <a:off x="1703652" y="4319667"/>
            <a:ext cx="408102" cy="954968"/>
          </a:xfrm>
          <a:prstGeom prst="line">
            <a:avLst/>
          </a:prstGeom>
          <a:noFill/>
          <a:ln w="38100">
            <a:solidFill>
              <a:srgbClr val="E46C0A"/>
            </a:solidFill>
            <a:round/>
            <a:headEnd type="none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" name="Text Box 17"/>
          <p:cNvSpPr txBox="1">
            <a:spLocks noChangeArrowheads="1"/>
          </p:cNvSpPr>
          <p:nvPr/>
        </p:nvSpPr>
        <p:spPr bwMode="auto">
          <a:xfrm>
            <a:off x="1907704" y="4869160"/>
            <a:ext cx="3905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rgbClr val="E46C0A"/>
                </a:solidFill>
                <a:latin typeface="Symbol" charset="0"/>
              </a:rPr>
              <a:t>p</a:t>
            </a:r>
            <a:r>
              <a:rPr lang="en-GB" sz="2400" b="1" baseline="30000" dirty="0" smtClean="0">
                <a:solidFill>
                  <a:srgbClr val="E46C0A"/>
                </a:solidFill>
              </a:rPr>
              <a:t>-</a:t>
            </a:r>
            <a:endParaRPr lang="en-GB" sz="2400" b="1" baseline="30000" dirty="0">
              <a:solidFill>
                <a:srgbClr val="E46C0A"/>
              </a:solidFill>
            </a:endParaRPr>
          </a:p>
        </p:txBody>
      </p:sp>
      <p:sp>
        <p:nvSpPr>
          <p:cNvPr id="76" name="Line 6"/>
          <p:cNvSpPr>
            <a:spLocks noChangeShapeType="1"/>
          </p:cNvSpPr>
          <p:nvPr/>
        </p:nvSpPr>
        <p:spPr bwMode="auto">
          <a:xfrm rot="14209763">
            <a:off x="5666052" y="4052967"/>
            <a:ext cx="408102" cy="954968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 type="none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46C0A"/>
              </a:solidFill>
            </a:endParaRPr>
          </a:p>
        </p:txBody>
      </p:sp>
      <p:sp>
        <p:nvSpPr>
          <p:cNvPr id="77" name="Text Box 17"/>
          <p:cNvSpPr txBox="1">
            <a:spLocks noChangeArrowheads="1"/>
          </p:cNvSpPr>
          <p:nvPr/>
        </p:nvSpPr>
        <p:spPr bwMode="auto">
          <a:xfrm>
            <a:off x="5870104" y="4602460"/>
            <a:ext cx="3905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rgbClr val="E46C0A"/>
                </a:solidFill>
                <a:latin typeface="Symbol" charset="0"/>
              </a:rPr>
              <a:t>p</a:t>
            </a:r>
            <a:r>
              <a:rPr lang="en-GB" sz="2400" b="1" baseline="30000" dirty="0" smtClean="0">
                <a:solidFill>
                  <a:srgbClr val="E46C0A"/>
                </a:solidFill>
              </a:rPr>
              <a:t>-</a:t>
            </a:r>
            <a:endParaRPr lang="en-GB" sz="2400" b="1" baseline="30000" dirty="0">
              <a:solidFill>
                <a:srgbClr val="E46C0A"/>
              </a:solidFill>
            </a:endParaRPr>
          </a:p>
        </p:txBody>
      </p:sp>
      <p:sp>
        <p:nvSpPr>
          <p:cNvPr id="78" name="Text Box 17"/>
          <p:cNvSpPr txBox="1">
            <a:spLocks noChangeArrowheads="1"/>
          </p:cNvSpPr>
          <p:nvPr/>
        </p:nvSpPr>
        <p:spPr bwMode="auto">
          <a:xfrm>
            <a:off x="6804248" y="3212976"/>
            <a:ext cx="3905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rgbClr val="E46C0A"/>
                </a:solidFill>
                <a:latin typeface="Symbol" charset="0"/>
              </a:rPr>
              <a:t>p</a:t>
            </a:r>
            <a:r>
              <a:rPr lang="en-GB" sz="2400" b="1" baseline="30000" dirty="0" smtClean="0">
                <a:solidFill>
                  <a:srgbClr val="E46C0A"/>
                </a:solidFill>
              </a:rPr>
              <a:t>-</a:t>
            </a:r>
            <a:endParaRPr lang="en-GB" sz="2400" b="1" baseline="30000" dirty="0">
              <a:solidFill>
                <a:srgbClr val="E46C0A"/>
              </a:solidFill>
            </a:endParaRPr>
          </a:p>
        </p:txBody>
      </p:sp>
      <p:sp>
        <p:nvSpPr>
          <p:cNvPr id="79" name="Text Box 71"/>
          <p:cNvSpPr txBox="1">
            <a:spLocks noChangeArrowheads="1"/>
          </p:cNvSpPr>
          <p:nvPr/>
        </p:nvSpPr>
        <p:spPr bwMode="auto">
          <a:xfrm>
            <a:off x="1619672" y="1556792"/>
            <a:ext cx="15671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Resonance</a:t>
            </a:r>
            <a:endParaRPr lang="en-GB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Non-resonant processes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42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COMPASS “</a:t>
            </a:r>
            <a:r>
              <a:rPr lang="en-US" dirty="0" err="1" smtClean="0"/>
              <a:t>Colour</a:t>
            </a:r>
            <a:r>
              <a:rPr lang="en-US" dirty="0" smtClean="0"/>
              <a:t> Holography”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107504" y="1916832"/>
            <a:ext cx="1139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Reference </a:t>
            </a:r>
          </a:p>
          <a:p>
            <a:r>
              <a:rPr lang="en-US" dirty="0" smtClean="0"/>
              <a:t>waves</a:t>
            </a:r>
            <a:endParaRPr lang="en-US" dirty="0"/>
          </a:p>
        </p:txBody>
      </p:sp>
      <p:cxnSp>
        <p:nvCxnSpPr>
          <p:cNvPr id="7" name="Gerade Verbindung mit Pfeil 6"/>
          <p:cNvCxnSpPr/>
          <p:nvPr/>
        </p:nvCxnSpPr>
        <p:spPr>
          <a:xfrm>
            <a:off x="395536" y="1052736"/>
            <a:ext cx="1008112" cy="8640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 rot="5400000">
            <a:off x="7420161" y="3533167"/>
            <a:ext cx="1585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Interferometry</a:t>
            </a:r>
            <a:endParaRPr lang="en-US" dirty="0"/>
          </a:p>
        </p:txBody>
      </p:sp>
      <p:sp>
        <p:nvSpPr>
          <p:cNvPr id="12" name="Geschweifte Klammer rechts 11"/>
          <p:cNvSpPr/>
          <p:nvPr/>
        </p:nvSpPr>
        <p:spPr>
          <a:xfrm>
            <a:off x="7358757" y="1371600"/>
            <a:ext cx="432048" cy="442562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ild 8" descr="rho_matrix_log_t1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464" y="1052736"/>
            <a:ext cx="5689890" cy="5682664"/>
          </a:xfrm>
          <a:prstGeom prst="rect">
            <a:avLst/>
          </a:prstGeom>
        </p:spPr>
      </p:pic>
      <p:pic>
        <p:nvPicPr>
          <p:cNvPr id="6" name="Bild 5" descr="rho_matrix_log_t11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730" y="1048157"/>
            <a:ext cx="5717712" cy="5710451"/>
          </a:xfrm>
          <a:prstGeom prst="rect">
            <a:avLst/>
          </a:prstGeom>
        </p:spPr>
      </p:pic>
      <p:pic>
        <p:nvPicPr>
          <p:cNvPr id="8" name="Bild 7" descr="rho_matrix_log_t6.jp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464" y="1052736"/>
            <a:ext cx="5689890" cy="568266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79512" y="4365104"/>
            <a:ext cx="2794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simultaneous fit in 11 t-bins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064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dependent fits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4211960" y="6525344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incoherent sum</a:t>
            </a:r>
            <a:endParaRPr lang="en-US" sz="1400" dirty="0"/>
          </a:p>
        </p:txBody>
      </p:sp>
      <p:sp>
        <p:nvSpPr>
          <p:cNvPr id="7" name="Textfeld 6"/>
          <p:cNvSpPr txBox="1"/>
          <p:nvPr/>
        </p:nvSpPr>
        <p:spPr>
          <a:xfrm>
            <a:off x="755576" y="980728"/>
            <a:ext cx="1519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Fit in 11 t-bins</a:t>
            </a:r>
            <a:endParaRPr lang="en-US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2492896"/>
            <a:ext cx="1701800" cy="584200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2777"/>
            <a:ext cx="5112568" cy="5106075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275856" y="980728"/>
            <a:ext cx="341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Times New Roman"/>
                <a:cs typeface="Times New Roman"/>
              </a:rPr>
              <a:t>t</a:t>
            </a:r>
            <a:endParaRPr lang="en-US" sz="2000" i="1" dirty="0">
              <a:latin typeface="Times New Roman"/>
              <a:cs typeface="Times New Roman"/>
            </a:endParaRPr>
          </a:p>
        </p:txBody>
      </p:sp>
      <p:cxnSp>
        <p:nvCxnSpPr>
          <p:cNvPr id="10" name="Gerade Verbindung mit Pfeil 9"/>
          <p:cNvCxnSpPr/>
          <p:nvPr/>
        </p:nvCxnSpPr>
        <p:spPr>
          <a:xfrm>
            <a:off x="2627784" y="1412776"/>
            <a:ext cx="144016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6516216" y="3573016"/>
            <a:ext cx="341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Times New Roman"/>
                <a:cs typeface="Times New Roman"/>
              </a:rPr>
              <a:t>t</a:t>
            </a:r>
            <a:endParaRPr lang="en-US" sz="2000" i="1" dirty="0">
              <a:latin typeface="Times New Roman"/>
              <a:cs typeface="Times New Roman"/>
            </a:endParaRPr>
          </a:p>
        </p:txBody>
      </p:sp>
      <p:cxnSp>
        <p:nvCxnSpPr>
          <p:cNvPr id="12" name="Gerade Verbindung mit Pfeil 11"/>
          <p:cNvCxnSpPr/>
          <p:nvPr/>
        </p:nvCxnSpPr>
        <p:spPr>
          <a:xfrm rot="5400000">
            <a:off x="5724128" y="3933056"/>
            <a:ext cx="144016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3086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Light Mesons, Quarks and Gluons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C8357-BD40-4847-A1AA-5E0327F54626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5" name="Content Placeholder 9"/>
          <p:cNvSpPr txBox="1">
            <a:spLocks/>
          </p:cNvSpPr>
          <p:nvPr/>
        </p:nvSpPr>
        <p:spPr bwMode="auto">
          <a:xfrm>
            <a:off x="755576" y="1340768"/>
            <a:ext cx="5911709" cy="755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1" hangingPunct="1"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pitchFamily="-112" charset="2"/>
              <a:buChar char="§"/>
              <a:defRPr/>
            </a:pPr>
            <a:r>
              <a:rPr lang="en-US" sz="2400" kern="0" noProof="0" dirty="0" smtClean="0">
                <a:solidFill>
                  <a:schemeClr val="accent6">
                    <a:lumMod val="75000"/>
                  </a:schemeClr>
                </a:solidFill>
                <a:latin typeface="Calibri"/>
                <a:ea typeface="ＭＳ Ｐゴシック" pitchFamily="-112" charset="-128"/>
                <a:cs typeface="Calibri"/>
              </a:rPr>
              <a:t>Quark model mesons </a:t>
            </a:r>
            <a:r>
              <a:rPr lang="en-US" sz="2400" kern="0" noProof="0" dirty="0" smtClean="0">
                <a:solidFill>
                  <a:srgbClr val="000000"/>
                </a:solidFill>
                <a:latin typeface="Calibri"/>
                <a:ea typeface="ＭＳ Ｐゴシック" pitchFamily="-112" charset="-128"/>
                <a:cs typeface="Calibri"/>
              </a:rPr>
              <a:t>(</a:t>
            </a:r>
            <a:r>
              <a:rPr lang="en-US" sz="2400" kern="0" noProof="0" dirty="0" err="1" smtClean="0">
                <a:solidFill>
                  <a:srgbClr val="000000"/>
                </a:solidFill>
                <a:latin typeface="Calibri"/>
                <a:ea typeface="ＭＳ Ｐゴシック" pitchFamily="-112" charset="-128"/>
                <a:cs typeface="Calibri"/>
              </a:rPr>
              <a:t>u</a:t>
            </a:r>
            <a:r>
              <a:rPr lang="en-US" sz="2400" kern="0" noProof="0" dirty="0" smtClean="0">
                <a:solidFill>
                  <a:srgbClr val="000000"/>
                </a:solidFill>
                <a:latin typeface="Calibri"/>
                <a:ea typeface="ＭＳ Ｐゴシック" pitchFamily="-112" charset="-128"/>
                <a:cs typeface="Calibri"/>
              </a:rPr>
              <a:t>, </a:t>
            </a:r>
            <a:r>
              <a:rPr lang="en-US" sz="2400" kern="0" noProof="0" dirty="0" err="1" smtClean="0">
                <a:solidFill>
                  <a:srgbClr val="000000"/>
                </a:solidFill>
                <a:latin typeface="Calibri"/>
                <a:ea typeface="ＭＳ Ｐゴシック" pitchFamily="-112" charset="-128"/>
                <a:cs typeface="Calibri"/>
              </a:rPr>
              <a:t>d</a:t>
            </a:r>
            <a:r>
              <a:rPr lang="en-US" sz="2400" kern="0" noProof="0" dirty="0" smtClean="0">
                <a:solidFill>
                  <a:srgbClr val="000000"/>
                </a:solidFill>
                <a:latin typeface="Calibri"/>
                <a:ea typeface="ＭＳ Ｐゴシック" pitchFamily="-112" charset="-128"/>
                <a:cs typeface="Calibri"/>
              </a:rPr>
              <a:t>, </a:t>
            </a:r>
            <a:r>
              <a:rPr lang="en-US" sz="2400" kern="0" noProof="0" dirty="0" err="1" smtClean="0">
                <a:solidFill>
                  <a:srgbClr val="000000"/>
                </a:solidFill>
                <a:latin typeface="Calibri"/>
                <a:ea typeface="ＭＳ Ｐゴシック" pitchFamily="-112" charset="-128"/>
                <a:cs typeface="Calibri"/>
              </a:rPr>
              <a:t>s</a:t>
            </a:r>
            <a:r>
              <a:rPr lang="en-US" sz="2400" kern="0" noProof="0" dirty="0" smtClean="0">
                <a:solidFill>
                  <a:srgbClr val="000000"/>
                </a:solidFill>
                <a:latin typeface="Calibri"/>
                <a:ea typeface="ＭＳ Ｐゴシック" pitchFamily="-112" charset="-128"/>
                <a:cs typeface="Calibri"/>
              </a:rPr>
              <a:t> quarks)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-112" charset="-128"/>
              <a:cs typeface="Calibri"/>
            </a:endParaRPr>
          </a:p>
        </p:txBody>
      </p:sp>
      <p:sp>
        <p:nvSpPr>
          <p:cNvPr id="9" name="Oval 15"/>
          <p:cNvSpPr>
            <a:spLocks noChangeArrowheads="1"/>
          </p:cNvSpPr>
          <p:nvPr/>
        </p:nvSpPr>
        <p:spPr bwMode="auto">
          <a:xfrm>
            <a:off x="6970143" y="1195988"/>
            <a:ext cx="1295400" cy="1095375"/>
          </a:xfrm>
          <a:prstGeom prst="ellips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/>
              <a:cs typeface="Calibri"/>
            </a:endParaRPr>
          </a:p>
        </p:txBody>
      </p:sp>
      <p:grpSp>
        <p:nvGrpSpPr>
          <p:cNvPr id="10" name="Group 16"/>
          <p:cNvGrpSpPr>
            <a:grpSpLocks/>
          </p:cNvGrpSpPr>
          <p:nvPr/>
        </p:nvGrpSpPr>
        <p:grpSpPr bwMode="auto">
          <a:xfrm>
            <a:off x="7641656" y="1507138"/>
            <a:ext cx="504825" cy="504825"/>
            <a:chOff x="2326" y="1853"/>
            <a:chExt cx="318" cy="318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6" name="Oval 17"/>
            <p:cNvSpPr>
              <a:spLocks noChangeArrowheads="1"/>
            </p:cNvSpPr>
            <p:nvPr/>
          </p:nvSpPr>
          <p:spPr bwMode="auto">
            <a:xfrm>
              <a:off x="2326" y="1853"/>
              <a:ext cx="318" cy="318"/>
            </a:xfrm>
            <a:prstGeom prst="ellipse">
              <a:avLst/>
            </a:prstGeom>
            <a:grpFill/>
            <a:ln w="1587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7" name="Text Box 18"/>
            <p:cNvSpPr txBox="1">
              <a:spLocks noChangeArrowheads="1"/>
            </p:cNvSpPr>
            <p:nvPr/>
          </p:nvSpPr>
          <p:spPr bwMode="auto">
            <a:xfrm>
              <a:off x="2400" y="1876"/>
              <a:ext cx="201" cy="252"/>
            </a:xfrm>
            <a:prstGeom prst="rect">
              <a:avLst/>
            </a:prstGeom>
            <a:grp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latin typeface="Calibri"/>
                  <a:cs typeface="Calibri"/>
                </a:rPr>
                <a:t>q</a:t>
              </a:r>
            </a:p>
          </p:txBody>
        </p:sp>
      </p:grpSp>
      <p:grpSp>
        <p:nvGrpSpPr>
          <p:cNvPr id="11" name="Group 19"/>
          <p:cNvGrpSpPr>
            <a:grpSpLocks/>
          </p:cNvGrpSpPr>
          <p:nvPr/>
        </p:nvGrpSpPr>
        <p:grpSpPr bwMode="auto">
          <a:xfrm>
            <a:off x="7062218" y="1507138"/>
            <a:ext cx="504825" cy="504825"/>
            <a:chOff x="1701" y="1846"/>
            <a:chExt cx="318" cy="318"/>
          </a:xfrm>
          <a:solidFill>
            <a:schemeClr val="accent6">
              <a:lumMod val="75000"/>
            </a:schemeClr>
          </a:solidFill>
        </p:grpSpPr>
        <p:sp>
          <p:nvSpPr>
            <p:cNvPr id="12" name="Oval 20"/>
            <p:cNvSpPr>
              <a:spLocks noChangeArrowheads="1"/>
            </p:cNvSpPr>
            <p:nvPr/>
          </p:nvSpPr>
          <p:spPr bwMode="auto">
            <a:xfrm>
              <a:off x="1701" y="1846"/>
              <a:ext cx="318" cy="318"/>
            </a:xfrm>
            <a:prstGeom prst="ellipse">
              <a:avLst/>
            </a:prstGeom>
            <a:grpFill/>
            <a:ln w="1587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13" name="Group 21"/>
            <p:cNvGrpSpPr>
              <a:grpSpLocks/>
            </p:cNvGrpSpPr>
            <p:nvPr/>
          </p:nvGrpSpPr>
          <p:grpSpPr bwMode="auto">
            <a:xfrm>
              <a:off x="1757" y="1881"/>
              <a:ext cx="201" cy="252"/>
              <a:chOff x="4460" y="3161"/>
              <a:chExt cx="201" cy="252"/>
            </a:xfrm>
            <a:grpFill/>
          </p:grpSpPr>
          <p:sp>
            <p:nvSpPr>
              <p:cNvPr id="14" name="Text Box 22"/>
              <p:cNvSpPr txBox="1">
                <a:spLocks noChangeArrowheads="1"/>
              </p:cNvSpPr>
              <p:nvPr/>
            </p:nvSpPr>
            <p:spPr bwMode="auto">
              <a:xfrm>
                <a:off x="4460" y="3161"/>
                <a:ext cx="201" cy="252"/>
              </a:xfrm>
              <a:prstGeom prst="rect">
                <a:avLst/>
              </a:prstGeom>
              <a:grp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>
                    <a:latin typeface="Calibri"/>
                    <a:cs typeface="Calibri"/>
                  </a:rPr>
                  <a:t>q</a:t>
                </a:r>
              </a:p>
            </p:txBody>
          </p:sp>
          <p:sp>
            <p:nvSpPr>
              <p:cNvPr id="15" name="Line 23"/>
              <p:cNvSpPr>
                <a:spLocks noChangeShapeType="1"/>
              </p:cNvSpPr>
              <p:nvPr/>
            </p:nvSpPr>
            <p:spPr bwMode="auto">
              <a:xfrm flipV="1">
                <a:off x="4512" y="3228"/>
                <a:ext cx="96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</p:grpSp>
      <p:sp>
        <p:nvSpPr>
          <p:cNvPr id="18" name="Content Placeholder 9"/>
          <p:cNvSpPr txBox="1">
            <a:spLocks/>
          </p:cNvSpPr>
          <p:nvPr/>
        </p:nvSpPr>
        <p:spPr bwMode="auto">
          <a:xfrm>
            <a:off x="371756" y="2382167"/>
            <a:ext cx="5011418" cy="857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1" hangingPunct="1"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pitchFamily="-112" charset="2"/>
              <a:buChar char="§"/>
              <a:defRPr/>
            </a:pPr>
            <a:r>
              <a:rPr lang="en-US" sz="2400" kern="0" dirty="0" err="1" smtClean="0">
                <a:solidFill>
                  <a:schemeClr val="accent6">
                    <a:lumMod val="75000"/>
                  </a:schemeClr>
                </a:solidFill>
                <a:latin typeface="Calibri"/>
                <a:ea typeface="ＭＳ Ｐゴシック" pitchFamily="-112" charset="-128"/>
                <a:cs typeface="Calibri"/>
              </a:rPr>
              <a:t>Glueballs</a:t>
            </a:r>
            <a:r>
              <a:rPr lang="en-US" sz="2400" kern="0" dirty="0" smtClean="0">
                <a:solidFill>
                  <a:schemeClr val="accent6">
                    <a:lumMod val="75000"/>
                  </a:schemeClr>
                </a:solidFill>
                <a:latin typeface="Calibri"/>
                <a:ea typeface="ＭＳ Ｐゴシック" pitchFamily="-112" charset="-128"/>
                <a:cs typeface="Calibri"/>
              </a:rPr>
              <a:t> </a:t>
            </a:r>
            <a:r>
              <a:rPr lang="en-US" sz="2400" kern="0" dirty="0" smtClean="0">
                <a:solidFill>
                  <a:srgbClr val="000000"/>
                </a:solidFill>
                <a:latin typeface="Calibri"/>
                <a:ea typeface="ＭＳ Ｐゴシック" pitchFamily="-112" charset="-128"/>
                <a:cs typeface="Calibri"/>
              </a:rPr>
              <a:t>(gluons and </a:t>
            </a:r>
            <a:r>
              <a:rPr lang="en-US" sz="2400" kern="0" dirty="0" smtClean="0">
                <a:solidFill>
                  <a:schemeClr val="accent1">
                    <a:lumMod val="75000"/>
                  </a:schemeClr>
                </a:solidFill>
                <a:latin typeface="Calibri"/>
                <a:ea typeface="ＭＳ Ｐゴシック" pitchFamily="-112" charset="-128"/>
                <a:cs typeface="Calibri"/>
              </a:rPr>
              <a:t>no valence quarks</a:t>
            </a:r>
            <a:r>
              <a:rPr lang="en-US" sz="2400" kern="0" dirty="0" smtClean="0">
                <a:solidFill>
                  <a:srgbClr val="000000"/>
                </a:solidFill>
                <a:latin typeface="Calibri"/>
                <a:ea typeface="ＭＳ Ｐゴシック" pitchFamily="-112" charset="-128"/>
                <a:cs typeface="Calibri"/>
              </a:rPr>
              <a:t>)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-112" charset="-128"/>
              <a:cs typeface="Calibri"/>
            </a:endParaRPr>
          </a:p>
        </p:txBody>
      </p:sp>
      <p:grpSp>
        <p:nvGrpSpPr>
          <p:cNvPr id="20" name="Group 38"/>
          <p:cNvGrpSpPr>
            <a:grpSpLocks/>
          </p:cNvGrpSpPr>
          <p:nvPr/>
        </p:nvGrpSpPr>
        <p:grpSpPr bwMode="auto">
          <a:xfrm>
            <a:off x="5673687" y="2309534"/>
            <a:ext cx="1724025" cy="1095375"/>
            <a:chOff x="1532" y="2798"/>
            <a:chExt cx="1086" cy="690"/>
          </a:xfrm>
        </p:grpSpPr>
        <p:sp>
          <p:nvSpPr>
            <p:cNvPr id="22" name="Freeform 39"/>
            <p:cNvSpPr>
              <a:spLocks noChangeArrowheads="1"/>
            </p:cNvSpPr>
            <p:nvPr/>
          </p:nvSpPr>
          <p:spPr bwMode="auto">
            <a:xfrm rot="13259996">
              <a:off x="1946" y="3055"/>
              <a:ext cx="322" cy="326"/>
            </a:xfrm>
            <a:custGeom>
              <a:avLst/>
              <a:gdLst/>
              <a:ahLst/>
              <a:cxnLst>
                <a:cxn ang="0">
                  <a:pos x="19" y="853"/>
                </a:cxn>
                <a:cxn ang="0">
                  <a:pos x="19" y="724"/>
                </a:cxn>
                <a:cxn ang="0">
                  <a:pos x="50" y="665"/>
                </a:cxn>
                <a:cxn ang="0">
                  <a:pos x="99" y="633"/>
                </a:cxn>
                <a:cxn ang="0">
                  <a:pos x="198" y="619"/>
                </a:cxn>
                <a:cxn ang="0">
                  <a:pos x="343" y="656"/>
                </a:cxn>
                <a:cxn ang="0">
                  <a:pos x="436" y="741"/>
                </a:cxn>
                <a:cxn ang="0">
                  <a:pos x="487" y="859"/>
                </a:cxn>
                <a:cxn ang="0">
                  <a:pos x="403" y="908"/>
                </a:cxn>
                <a:cxn ang="0">
                  <a:pos x="260" y="858"/>
                </a:cxn>
                <a:cxn ang="0">
                  <a:pos x="179" y="761"/>
                </a:cxn>
                <a:cxn ang="0">
                  <a:pos x="181" y="631"/>
                </a:cxn>
                <a:cxn ang="0">
                  <a:pos x="213" y="549"/>
                </a:cxn>
                <a:cxn ang="0">
                  <a:pos x="260" y="514"/>
                </a:cxn>
                <a:cxn ang="0">
                  <a:pos x="376" y="494"/>
                </a:cxn>
                <a:cxn ang="0">
                  <a:pos x="522" y="540"/>
                </a:cxn>
                <a:cxn ang="0">
                  <a:pos x="614" y="623"/>
                </a:cxn>
                <a:cxn ang="0">
                  <a:pos x="665" y="730"/>
                </a:cxn>
                <a:cxn ang="0">
                  <a:pos x="613" y="775"/>
                </a:cxn>
                <a:cxn ang="0">
                  <a:pos x="548" y="765"/>
                </a:cxn>
                <a:cxn ang="0">
                  <a:pos x="487" y="741"/>
                </a:cxn>
                <a:cxn ang="0">
                  <a:pos x="423" y="706"/>
                </a:cxn>
                <a:cxn ang="0">
                  <a:pos x="357" y="635"/>
                </a:cxn>
                <a:cxn ang="0">
                  <a:pos x="376" y="506"/>
                </a:cxn>
                <a:cxn ang="0">
                  <a:pos x="409" y="434"/>
                </a:cxn>
                <a:cxn ang="0">
                  <a:pos x="444" y="398"/>
                </a:cxn>
                <a:cxn ang="0">
                  <a:pos x="540" y="377"/>
                </a:cxn>
                <a:cxn ang="0">
                  <a:pos x="686" y="424"/>
                </a:cxn>
                <a:cxn ang="0">
                  <a:pos x="749" y="469"/>
                </a:cxn>
                <a:cxn ang="0">
                  <a:pos x="796" y="520"/>
                </a:cxn>
                <a:cxn ang="0">
                  <a:pos x="826" y="568"/>
                </a:cxn>
                <a:cxn ang="0">
                  <a:pos x="826" y="613"/>
                </a:cxn>
                <a:cxn ang="0">
                  <a:pos x="790" y="638"/>
                </a:cxn>
                <a:cxn ang="0">
                  <a:pos x="728" y="634"/>
                </a:cxn>
                <a:cxn ang="0">
                  <a:pos x="663" y="625"/>
                </a:cxn>
                <a:cxn ang="0">
                  <a:pos x="599" y="587"/>
                </a:cxn>
                <a:cxn ang="0">
                  <a:pos x="537" y="519"/>
                </a:cxn>
                <a:cxn ang="0">
                  <a:pos x="556" y="377"/>
                </a:cxn>
                <a:cxn ang="0">
                  <a:pos x="587" y="302"/>
                </a:cxn>
                <a:cxn ang="0">
                  <a:pos x="618" y="270"/>
                </a:cxn>
                <a:cxn ang="0">
                  <a:pos x="718" y="245"/>
                </a:cxn>
                <a:cxn ang="0">
                  <a:pos x="846" y="284"/>
                </a:cxn>
                <a:cxn ang="0">
                  <a:pos x="957" y="356"/>
                </a:cxn>
                <a:cxn ang="0">
                  <a:pos x="1005" y="472"/>
                </a:cxn>
                <a:cxn ang="0">
                  <a:pos x="939" y="534"/>
                </a:cxn>
                <a:cxn ang="0">
                  <a:pos x="794" y="486"/>
                </a:cxn>
                <a:cxn ang="0">
                  <a:pos x="700" y="388"/>
                </a:cxn>
                <a:cxn ang="0">
                  <a:pos x="700" y="247"/>
                </a:cxn>
                <a:cxn ang="0">
                  <a:pos x="751" y="174"/>
                </a:cxn>
                <a:cxn ang="0">
                  <a:pos x="801" y="144"/>
                </a:cxn>
                <a:cxn ang="0">
                  <a:pos x="896" y="129"/>
                </a:cxn>
                <a:cxn ang="0">
                  <a:pos x="1028" y="166"/>
                </a:cxn>
                <a:cxn ang="0">
                  <a:pos x="1120" y="238"/>
                </a:cxn>
                <a:cxn ang="0">
                  <a:pos x="1184" y="343"/>
                </a:cxn>
                <a:cxn ang="0">
                  <a:pos x="1122" y="405"/>
                </a:cxn>
                <a:cxn ang="0">
                  <a:pos x="957" y="356"/>
                </a:cxn>
                <a:cxn ang="0">
                  <a:pos x="880" y="258"/>
                </a:cxn>
                <a:cxn ang="0">
                  <a:pos x="883" y="117"/>
                </a:cxn>
                <a:cxn ang="0">
                  <a:pos x="932" y="47"/>
                </a:cxn>
                <a:cxn ang="0">
                  <a:pos x="995" y="26"/>
                </a:cxn>
              </a:cxnLst>
              <a:rect l="0" t="0" r="r" b="b"/>
              <a:pathLst>
                <a:path w="1185" h="950">
                  <a:moveTo>
                    <a:pt x="33" y="949"/>
                  </a:moveTo>
                  <a:lnTo>
                    <a:pt x="19" y="853"/>
                  </a:lnTo>
                  <a:lnTo>
                    <a:pt x="0" y="786"/>
                  </a:lnTo>
                  <a:lnTo>
                    <a:pt x="19" y="724"/>
                  </a:lnTo>
                  <a:lnTo>
                    <a:pt x="33" y="688"/>
                  </a:lnTo>
                  <a:lnTo>
                    <a:pt x="50" y="665"/>
                  </a:lnTo>
                  <a:lnTo>
                    <a:pt x="68" y="640"/>
                  </a:lnTo>
                  <a:lnTo>
                    <a:pt x="99" y="633"/>
                  </a:lnTo>
                  <a:lnTo>
                    <a:pt x="134" y="621"/>
                  </a:lnTo>
                  <a:lnTo>
                    <a:pt x="198" y="619"/>
                  </a:lnTo>
                  <a:lnTo>
                    <a:pt x="277" y="636"/>
                  </a:lnTo>
                  <a:lnTo>
                    <a:pt x="343" y="656"/>
                  </a:lnTo>
                  <a:lnTo>
                    <a:pt x="389" y="694"/>
                  </a:lnTo>
                  <a:lnTo>
                    <a:pt x="436" y="741"/>
                  </a:lnTo>
                  <a:lnTo>
                    <a:pt x="467" y="799"/>
                  </a:lnTo>
                  <a:lnTo>
                    <a:pt x="487" y="859"/>
                  </a:lnTo>
                  <a:lnTo>
                    <a:pt x="468" y="893"/>
                  </a:lnTo>
                  <a:lnTo>
                    <a:pt x="403" y="908"/>
                  </a:lnTo>
                  <a:lnTo>
                    <a:pt x="342" y="893"/>
                  </a:lnTo>
                  <a:lnTo>
                    <a:pt x="260" y="858"/>
                  </a:lnTo>
                  <a:lnTo>
                    <a:pt x="212" y="820"/>
                  </a:lnTo>
                  <a:lnTo>
                    <a:pt x="179" y="761"/>
                  </a:lnTo>
                  <a:lnTo>
                    <a:pt x="164" y="690"/>
                  </a:lnTo>
                  <a:lnTo>
                    <a:pt x="181" y="631"/>
                  </a:lnTo>
                  <a:lnTo>
                    <a:pt x="213" y="572"/>
                  </a:lnTo>
                  <a:lnTo>
                    <a:pt x="213" y="549"/>
                  </a:lnTo>
                  <a:lnTo>
                    <a:pt x="246" y="527"/>
                  </a:lnTo>
                  <a:lnTo>
                    <a:pt x="260" y="514"/>
                  </a:lnTo>
                  <a:lnTo>
                    <a:pt x="294" y="504"/>
                  </a:lnTo>
                  <a:lnTo>
                    <a:pt x="376" y="494"/>
                  </a:lnTo>
                  <a:lnTo>
                    <a:pt x="443" y="517"/>
                  </a:lnTo>
                  <a:lnTo>
                    <a:pt x="522" y="540"/>
                  </a:lnTo>
                  <a:lnTo>
                    <a:pt x="568" y="576"/>
                  </a:lnTo>
                  <a:lnTo>
                    <a:pt x="614" y="623"/>
                  </a:lnTo>
                  <a:lnTo>
                    <a:pt x="649" y="672"/>
                  </a:lnTo>
                  <a:lnTo>
                    <a:pt x="665" y="730"/>
                  </a:lnTo>
                  <a:lnTo>
                    <a:pt x="647" y="765"/>
                  </a:lnTo>
                  <a:lnTo>
                    <a:pt x="613" y="775"/>
                  </a:lnTo>
                  <a:lnTo>
                    <a:pt x="580" y="774"/>
                  </a:lnTo>
                  <a:lnTo>
                    <a:pt x="548" y="765"/>
                  </a:lnTo>
                  <a:lnTo>
                    <a:pt x="516" y="765"/>
                  </a:lnTo>
                  <a:lnTo>
                    <a:pt x="487" y="741"/>
                  </a:lnTo>
                  <a:lnTo>
                    <a:pt x="453" y="728"/>
                  </a:lnTo>
                  <a:lnTo>
                    <a:pt x="423" y="706"/>
                  </a:lnTo>
                  <a:lnTo>
                    <a:pt x="389" y="694"/>
                  </a:lnTo>
                  <a:lnTo>
                    <a:pt x="357" y="635"/>
                  </a:lnTo>
                  <a:lnTo>
                    <a:pt x="359" y="563"/>
                  </a:lnTo>
                  <a:lnTo>
                    <a:pt x="376" y="506"/>
                  </a:lnTo>
                  <a:lnTo>
                    <a:pt x="395" y="447"/>
                  </a:lnTo>
                  <a:lnTo>
                    <a:pt x="409" y="434"/>
                  </a:lnTo>
                  <a:lnTo>
                    <a:pt x="428" y="412"/>
                  </a:lnTo>
                  <a:lnTo>
                    <a:pt x="444" y="398"/>
                  </a:lnTo>
                  <a:lnTo>
                    <a:pt x="475" y="386"/>
                  </a:lnTo>
                  <a:lnTo>
                    <a:pt x="540" y="377"/>
                  </a:lnTo>
                  <a:lnTo>
                    <a:pt x="618" y="398"/>
                  </a:lnTo>
                  <a:lnTo>
                    <a:pt x="686" y="424"/>
                  </a:lnTo>
                  <a:lnTo>
                    <a:pt x="730" y="445"/>
                  </a:lnTo>
                  <a:lnTo>
                    <a:pt x="749" y="469"/>
                  </a:lnTo>
                  <a:lnTo>
                    <a:pt x="779" y="486"/>
                  </a:lnTo>
                  <a:lnTo>
                    <a:pt x="796" y="520"/>
                  </a:lnTo>
                  <a:lnTo>
                    <a:pt x="812" y="543"/>
                  </a:lnTo>
                  <a:lnTo>
                    <a:pt x="826" y="568"/>
                  </a:lnTo>
                  <a:lnTo>
                    <a:pt x="826" y="593"/>
                  </a:lnTo>
                  <a:lnTo>
                    <a:pt x="826" y="613"/>
                  </a:lnTo>
                  <a:lnTo>
                    <a:pt x="807" y="627"/>
                  </a:lnTo>
                  <a:lnTo>
                    <a:pt x="790" y="638"/>
                  </a:lnTo>
                  <a:lnTo>
                    <a:pt x="761" y="645"/>
                  </a:lnTo>
                  <a:lnTo>
                    <a:pt x="728" y="634"/>
                  </a:lnTo>
                  <a:lnTo>
                    <a:pt x="695" y="636"/>
                  </a:lnTo>
                  <a:lnTo>
                    <a:pt x="663" y="625"/>
                  </a:lnTo>
                  <a:lnTo>
                    <a:pt x="616" y="610"/>
                  </a:lnTo>
                  <a:lnTo>
                    <a:pt x="599" y="587"/>
                  </a:lnTo>
                  <a:lnTo>
                    <a:pt x="568" y="576"/>
                  </a:lnTo>
                  <a:lnTo>
                    <a:pt x="537" y="519"/>
                  </a:lnTo>
                  <a:lnTo>
                    <a:pt x="537" y="447"/>
                  </a:lnTo>
                  <a:lnTo>
                    <a:pt x="556" y="377"/>
                  </a:lnTo>
                  <a:lnTo>
                    <a:pt x="570" y="317"/>
                  </a:lnTo>
                  <a:lnTo>
                    <a:pt x="587" y="302"/>
                  </a:lnTo>
                  <a:lnTo>
                    <a:pt x="606" y="282"/>
                  </a:lnTo>
                  <a:lnTo>
                    <a:pt x="618" y="270"/>
                  </a:lnTo>
                  <a:lnTo>
                    <a:pt x="655" y="260"/>
                  </a:lnTo>
                  <a:lnTo>
                    <a:pt x="718" y="245"/>
                  </a:lnTo>
                  <a:lnTo>
                    <a:pt x="781" y="260"/>
                  </a:lnTo>
                  <a:lnTo>
                    <a:pt x="846" y="284"/>
                  </a:lnTo>
                  <a:lnTo>
                    <a:pt x="911" y="305"/>
                  </a:lnTo>
                  <a:lnTo>
                    <a:pt x="957" y="356"/>
                  </a:lnTo>
                  <a:lnTo>
                    <a:pt x="991" y="416"/>
                  </a:lnTo>
                  <a:lnTo>
                    <a:pt x="1005" y="472"/>
                  </a:lnTo>
                  <a:lnTo>
                    <a:pt x="987" y="520"/>
                  </a:lnTo>
                  <a:lnTo>
                    <a:pt x="939" y="534"/>
                  </a:lnTo>
                  <a:lnTo>
                    <a:pt x="861" y="518"/>
                  </a:lnTo>
                  <a:lnTo>
                    <a:pt x="794" y="486"/>
                  </a:lnTo>
                  <a:lnTo>
                    <a:pt x="730" y="445"/>
                  </a:lnTo>
                  <a:lnTo>
                    <a:pt x="700" y="388"/>
                  </a:lnTo>
                  <a:lnTo>
                    <a:pt x="700" y="317"/>
                  </a:lnTo>
                  <a:lnTo>
                    <a:pt x="700" y="247"/>
                  </a:lnTo>
                  <a:lnTo>
                    <a:pt x="734" y="197"/>
                  </a:lnTo>
                  <a:lnTo>
                    <a:pt x="751" y="174"/>
                  </a:lnTo>
                  <a:lnTo>
                    <a:pt x="767" y="151"/>
                  </a:lnTo>
                  <a:lnTo>
                    <a:pt x="801" y="144"/>
                  </a:lnTo>
                  <a:lnTo>
                    <a:pt x="817" y="131"/>
                  </a:lnTo>
                  <a:lnTo>
                    <a:pt x="896" y="129"/>
                  </a:lnTo>
                  <a:lnTo>
                    <a:pt x="961" y="144"/>
                  </a:lnTo>
                  <a:lnTo>
                    <a:pt x="1028" y="166"/>
                  </a:lnTo>
                  <a:lnTo>
                    <a:pt x="1088" y="204"/>
                  </a:lnTo>
                  <a:lnTo>
                    <a:pt x="1120" y="238"/>
                  </a:lnTo>
                  <a:lnTo>
                    <a:pt x="1167" y="299"/>
                  </a:lnTo>
                  <a:lnTo>
                    <a:pt x="1184" y="343"/>
                  </a:lnTo>
                  <a:lnTo>
                    <a:pt x="1167" y="391"/>
                  </a:lnTo>
                  <a:lnTo>
                    <a:pt x="1122" y="405"/>
                  </a:lnTo>
                  <a:lnTo>
                    <a:pt x="1040" y="378"/>
                  </a:lnTo>
                  <a:lnTo>
                    <a:pt x="957" y="356"/>
                  </a:lnTo>
                  <a:lnTo>
                    <a:pt x="911" y="305"/>
                  </a:lnTo>
                  <a:lnTo>
                    <a:pt x="880" y="258"/>
                  </a:lnTo>
                  <a:lnTo>
                    <a:pt x="864" y="189"/>
                  </a:lnTo>
                  <a:lnTo>
                    <a:pt x="883" y="117"/>
                  </a:lnTo>
                  <a:lnTo>
                    <a:pt x="910" y="69"/>
                  </a:lnTo>
                  <a:lnTo>
                    <a:pt x="932" y="47"/>
                  </a:lnTo>
                  <a:lnTo>
                    <a:pt x="965" y="37"/>
                  </a:lnTo>
                  <a:lnTo>
                    <a:pt x="995" y="26"/>
                  </a:lnTo>
                  <a:lnTo>
                    <a:pt x="1059" y="0"/>
                  </a:lnTo>
                </a:path>
              </a:pathLst>
            </a:custGeom>
            <a:noFill/>
            <a:ln w="25400">
              <a:solidFill>
                <a:schemeClr val="accent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3" name="Freeform 40"/>
            <p:cNvSpPr>
              <a:spLocks noChangeArrowheads="1"/>
            </p:cNvSpPr>
            <p:nvPr/>
          </p:nvSpPr>
          <p:spPr bwMode="auto">
            <a:xfrm rot="5594254">
              <a:off x="2060" y="2881"/>
              <a:ext cx="322" cy="326"/>
            </a:xfrm>
            <a:custGeom>
              <a:avLst/>
              <a:gdLst/>
              <a:ahLst/>
              <a:cxnLst>
                <a:cxn ang="0">
                  <a:pos x="19" y="853"/>
                </a:cxn>
                <a:cxn ang="0">
                  <a:pos x="19" y="724"/>
                </a:cxn>
                <a:cxn ang="0">
                  <a:pos x="50" y="665"/>
                </a:cxn>
                <a:cxn ang="0">
                  <a:pos x="99" y="633"/>
                </a:cxn>
                <a:cxn ang="0">
                  <a:pos x="198" y="619"/>
                </a:cxn>
                <a:cxn ang="0">
                  <a:pos x="343" y="656"/>
                </a:cxn>
                <a:cxn ang="0">
                  <a:pos x="436" y="741"/>
                </a:cxn>
                <a:cxn ang="0">
                  <a:pos x="487" y="859"/>
                </a:cxn>
                <a:cxn ang="0">
                  <a:pos x="403" y="908"/>
                </a:cxn>
                <a:cxn ang="0">
                  <a:pos x="260" y="858"/>
                </a:cxn>
                <a:cxn ang="0">
                  <a:pos x="179" y="761"/>
                </a:cxn>
                <a:cxn ang="0">
                  <a:pos x="181" y="631"/>
                </a:cxn>
                <a:cxn ang="0">
                  <a:pos x="213" y="549"/>
                </a:cxn>
                <a:cxn ang="0">
                  <a:pos x="260" y="514"/>
                </a:cxn>
                <a:cxn ang="0">
                  <a:pos x="376" y="494"/>
                </a:cxn>
                <a:cxn ang="0">
                  <a:pos x="522" y="540"/>
                </a:cxn>
                <a:cxn ang="0">
                  <a:pos x="614" y="623"/>
                </a:cxn>
                <a:cxn ang="0">
                  <a:pos x="665" y="730"/>
                </a:cxn>
                <a:cxn ang="0">
                  <a:pos x="613" y="775"/>
                </a:cxn>
                <a:cxn ang="0">
                  <a:pos x="548" y="765"/>
                </a:cxn>
                <a:cxn ang="0">
                  <a:pos x="487" y="741"/>
                </a:cxn>
                <a:cxn ang="0">
                  <a:pos x="423" y="706"/>
                </a:cxn>
                <a:cxn ang="0">
                  <a:pos x="357" y="635"/>
                </a:cxn>
                <a:cxn ang="0">
                  <a:pos x="376" y="506"/>
                </a:cxn>
                <a:cxn ang="0">
                  <a:pos x="409" y="434"/>
                </a:cxn>
                <a:cxn ang="0">
                  <a:pos x="444" y="398"/>
                </a:cxn>
                <a:cxn ang="0">
                  <a:pos x="540" y="377"/>
                </a:cxn>
                <a:cxn ang="0">
                  <a:pos x="686" y="424"/>
                </a:cxn>
                <a:cxn ang="0">
                  <a:pos x="749" y="469"/>
                </a:cxn>
                <a:cxn ang="0">
                  <a:pos x="796" y="520"/>
                </a:cxn>
                <a:cxn ang="0">
                  <a:pos x="826" y="568"/>
                </a:cxn>
                <a:cxn ang="0">
                  <a:pos x="826" y="613"/>
                </a:cxn>
                <a:cxn ang="0">
                  <a:pos x="790" y="638"/>
                </a:cxn>
                <a:cxn ang="0">
                  <a:pos x="728" y="634"/>
                </a:cxn>
                <a:cxn ang="0">
                  <a:pos x="663" y="625"/>
                </a:cxn>
                <a:cxn ang="0">
                  <a:pos x="599" y="587"/>
                </a:cxn>
                <a:cxn ang="0">
                  <a:pos x="537" y="519"/>
                </a:cxn>
                <a:cxn ang="0">
                  <a:pos x="556" y="377"/>
                </a:cxn>
                <a:cxn ang="0">
                  <a:pos x="587" y="302"/>
                </a:cxn>
                <a:cxn ang="0">
                  <a:pos x="618" y="270"/>
                </a:cxn>
                <a:cxn ang="0">
                  <a:pos x="718" y="245"/>
                </a:cxn>
                <a:cxn ang="0">
                  <a:pos x="846" y="284"/>
                </a:cxn>
                <a:cxn ang="0">
                  <a:pos x="957" y="356"/>
                </a:cxn>
                <a:cxn ang="0">
                  <a:pos x="1005" y="472"/>
                </a:cxn>
                <a:cxn ang="0">
                  <a:pos x="939" y="534"/>
                </a:cxn>
                <a:cxn ang="0">
                  <a:pos x="794" y="486"/>
                </a:cxn>
                <a:cxn ang="0">
                  <a:pos x="700" y="388"/>
                </a:cxn>
                <a:cxn ang="0">
                  <a:pos x="700" y="247"/>
                </a:cxn>
                <a:cxn ang="0">
                  <a:pos x="751" y="174"/>
                </a:cxn>
                <a:cxn ang="0">
                  <a:pos x="801" y="144"/>
                </a:cxn>
                <a:cxn ang="0">
                  <a:pos x="896" y="129"/>
                </a:cxn>
                <a:cxn ang="0">
                  <a:pos x="1028" y="166"/>
                </a:cxn>
                <a:cxn ang="0">
                  <a:pos x="1120" y="238"/>
                </a:cxn>
                <a:cxn ang="0">
                  <a:pos x="1184" y="343"/>
                </a:cxn>
                <a:cxn ang="0">
                  <a:pos x="1122" y="405"/>
                </a:cxn>
                <a:cxn ang="0">
                  <a:pos x="957" y="356"/>
                </a:cxn>
                <a:cxn ang="0">
                  <a:pos x="880" y="258"/>
                </a:cxn>
                <a:cxn ang="0">
                  <a:pos x="883" y="117"/>
                </a:cxn>
                <a:cxn ang="0">
                  <a:pos x="932" y="47"/>
                </a:cxn>
                <a:cxn ang="0">
                  <a:pos x="995" y="26"/>
                </a:cxn>
              </a:cxnLst>
              <a:rect l="0" t="0" r="r" b="b"/>
              <a:pathLst>
                <a:path w="1185" h="950">
                  <a:moveTo>
                    <a:pt x="33" y="949"/>
                  </a:moveTo>
                  <a:lnTo>
                    <a:pt x="19" y="853"/>
                  </a:lnTo>
                  <a:lnTo>
                    <a:pt x="0" y="786"/>
                  </a:lnTo>
                  <a:lnTo>
                    <a:pt x="19" y="724"/>
                  </a:lnTo>
                  <a:lnTo>
                    <a:pt x="33" y="688"/>
                  </a:lnTo>
                  <a:lnTo>
                    <a:pt x="50" y="665"/>
                  </a:lnTo>
                  <a:lnTo>
                    <a:pt x="68" y="640"/>
                  </a:lnTo>
                  <a:lnTo>
                    <a:pt x="99" y="633"/>
                  </a:lnTo>
                  <a:lnTo>
                    <a:pt x="134" y="621"/>
                  </a:lnTo>
                  <a:lnTo>
                    <a:pt x="198" y="619"/>
                  </a:lnTo>
                  <a:lnTo>
                    <a:pt x="277" y="636"/>
                  </a:lnTo>
                  <a:lnTo>
                    <a:pt x="343" y="656"/>
                  </a:lnTo>
                  <a:lnTo>
                    <a:pt x="389" y="694"/>
                  </a:lnTo>
                  <a:lnTo>
                    <a:pt x="436" y="741"/>
                  </a:lnTo>
                  <a:lnTo>
                    <a:pt x="467" y="799"/>
                  </a:lnTo>
                  <a:lnTo>
                    <a:pt x="487" y="859"/>
                  </a:lnTo>
                  <a:lnTo>
                    <a:pt x="468" y="893"/>
                  </a:lnTo>
                  <a:lnTo>
                    <a:pt x="403" y="908"/>
                  </a:lnTo>
                  <a:lnTo>
                    <a:pt x="342" y="893"/>
                  </a:lnTo>
                  <a:lnTo>
                    <a:pt x="260" y="858"/>
                  </a:lnTo>
                  <a:lnTo>
                    <a:pt x="212" y="820"/>
                  </a:lnTo>
                  <a:lnTo>
                    <a:pt x="179" y="761"/>
                  </a:lnTo>
                  <a:lnTo>
                    <a:pt x="164" y="690"/>
                  </a:lnTo>
                  <a:lnTo>
                    <a:pt x="181" y="631"/>
                  </a:lnTo>
                  <a:lnTo>
                    <a:pt x="213" y="572"/>
                  </a:lnTo>
                  <a:lnTo>
                    <a:pt x="213" y="549"/>
                  </a:lnTo>
                  <a:lnTo>
                    <a:pt x="246" y="527"/>
                  </a:lnTo>
                  <a:lnTo>
                    <a:pt x="260" y="514"/>
                  </a:lnTo>
                  <a:lnTo>
                    <a:pt x="294" y="504"/>
                  </a:lnTo>
                  <a:lnTo>
                    <a:pt x="376" y="494"/>
                  </a:lnTo>
                  <a:lnTo>
                    <a:pt x="443" y="517"/>
                  </a:lnTo>
                  <a:lnTo>
                    <a:pt x="522" y="540"/>
                  </a:lnTo>
                  <a:lnTo>
                    <a:pt x="568" y="576"/>
                  </a:lnTo>
                  <a:lnTo>
                    <a:pt x="614" y="623"/>
                  </a:lnTo>
                  <a:lnTo>
                    <a:pt x="649" y="672"/>
                  </a:lnTo>
                  <a:lnTo>
                    <a:pt x="665" y="730"/>
                  </a:lnTo>
                  <a:lnTo>
                    <a:pt x="647" y="765"/>
                  </a:lnTo>
                  <a:lnTo>
                    <a:pt x="613" y="775"/>
                  </a:lnTo>
                  <a:lnTo>
                    <a:pt x="580" y="774"/>
                  </a:lnTo>
                  <a:lnTo>
                    <a:pt x="548" y="765"/>
                  </a:lnTo>
                  <a:lnTo>
                    <a:pt x="516" y="765"/>
                  </a:lnTo>
                  <a:lnTo>
                    <a:pt x="487" y="741"/>
                  </a:lnTo>
                  <a:lnTo>
                    <a:pt x="453" y="728"/>
                  </a:lnTo>
                  <a:lnTo>
                    <a:pt x="423" y="706"/>
                  </a:lnTo>
                  <a:lnTo>
                    <a:pt x="389" y="694"/>
                  </a:lnTo>
                  <a:lnTo>
                    <a:pt x="357" y="635"/>
                  </a:lnTo>
                  <a:lnTo>
                    <a:pt x="359" y="563"/>
                  </a:lnTo>
                  <a:lnTo>
                    <a:pt x="376" y="506"/>
                  </a:lnTo>
                  <a:lnTo>
                    <a:pt x="395" y="447"/>
                  </a:lnTo>
                  <a:lnTo>
                    <a:pt x="409" y="434"/>
                  </a:lnTo>
                  <a:lnTo>
                    <a:pt x="428" y="412"/>
                  </a:lnTo>
                  <a:lnTo>
                    <a:pt x="444" y="398"/>
                  </a:lnTo>
                  <a:lnTo>
                    <a:pt x="475" y="386"/>
                  </a:lnTo>
                  <a:lnTo>
                    <a:pt x="540" y="377"/>
                  </a:lnTo>
                  <a:lnTo>
                    <a:pt x="618" y="398"/>
                  </a:lnTo>
                  <a:lnTo>
                    <a:pt x="686" y="424"/>
                  </a:lnTo>
                  <a:lnTo>
                    <a:pt x="730" y="445"/>
                  </a:lnTo>
                  <a:lnTo>
                    <a:pt x="749" y="469"/>
                  </a:lnTo>
                  <a:lnTo>
                    <a:pt x="779" y="486"/>
                  </a:lnTo>
                  <a:lnTo>
                    <a:pt x="796" y="520"/>
                  </a:lnTo>
                  <a:lnTo>
                    <a:pt x="812" y="543"/>
                  </a:lnTo>
                  <a:lnTo>
                    <a:pt x="826" y="568"/>
                  </a:lnTo>
                  <a:lnTo>
                    <a:pt x="826" y="593"/>
                  </a:lnTo>
                  <a:lnTo>
                    <a:pt x="826" y="613"/>
                  </a:lnTo>
                  <a:lnTo>
                    <a:pt x="807" y="627"/>
                  </a:lnTo>
                  <a:lnTo>
                    <a:pt x="790" y="638"/>
                  </a:lnTo>
                  <a:lnTo>
                    <a:pt x="761" y="645"/>
                  </a:lnTo>
                  <a:lnTo>
                    <a:pt x="728" y="634"/>
                  </a:lnTo>
                  <a:lnTo>
                    <a:pt x="695" y="636"/>
                  </a:lnTo>
                  <a:lnTo>
                    <a:pt x="663" y="625"/>
                  </a:lnTo>
                  <a:lnTo>
                    <a:pt x="616" y="610"/>
                  </a:lnTo>
                  <a:lnTo>
                    <a:pt x="599" y="587"/>
                  </a:lnTo>
                  <a:lnTo>
                    <a:pt x="568" y="576"/>
                  </a:lnTo>
                  <a:lnTo>
                    <a:pt x="537" y="519"/>
                  </a:lnTo>
                  <a:lnTo>
                    <a:pt x="537" y="447"/>
                  </a:lnTo>
                  <a:lnTo>
                    <a:pt x="556" y="377"/>
                  </a:lnTo>
                  <a:lnTo>
                    <a:pt x="570" y="317"/>
                  </a:lnTo>
                  <a:lnTo>
                    <a:pt x="587" y="302"/>
                  </a:lnTo>
                  <a:lnTo>
                    <a:pt x="606" y="282"/>
                  </a:lnTo>
                  <a:lnTo>
                    <a:pt x="618" y="270"/>
                  </a:lnTo>
                  <a:lnTo>
                    <a:pt x="655" y="260"/>
                  </a:lnTo>
                  <a:lnTo>
                    <a:pt x="718" y="245"/>
                  </a:lnTo>
                  <a:lnTo>
                    <a:pt x="781" y="260"/>
                  </a:lnTo>
                  <a:lnTo>
                    <a:pt x="846" y="284"/>
                  </a:lnTo>
                  <a:lnTo>
                    <a:pt x="911" y="305"/>
                  </a:lnTo>
                  <a:lnTo>
                    <a:pt x="957" y="356"/>
                  </a:lnTo>
                  <a:lnTo>
                    <a:pt x="991" y="416"/>
                  </a:lnTo>
                  <a:lnTo>
                    <a:pt x="1005" y="472"/>
                  </a:lnTo>
                  <a:lnTo>
                    <a:pt x="987" y="520"/>
                  </a:lnTo>
                  <a:lnTo>
                    <a:pt x="939" y="534"/>
                  </a:lnTo>
                  <a:lnTo>
                    <a:pt x="861" y="518"/>
                  </a:lnTo>
                  <a:lnTo>
                    <a:pt x="794" y="486"/>
                  </a:lnTo>
                  <a:lnTo>
                    <a:pt x="730" y="445"/>
                  </a:lnTo>
                  <a:lnTo>
                    <a:pt x="700" y="388"/>
                  </a:lnTo>
                  <a:lnTo>
                    <a:pt x="700" y="317"/>
                  </a:lnTo>
                  <a:lnTo>
                    <a:pt x="700" y="247"/>
                  </a:lnTo>
                  <a:lnTo>
                    <a:pt x="734" y="197"/>
                  </a:lnTo>
                  <a:lnTo>
                    <a:pt x="751" y="174"/>
                  </a:lnTo>
                  <a:lnTo>
                    <a:pt x="767" y="151"/>
                  </a:lnTo>
                  <a:lnTo>
                    <a:pt x="801" y="144"/>
                  </a:lnTo>
                  <a:lnTo>
                    <a:pt x="817" y="131"/>
                  </a:lnTo>
                  <a:lnTo>
                    <a:pt x="896" y="129"/>
                  </a:lnTo>
                  <a:lnTo>
                    <a:pt x="961" y="144"/>
                  </a:lnTo>
                  <a:lnTo>
                    <a:pt x="1028" y="166"/>
                  </a:lnTo>
                  <a:lnTo>
                    <a:pt x="1088" y="204"/>
                  </a:lnTo>
                  <a:lnTo>
                    <a:pt x="1120" y="238"/>
                  </a:lnTo>
                  <a:lnTo>
                    <a:pt x="1167" y="299"/>
                  </a:lnTo>
                  <a:lnTo>
                    <a:pt x="1184" y="343"/>
                  </a:lnTo>
                  <a:lnTo>
                    <a:pt x="1167" y="391"/>
                  </a:lnTo>
                  <a:lnTo>
                    <a:pt x="1122" y="405"/>
                  </a:lnTo>
                  <a:lnTo>
                    <a:pt x="1040" y="378"/>
                  </a:lnTo>
                  <a:lnTo>
                    <a:pt x="957" y="356"/>
                  </a:lnTo>
                  <a:lnTo>
                    <a:pt x="911" y="305"/>
                  </a:lnTo>
                  <a:lnTo>
                    <a:pt x="880" y="258"/>
                  </a:lnTo>
                  <a:lnTo>
                    <a:pt x="864" y="189"/>
                  </a:lnTo>
                  <a:lnTo>
                    <a:pt x="883" y="117"/>
                  </a:lnTo>
                  <a:lnTo>
                    <a:pt x="910" y="69"/>
                  </a:lnTo>
                  <a:lnTo>
                    <a:pt x="932" y="47"/>
                  </a:lnTo>
                  <a:lnTo>
                    <a:pt x="965" y="37"/>
                  </a:lnTo>
                  <a:lnTo>
                    <a:pt x="995" y="26"/>
                  </a:lnTo>
                  <a:lnTo>
                    <a:pt x="1059" y="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4" name="Freeform 41"/>
            <p:cNvSpPr>
              <a:spLocks noChangeArrowheads="1"/>
            </p:cNvSpPr>
            <p:nvPr/>
          </p:nvSpPr>
          <p:spPr bwMode="auto">
            <a:xfrm rot="-398815">
              <a:off x="1802" y="2887"/>
              <a:ext cx="322" cy="326"/>
            </a:xfrm>
            <a:custGeom>
              <a:avLst/>
              <a:gdLst/>
              <a:ahLst/>
              <a:cxnLst>
                <a:cxn ang="0">
                  <a:pos x="19" y="853"/>
                </a:cxn>
                <a:cxn ang="0">
                  <a:pos x="19" y="724"/>
                </a:cxn>
                <a:cxn ang="0">
                  <a:pos x="50" y="665"/>
                </a:cxn>
                <a:cxn ang="0">
                  <a:pos x="99" y="633"/>
                </a:cxn>
                <a:cxn ang="0">
                  <a:pos x="198" y="619"/>
                </a:cxn>
                <a:cxn ang="0">
                  <a:pos x="343" y="656"/>
                </a:cxn>
                <a:cxn ang="0">
                  <a:pos x="436" y="741"/>
                </a:cxn>
                <a:cxn ang="0">
                  <a:pos x="487" y="859"/>
                </a:cxn>
                <a:cxn ang="0">
                  <a:pos x="403" y="908"/>
                </a:cxn>
                <a:cxn ang="0">
                  <a:pos x="260" y="858"/>
                </a:cxn>
                <a:cxn ang="0">
                  <a:pos x="179" y="761"/>
                </a:cxn>
                <a:cxn ang="0">
                  <a:pos x="181" y="631"/>
                </a:cxn>
                <a:cxn ang="0">
                  <a:pos x="213" y="549"/>
                </a:cxn>
                <a:cxn ang="0">
                  <a:pos x="260" y="514"/>
                </a:cxn>
                <a:cxn ang="0">
                  <a:pos x="376" y="494"/>
                </a:cxn>
                <a:cxn ang="0">
                  <a:pos x="522" y="540"/>
                </a:cxn>
                <a:cxn ang="0">
                  <a:pos x="614" y="623"/>
                </a:cxn>
                <a:cxn ang="0">
                  <a:pos x="665" y="730"/>
                </a:cxn>
                <a:cxn ang="0">
                  <a:pos x="613" y="775"/>
                </a:cxn>
                <a:cxn ang="0">
                  <a:pos x="548" y="765"/>
                </a:cxn>
                <a:cxn ang="0">
                  <a:pos x="487" y="741"/>
                </a:cxn>
                <a:cxn ang="0">
                  <a:pos x="423" y="706"/>
                </a:cxn>
                <a:cxn ang="0">
                  <a:pos x="357" y="635"/>
                </a:cxn>
                <a:cxn ang="0">
                  <a:pos x="376" y="506"/>
                </a:cxn>
                <a:cxn ang="0">
                  <a:pos x="409" y="434"/>
                </a:cxn>
                <a:cxn ang="0">
                  <a:pos x="444" y="398"/>
                </a:cxn>
                <a:cxn ang="0">
                  <a:pos x="540" y="377"/>
                </a:cxn>
                <a:cxn ang="0">
                  <a:pos x="686" y="424"/>
                </a:cxn>
                <a:cxn ang="0">
                  <a:pos x="749" y="469"/>
                </a:cxn>
                <a:cxn ang="0">
                  <a:pos x="796" y="520"/>
                </a:cxn>
                <a:cxn ang="0">
                  <a:pos x="826" y="568"/>
                </a:cxn>
                <a:cxn ang="0">
                  <a:pos x="826" y="613"/>
                </a:cxn>
                <a:cxn ang="0">
                  <a:pos x="790" y="638"/>
                </a:cxn>
                <a:cxn ang="0">
                  <a:pos x="728" y="634"/>
                </a:cxn>
                <a:cxn ang="0">
                  <a:pos x="663" y="625"/>
                </a:cxn>
                <a:cxn ang="0">
                  <a:pos x="599" y="587"/>
                </a:cxn>
                <a:cxn ang="0">
                  <a:pos x="537" y="519"/>
                </a:cxn>
                <a:cxn ang="0">
                  <a:pos x="556" y="377"/>
                </a:cxn>
                <a:cxn ang="0">
                  <a:pos x="587" y="302"/>
                </a:cxn>
                <a:cxn ang="0">
                  <a:pos x="618" y="270"/>
                </a:cxn>
                <a:cxn ang="0">
                  <a:pos x="718" y="245"/>
                </a:cxn>
                <a:cxn ang="0">
                  <a:pos x="846" y="284"/>
                </a:cxn>
                <a:cxn ang="0">
                  <a:pos x="957" y="356"/>
                </a:cxn>
                <a:cxn ang="0">
                  <a:pos x="1005" y="472"/>
                </a:cxn>
                <a:cxn ang="0">
                  <a:pos x="939" y="534"/>
                </a:cxn>
                <a:cxn ang="0">
                  <a:pos x="794" y="486"/>
                </a:cxn>
                <a:cxn ang="0">
                  <a:pos x="700" y="388"/>
                </a:cxn>
                <a:cxn ang="0">
                  <a:pos x="700" y="247"/>
                </a:cxn>
                <a:cxn ang="0">
                  <a:pos x="751" y="174"/>
                </a:cxn>
                <a:cxn ang="0">
                  <a:pos x="801" y="144"/>
                </a:cxn>
                <a:cxn ang="0">
                  <a:pos x="896" y="129"/>
                </a:cxn>
                <a:cxn ang="0">
                  <a:pos x="1028" y="166"/>
                </a:cxn>
                <a:cxn ang="0">
                  <a:pos x="1120" y="238"/>
                </a:cxn>
                <a:cxn ang="0">
                  <a:pos x="1184" y="343"/>
                </a:cxn>
                <a:cxn ang="0">
                  <a:pos x="1122" y="405"/>
                </a:cxn>
                <a:cxn ang="0">
                  <a:pos x="957" y="356"/>
                </a:cxn>
                <a:cxn ang="0">
                  <a:pos x="880" y="258"/>
                </a:cxn>
                <a:cxn ang="0">
                  <a:pos x="883" y="117"/>
                </a:cxn>
                <a:cxn ang="0">
                  <a:pos x="932" y="47"/>
                </a:cxn>
                <a:cxn ang="0">
                  <a:pos x="995" y="26"/>
                </a:cxn>
              </a:cxnLst>
              <a:rect l="0" t="0" r="r" b="b"/>
              <a:pathLst>
                <a:path w="1185" h="950">
                  <a:moveTo>
                    <a:pt x="33" y="949"/>
                  </a:moveTo>
                  <a:lnTo>
                    <a:pt x="19" y="853"/>
                  </a:lnTo>
                  <a:lnTo>
                    <a:pt x="0" y="786"/>
                  </a:lnTo>
                  <a:lnTo>
                    <a:pt x="19" y="724"/>
                  </a:lnTo>
                  <a:lnTo>
                    <a:pt x="33" y="688"/>
                  </a:lnTo>
                  <a:lnTo>
                    <a:pt x="50" y="665"/>
                  </a:lnTo>
                  <a:lnTo>
                    <a:pt x="68" y="640"/>
                  </a:lnTo>
                  <a:lnTo>
                    <a:pt x="99" y="633"/>
                  </a:lnTo>
                  <a:lnTo>
                    <a:pt x="134" y="621"/>
                  </a:lnTo>
                  <a:lnTo>
                    <a:pt x="198" y="619"/>
                  </a:lnTo>
                  <a:lnTo>
                    <a:pt x="277" y="636"/>
                  </a:lnTo>
                  <a:lnTo>
                    <a:pt x="343" y="656"/>
                  </a:lnTo>
                  <a:lnTo>
                    <a:pt x="389" y="694"/>
                  </a:lnTo>
                  <a:lnTo>
                    <a:pt x="436" y="741"/>
                  </a:lnTo>
                  <a:lnTo>
                    <a:pt x="467" y="799"/>
                  </a:lnTo>
                  <a:lnTo>
                    <a:pt x="487" y="859"/>
                  </a:lnTo>
                  <a:lnTo>
                    <a:pt x="468" y="893"/>
                  </a:lnTo>
                  <a:lnTo>
                    <a:pt x="403" y="908"/>
                  </a:lnTo>
                  <a:lnTo>
                    <a:pt x="342" y="893"/>
                  </a:lnTo>
                  <a:lnTo>
                    <a:pt x="260" y="858"/>
                  </a:lnTo>
                  <a:lnTo>
                    <a:pt x="212" y="820"/>
                  </a:lnTo>
                  <a:lnTo>
                    <a:pt x="179" y="761"/>
                  </a:lnTo>
                  <a:lnTo>
                    <a:pt x="164" y="690"/>
                  </a:lnTo>
                  <a:lnTo>
                    <a:pt x="181" y="631"/>
                  </a:lnTo>
                  <a:lnTo>
                    <a:pt x="213" y="572"/>
                  </a:lnTo>
                  <a:lnTo>
                    <a:pt x="213" y="549"/>
                  </a:lnTo>
                  <a:lnTo>
                    <a:pt x="246" y="527"/>
                  </a:lnTo>
                  <a:lnTo>
                    <a:pt x="260" y="514"/>
                  </a:lnTo>
                  <a:lnTo>
                    <a:pt x="294" y="504"/>
                  </a:lnTo>
                  <a:lnTo>
                    <a:pt x="376" y="494"/>
                  </a:lnTo>
                  <a:lnTo>
                    <a:pt x="443" y="517"/>
                  </a:lnTo>
                  <a:lnTo>
                    <a:pt x="522" y="540"/>
                  </a:lnTo>
                  <a:lnTo>
                    <a:pt x="568" y="576"/>
                  </a:lnTo>
                  <a:lnTo>
                    <a:pt x="614" y="623"/>
                  </a:lnTo>
                  <a:lnTo>
                    <a:pt x="649" y="672"/>
                  </a:lnTo>
                  <a:lnTo>
                    <a:pt x="665" y="730"/>
                  </a:lnTo>
                  <a:lnTo>
                    <a:pt x="647" y="765"/>
                  </a:lnTo>
                  <a:lnTo>
                    <a:pt x="613" y="775"/>
                  </a:lnTo>
                  <a:lnTo>
                    <a:pt x="580" y="774"/>
                  </a:lnTo>
                  <a:lnTo>
                    <a:pt x="548" y="765"/>
                  </a:lnTo>
                  <a:lnTo>
                    <a:pt x="516" y="765"/>
                  </a:lnTo>
                  <a:lnTo>
                    <a:pt x="487" y="741"/>
                  </a:lnTo>
                  <a:lnTo>
                    <a:pt x="453" y="728"/>
                  </a:lnTo>
                  <a:lnTo>
                    <a:pt x="423" y="706"/>
                  </a:lnTo>
                  <a:lnTo>
                    <a:pt x="389" y="694"/>
                  </a:lnTo>
                  <a:lnTo>
                    <a:pt x="357" y="635"/>
                  </a:lnTo>
                  <a:lnTo>
                    <a:pt x="359" y="563"/>
                  </a:lnTo>
                  <a:lnTo>
                    <a:pt x="376" y="506"/>
                  </a:lnTo>
                  <a:lnTo>
                    <a:pt x="395" y="447"/>
                  </a:lnTo>
                  <a:lnTo>
                    <a:pt x="409" y="434"/>
                  </a:lnTo>
                  <a:lnTo>
                    <a:pt x="428" y="412"/>
                  </a:lnTo>
                  <a:lnTo>
                    <a:pt x="444" y="398"/>
                  </a:lnTo>
                  <a:lnTo>
                    <a:pt x="475" y="386"/>
                  </a:lnTo>
                  <a:lnTo>
                    <a:pt x="540" y="377"/>
                  </a:lnTo>
                  <a:lnTo>
                    <a:pt x="618" y="398"/>
                  </a:lnTo>
                  <a:lnTo>
                    <a:pt x="686" y="424"/>
                  </a:lnTo>
                  <a:lnTo>
                    <a:pt x="730" y="445"/>
                  </a:lnTo>
                  <a:lnTo>
                    <a:pt x="749" y="469"/>
                  </a:lnTo>
                  <a:lnTo>
                    <a:pt x="779" y="486"/>
                  </a:lnTo>
                  <a:lnTo>
                    <a:pt x="796" y="520"/>
                  </a:lnTo>
                  <a:lnTo>
                    <a:pt x="812" y="543"/>
                  </a:lnTo>
                  <a:lnTo>
                    <a:pt x="826" y="568"/>
                  </a:lnTo>
                  <a:lnTo>
                    <a:pt x="826" y="593"/>
                  </a:lnTo>
                  <a:lnTo>
                    <a:pt x="826" y="613"/>
                  </a:lnTo>
                  <a:lnTo>
                    <a:pt x="807" y="627"/>
                  </a:lnTo>
                  <a:lnTo>
                    <a:pt x="790" y="638"/>
                  </a:lnTo>
                  <a:lnTo>
                    <a:pt x="761" y="645"/>
                  </a:lnTo>
                  <a:lnTo>
                    <a:pt x="728" y="634"/>
                  </a:lnTo>
                  <a:lnTo>
                    <a:pt x="695" y="636"/>
                  </a:lnTo>
                  <a:lnTo>
                    <a:pt x="663" y="625"/>
                  </a:lnTo>
                  <a:lnTo>
                    <a:pt x="616" y="610"/>
                  </a:lnTo>
                  <a:lnTo>
                    <a:pt x="599" y="587"/>
                  </a:lnTo>
                  <a:lnTo>
                    <a:pt x="568" y="576"/>
                  </a:lnTo>
                  <a:lnTo>
                    <a:pt x="537" y="519"/>
                  </a:lnTo>
                  <a:lnTo>
                    <a:pt x="537" y="447"/>
                  </a:lnTo>
                  <a:lnTo>
                    <a:pt x="556" y="377"/>
                  </a:lnTo>
                  <a:lnTo>
                    <a:pt x="570" y="317"/>
                  </a:lnTo>
                  <a:lnTo>
                    <a:pt x="587" y="302"/>
                  </a:lnTo>
                  <a:lnTo>
                    <a:pt x="606" y="282"/>
                  </a:lnTo>
                  <a:lnTo>
                    <a:pt x="618" y="270"/>
                  </a:lnTo>
                  <a:lnTo>
                    <a:pt x="655" y="260"/>
                  </a:lnTo>
                  <a:lnTo>
                    <a:pt x="718" y="245"/>
                  </a:lnTo>
                  <a:lnTo>
                    <a:pt x="781" y="260"/>
                  </a:lnTo>
                  <a:lnTo>
                    <a:pt x="846" y="284"/>
                  </a:lnTo>
                  <a:lnTo>
                    <a:pt x="911" y="305"/>
                  </a:lnTo>
                  <a:lnTo>
                    <a:pt x="957" y="356"/>
                  </a:lnTo>
                  <a:lnTo>
                    <a:pt x="991" y="416"/>
                  </a:lnTo>
                  <a:lnTo>
                    <a:pt x="1005" y="472"/>
                  </a:lnTo>
                  <a:lnTo>
                    <a:pt x="987" y="520"/>
                  </a:lnTo>
                  <a:lnTo>
                    <a:pt x="939" y="534"/>
                  </a:lnTo>
                  <a:lnTo>
                    <a:pt x="861" y="518"/>
                  </a:lnTo>
                  <a:lnTo>
                    <a:pt x="794" y="486"/>
                  </a:lnTo>
                  <a:lnTo>
                    <a:pt x="730" y="445"/>
                  </a:lnTo>
                  <a:lnTo>
                    <a:pt x="700" y="388"/>
                  </a:lnTo>
                  <a:lnTo>
                    <a:pt x="700" y="317"/>
                  </a:lnTo>
                  <a:lnTo>
                    <a:pt x="700" y="247"/>
                  </a:lnTo>
                  <a:lnTo>
                    <a:pt x="734" y="197"/>
                  </a:lnTo>
                  <a:lnTo>
                    <a:pt x="751" y="174"/>
                  </a:lnTo>
                  <a:lnTo>
                    <a:pt x="767" y="151"/>
                  </a:lnTo>
                  <a:lnTo>
                    <a:pt x="801" y="144"/>
                  </a:lnTo>
                  <a:lnTo>
                    <a:pt x="817" y="131"/>
                  </a:lnTo>
                  <a:lnTo>
                    <a:pt x="896" y="129"/>
                  </a:lnTo>
                  <a:lnTo>
                    <a:pt x="961" y="144"/>
                  </a:lnTo>
                  <a:lnTo>
                    <a:pt x="1028" y="166"/>
                  </a:lnTo>
                  <a:lnTo>
                    <a:pt x="1088" y="204"/>
                  </a:lnTo>
                  <a:lnTo>
                    <a:pt x="1120" y="238"/>
                  </a:lnTo>
                  <a:lnTo>
                    <a:pt x="1167" y="299"/>
                  </a:lnTo>
                  <a:lnTo>
                    <a:pt x="1184" y="343"/>
                  </a:lnTo>
                  <a:lnTo>
                    <a:pt x="1167" y="391"/>
                  </a:lnTo>
                  <a:lnTo>
                    <a:pt x="1122" y="405"/>
                  </a:lnTo>
                  <a:lnTo>
                    <a:pt x="1040" y="378"/>
                  </a:lnTo>
                  <a:lnTo>
                    <a:pt x="957" y="356"/>
                  </a:lnTo>
                  <a:lnTo>
                    <a:pt x="911" y="305"/>
                  </a:lnTo>
                  <a:lnTo>
                    <a:pt x="880" y="258"/>
                  </a:lnTo>
                  <a:lnTo>
                    <a:pt x="864" y="189"/>
                  </a:lnTo>
                  <a:lnTo>
                    <a:pt x="883" y="117"/>
                  </a:lnTo>
                  <a:lnTo>
                    <a:pt x="910" y="69"/>
                  </a:lnTo>
                  <a:lnTo>
                    <a:pt x="932" y="47"/>
                  </a:lnTo>
                  <a:lnTo>
                    <a:pt x="965" y="37"/>
                  </a:lnTo>
                  <a:lnTo>
                    <a:pt x="995" y="26"/>
                  </a:lnTo>
                  <a:lnTo>
                    <a:pt x="1059" y="0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5" name="Oval 42"/>
            <p:cNvSpPr>
              <a:spLocks noChangeArrowheads="1"/>
            </p:cNvSpPr>
            <p:nvPr/>
          </p:nvSpPr>
          <p:spPr bwMode="auto">
            <a:xfrm>
              <a:off x="1532" y="2798"/>
              <a:ext cx="1086" cy="690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26" name="Content Placeholder 9"/>
          <p:cNvSpPr txBox="1">
            <a:spLocks/>
          </p:cNvSpPr>
          <p:nvPr/>
        </p:nvSpPr>
        <p:spPr bwMode="auto">
          <a:xfrm>
            <a:off x="1060376" y="3790458"/>
            <a:ext cx="6030242" cy="673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1" hangingPunct="1"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pitchFamily="-112" charset="2"/>
              <a:buChar char="§"/>
              <a:defRPr/>
            </a:pPr>
            <a:r>
              <a:rPr lang="en-US" sz="2400" kern="0" noProof="0" dirty="0" err="1" smtClean="0">
                <a:solidFill>
                  <a:schemeClr val="accent6">
                    <a:lumMod val="75000"/>
                  </a:schemeClr>
                </a:solidFill>
                <a:latin typeface="Calibri"/>
                <a:ea typeface="ＭＳ Ｐゴシック" pitchFamily="-112" charset="-128"/>
                <a:cs typeface="Calibri"/>
              </a:rPr>
              <a:t>Multiquarks</a:t>
            </a:r>
            <a:r>
              <a:rPr lang="en-US" sz="2400" kern="0" noProof="0" dirty="0" smtClean="0">
                <a:solidFill>
                  <a:schemeClr val="accent6">
                    <a:lumMod val="75000"/>
                  </a:schemeClr>
                </a:solidFill>
                <a:latin typeface="Calibri"/>
                <a:ea typeface="ＭＳ Ｐゴシック" pitchFamily="-112" charset="-128"/>
                <a:cs typeface="Calibri"/>
              </a:rPr>
              <a:t>  </a:t>
            </a:r>
            <a:r>
              <a:rPr lang="en-US" sz="2400" kern="0" noProof="0" dirty="0" smtClean="0">
                <a:solidFill>
                  <a:srgbClr val="000000"/>
                </a:solidFill>
                <a:latin typeface="Calibri"/>
                <a:ea typeface="ＭＳ Ｐゴシック" pitchFamily="-112" charset="-128"/>
                <a:cs typeface="Calibri"/>
              </a:rPr>
              <a:t>(quark-</a:t>
            </a:r>
            <a:r>
              <a:rPr lang="en-US" sz="2400" kern="0" noProof="0" dirty="0" err="1" smtClean="0">
                <a:solidFill>
                  <a:srgbClr val="000000"/>
                </a:solidFill>
                <a:latin typeface="Calibri"/>
                <a:ea typeface="ＭＳ Ｐゴシック" pitchFamily="-112" charset="-128"/>
                <a:cs typeface="Calibri"/>
              </a:rPr>
              <a:t>antiquark</a:t>
            </a:r>
            <a:r>
              <a:rPr lang="en-US" sz="2400" kern="0" dirty="0" smtClean="0">
                <a:solidFill>
                  <a:srgbClr val="000000"/>
                </a:solidFill>
                <a:latin typeface="Calibri"/>
                <a:ea typeface="ＭＳ Ｐゴシック" pitchFamily="-112" charset="-128"/>
                <a:cs typeface="Calibri"/>
              </a:rPr>
              <a:t> pairs)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-112" charset="-128"/>
              <a:cs typeface="Calibri"/>
            </a:endParaRPr>
          </a:p>
        </p:txBody>
      </p:sp>
      <p:sp>
        <p:nvSpPr>
          <p:cNvPr id="33" name="Oval 59"/>
          <p:cNvSpPr>
            <a:spLocks noChangeArrowheads="1"/>
          </p:cNvSpPr>
          <p:nvPr/>
        </p:nvSpPr>
        <p:spPr bwMode="auto">
          <a:xfrm>
            <a:off x="7189926" y="3262912"/>
            <a:ext cx="1411288" cy="1412875"/>
          </a:xfrm>
          <a:prstGeom prst="ellips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/>
              <a:cs typeface="Calibri"/>
            </a:endParaRPr>
          </a:p>
        </p:txBody>
      </p:sp>
      <p:grpSp>
        <p:nvGrpSpPr>
          <p:cNvPr id="34" name="Group 60"/>
          <p:cNvGrpSpPr>
            <a:grpSpLocks/>
          </p:cNvGrpSpPr>
          <p:nvPr/>
        </p:nvGrpSpPr>
        <p:grpSpPr bwMode="auto">
          <a:xfrm>
            <a:off x="7793176" y="3348637"/>
            <a:ext cx="504825" cy="504825"/>
            <a:chOff x="2326" y="1853"/>
            <a:chExt cx="318" cy="318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48" name="Oval 61"/>
            <p:cNvSpPr>
              <a:spLocks noChangeArrowheads="1"/>
            </p:cNvSpPr>
            <p:nvPr/>
          </p:nvSpPr>
          <p:spPr bwMode="auto">
            <a:xfrm>
              <a:off x="2326" y="1853"/>
              <a:ext cx="318" cy="318"/>
            </a:xfrm>
            <a:prstGeom prst="ellipse">
              <a:avLst/>
            </a:prstGeom>
            <a:grpFill/>
            <a:ln w="1587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49" name="Text Box 62"/>
            <p:cNvSpPr txBox="1">
              <a:spLocks noChangeArrowheads="1"/>
            </p:cNvSpPr>
            <p:nvPr/>
          </p:nvSpPr>
          <p:spPr bwMode="auto">
            <a:xfrm>
              <a:off x="2400" y="1876"/>
              <a:ext cx="201" cy="252"/>
            </a:xfrm>
            <a:prstGeom prst="rect">
              <a:avLst/>
            </a:prstGeom>
            <a:grp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latin typeface="Calibri"/>
                  <a:cs typeface="Calibri"/>
                </a:rPr>
                <a:t>q</a:t>
              </a:r>
            </a:p>
          </p:txBody>
        </p:sp>
      </p:grpSp>
      <p:grpSp>
        <p:nvGrpSpPr>
          <p:cNvPr id="35" name="Group 63"/>
          <p:cNvGrpSpPr>
            <a:grpSpLocks/>
          </p:cNvGrpSpPr>
          <p:nvPr/>
        </p:nvGrpSpPr>
        <p:grpSpPr bwMode="auto">
          <a:xfrm>
            <a:off x="7469326" y="3348637"/>
            <a:ext cx="504825" cy="504825"/>
            <a:chOff x="1701" y="1846"/>
            <a:chExt cx="318" cy="318"/>
          </a:xfrm>
          <a:solidFill>
            <a:srgbClr val="E46C0A"/>
          </a:solidFill>
        </p:grpSpPr>
        <p:sp>
          <p:nvSpPr>
            <p:cNvPr id="44" name="Oval 64"/>
            <p:cNvSpPr>
              <a:spLocks noChangeArrowheads="1"/>
            </p:cNvSpPr>
            <p:nvPr/>
          </p:nvSpPr>
          <p:spPr bwMode="auto">
            <a:xfrm>
              <a:off x="1701" y="1846"/>
              <a:ext cx="318" cy="318"/>
            </a:xfrm>
            <a:prstGeom prst="ellipse">
              <a:avLst/>
            </a:prstGeom>
            <a:grpFill/>
            <a:ln w="1587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45" name="Group 65"/>
            <p:cNvGrpSpPr>
              <a:grpSpLocks/>
            </p:cNvGrpSpPr>
            <p:nvPr/>
          </p:nvGrpSpPr>
          <p:grpSpPr bwMode="auto">
            <a:xfrm>
              <a:off x="1757" y="1881"/>
              <a:ext cx="201" cy="252"/>
              <a:chOff x="4460" y="3161"/>
              <a:chExt cx="201" cy="252"/>
            </a:xfrm>
            <a:grpFill/>
          </p:grpSpPr>
          <p:sp>
            <p:nvSpPr>
              <p:cNvPr id="46" name="Text Box 66"/>
              <p:cNvSpPr txBox="1">
                <a:spLocks noChangeArrowheads="1"/>
              </p:cNvSpPr>
              <p:nvPr/>
            </p:nvSpPr>
            <p:spPr bwMode="auto">
              <a:xfrm>
                <a:off x="4460" y="3161"/>
                <a:ext cx="201" cy="252"/>
              </a:xfrm>
              <a:prstGeom prst="rect">
                <a:avLst/>
              </a:prstGeom>
              <a:grp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>
                    <a:latin typeface="Calibri"/>
                    <a:cs typeface="Calibri"/>
                  </a:rPr>
                  <a:t>q</a:t>
                </a:r>
              </a:p>
            </p:txBody>
          </p:sp>
          <p:sp>
            <p:nvSpPr>
              <p:cNvPr id="47" name="Line 67"/>
              <p:cNvSpPr>
                <a:spLocks noChangeShapeType="1"/>
              </p:cNvSpPr>
              <p:nvPr/>
            </p:nvSpPr>
            <p:spPr bwMode="auto">
              <a:xfrm flipV="1">
                <a:off x="4512" y="3228"/>
                <a:ext cx="96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</p:grpSp>
      <p:grpSp>
        <p:nvGrpSpPr>
          <p:cNvPr id="36" name="Group 68"/>
          <p:cNvGrpSpPr>
            <a:grpSpLocks/>
          </p:cNvGrpSpPr>
          <p:nvPr/>
        </p:nvGrpSpPr>
        <p:grpSpPr bwMode="auto">
          <a:xfrm>
            <a:off x="7459801" y="4070950"/>
            <a:ext cx="504825" cy="504825"/>
            <a:chOff x="835" y="3333"/>
            <a:chExt cx="318" cy="318"/>
          </a:xfrm>
          <a:solidFill>
            <a:srgbClr val="558ED5"/>
          </a:solidFill>
        </p:grpSpPr>
        <p:sp>
          <p:nvSpPr>
            <p:cNvPr id="42" name="Oval 69"/>
            <p:cNvSpPr>
              <a:spLocks noChangeArrowheads="1"/>
            </p:cNvSpPr>
            <p:nvPr/>
          </p:nvSpPr>
          <p:spPr bwMode="auto">
            <a:xfrm>
              <a:off x="835" y="3333"/>
              <a:ext cx="318" cy="318"/>
            </a:xfrm>
            <a:prstGeom prst="ellipse">
              <a:avLst/>
            </a:prstGeom>
            <a:grpFill/>
            <a:ln w="1587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43" name="Text Box 70"/>
            <p:cNvSpPr txBox="1">
              <a:spLocks noChangeArrowheads="1"/>
            </p:cNvSpPr>
            <p:nvPr/>
          </p:nvSpPr>
          <p:spPr bwMode="auto">
            <a:xfrm>
              <a:off x="909" y="3356"/>
              <a:ext cx="201" cy="252"/>
            </a:xfrm>
            <a:prstGeom prst="rect">
              <a:avLst/>
            </a:prstGeom>
            <a:grp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err="1">
                  <a:latin typeface="Calibri"/>
                  <a:cs typeface="Calibri"/>
                </a:rPr>
                <a:t>q</a:t>
              </a:r>
              <a:endParaRPr lang="en-US" sz="2000" dirty="0">
                <a:latin typeface="Calibri"/>
                <a:cs typeface="Calibri"/>
              </a:endParaRPr>
            </a:p>
          </p:txBody>
        </p:sp>
      </p:grpSp>
      <p:grpSp>
        <p:nvGrpSpPr>
          <p:cNvPr id="37" name="Group 71"/>
          <p:cNvGrpSpPr>
            <a:grpSpLocks/>
          </p:cNvGrpSpPr>
          <p:nvPr/>
        </p:nvGrpSpPr>
        <p:grpSpPr bwMode="auto">
          <a:xfrm>
            <a:off x="7864614" y="4118575"/>
            <a:ext cx="504825" cy="504825"/>
            <a:chOff x="470" y="3333"/>
            <a:chExt cx="318" cy="318"/>
          </a:xfrm>
          <a:solidFill>
            <a:srgbClr val="E46C0A"/>
          </a:solidFill>
        </p:grpSpPr>
        <p:sp>
          <p:nvSpPr>
            <p:cNvPr id="38" name="Oval 72"/>
            <p:cNvSpPr>
              <a:spLocks noChangeArrowheads="1"/>
            </p:cNvSpPr>
            <p:nvPr/>
          </p:nvSpPr>
          <p:spPr bwMode="auto">
            <a:xfrm>
              <a:off x="470" y="3333"/>
              <a:ext cx="318" cy="318"/>
            </a:xfrm>
            <a:prstGeom prst="ellipse">
              <a:avLst/>
            </a:prstGeom>
            <a:grpFill/>
            <a:ln w="1587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9" name="Group 73"/>
            <p:cNvGrpSpPr>
              <a:grpSpLocks/>
            </p:cNvGrpSpPr>
            <p:nvPr/>
          </p:nvGrpSpPr>
          <p:grpSpPr bwMode="auto">
            <a:xfrm>
              <a:off x="526" y="3368"/>
              <a:ext cx="201" cy="252"/>
              <a:chOff x="4460" y="3161"/>
              <a:chExt cx="201" cy="252"/>
            </a:xfrm>
            <a:grpFill/>
          </p:grpSpPr>
          <p:sp>
            <p:nvSpPr>
              <p:cNvPr id="40" name="Text Box 74"/>
              <p:cNvSpPr txBox="1">
                <a:spLocks noChangeArrowheads="1"/>
              </p:cNvSpPr>
              <p:nvPr/>
            </p:nvSpPr>
            <p:spPr bwMode="auto">
              <a:xfrm>
                <a:off x="4460" y="3161"/>
                <a:ext cx="201" cy="252"/>
              </a:xfrm>
              <a:prstGeom prst="rect">
                <a:avLst/>
              </a:prstGeom>
              <a:grp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>
                    <a:latin typeface="Calibri"/>
                    <a:cs typeface="Calibri"/>
                  </a:rPr>
                  <a:t>q</a:t>
                </a:r>
              </a:p>
            </p:txBody>
          </p:sp>
          <p:sp>
            <p:nvSpPr>
              <p:cNvPr id="41" name="Line 75"/>
              <p:cNvSpPr>
                <a:spLocks noChangeShapeType="1"/>
              </p:cNvSpPr>
              <p:nvPr/>
            </p:nvSpPr>
            <p:spPr bwMode="auto">
              <a:xfrm flipV="1">
                <a:off x="4512" y="3228"/>
                <a:ext cx="96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</p:grpSp>
      <p:sp>
        <p:nvSpPr>
          <p:cNvPr id="50" name="Content Placeholder 9"/>
          <p:cNvSpPr txBox="1">
            <a:spLocks/>
          </p:cNvSpPr>
          <p:nvPr/>
        </p:nvSpPr>
        <p:spPr bwMode="auto">
          <a:xfrm>
            <a:off x="380222" y="4902413"/>
            <a:ext cx="5468618" cy="947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1" hangingPunct="1"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pitchFamily="-112" charset="2"/>
              <a:buChar char="§"/>
              <a:defRPr/>
            </a:pPr>
            <a:r>
              <a:rPr lang="en-US" sz="2400" kern="0" dirty="0" smtClean="0">
                <a:solidFill>
                  <a:schemeClr val="accent6">
                    <a:lumMod val="75000"/>
                  </a:schemeClr>
                </a:solidFill>
                <a:latin typeface="Calibri"/>
                <a:ea typeface="ＭＳ Ｐゴシック" pitchFamily="-112" charset="-128"/>
                <a:cs typeface="Calibri"/>
              </a:rPr>
              <a:t>Hybrids </a:t>
            </a:r>
            <a:r>
              <a:rPr lang="en-US" sz="2400" kern="0" dirty="0" smtClean="0">
                <a:latin typeface="Calibri"/>
                <a:ea typeface="ＭＳ Ｐゴシック" pitchFamily="-112" charset="-128"/>
                <a:cs typeface="Calibri"/>
              </a:rPr>
              <a:t>(quarks and </a:t>
            </a:r>
            <a:r>
              <a:rPr lang="en-US" sz="2400" kern="0" dirty="0" err="1" smtClean="0">
                <a:latin typeface="Calibri"/>
                <a:ea typeface="ＭＳ Ｐゴシック" pitchFamily="-112" charset="-128"/>
                <a:cs typeface="Calibri"/>
              </a:rPr>
              <a:t>gluonic</a:t>
            </a:r>
            <a:r>
              <a:rPr lang="en-US" sz="2400" kern="0" dirty="0" smtClean="0">
                <a:latin typeface="Calibri"/>
                <a:ea typeface="ＭＳ Ｐゴシック" pitchFamily="-112" charset="-128"/>
                <a:cs typeface="Calibri"/>
              </a:rPr>
              <a:t> excitation, which contribute to static properties)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/>
              <a:ea typeface="ＭＳ Ｐゴシック" pitchFamily="-112" charset="-128"/>
              <a:cs typeface="Calibri"/>
            </a:endParaRPr>
          </a:p>
        </p:txBody>
      </p:sp>
      <p:sp>
        <p:nvSpPr>
          <p:cNvPr id="59" name="Oval 48"/>
          <p:cNvSpPr>
            <a:spLocks noChangeArrowheads="1"/>
          </p:cNvSpPr>
          <p:nvPr/>
        </p:nvSpPr>
        <p:spPr bwMode="auto">
          <a:xfrm>
            <a:off x="6173051" y="5126305"/>
            <a:ext cx="504826" cy="504827"/>
          </a:xfrm>
          <a:prstGeom prst="ellipse">
            <a:avLst/>
          </a:prstGeom>
          <a:solidFill>
            <a:srgbClr val="E46C0A"/>
          </a:solidFill>
          <a:ln w="1587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60" name="Oval 49"/>
          <p:cNvSpPr>
            <a:spLocks noChangeArrowheads="1"/>
          </p:cNvSpPr>
          <p:nvPr/>
        </p:nvSpPr>
        <p:spPr bwMode="auto">
          <a:xfrm>
            <a:off x="7165239" y="5137417"/>
            <a:ext cx="504826" cy="504827"/>
          </a:xfrm>
          <a:prstGeom prst="ellipse">
            <a:avLst/>
          </a:prstGeom>
          <a:solidFill>
            <a:srgbClr val="558ED5"/>
          </a:solidFill>
          <a:ln w="1587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61" name="Freeform 50"/>
          <p:cNvSpPr>
            <a:spLocks noChangeArrowheads="1"/>
          </p:cNvSpPr>
          <p:nvPr/>
        </p:nvSpPr>
        <p:spPr bwMode="auto">
          <a:xfrm rot="13259996">
            <a:off x="6663589" y="5215205"/>
            <a:ext cx="511176" cy="517527"/>
          </a:xfrm>
          <a:custGeom>
            <a:avLst/>
            <a:gdLst/>
            <a:ahLst/>
            <a:cxnLst>
              <a:cxn ang="0">
                <a:pos x="19" y="853"/>
              </a:cxn>
              <a:cxn ang="0">
                <a:pos x="19" y="724"/>
              </a:cxn>
              <a:cxn ang="0">
                <a:pos x="50" y="665"/>
              </a:cxn>
              <a:cxn ang="0">
                <a:pos x="99" y="633"/>
              </a:cxn>
              <a:cxn ang="0">
                <a:pos x="198" y="619"/>
              </a:cxn>
              <a:cxn ang="0">
                <a:pos x="343" y="656"/>
              </a:cxn>
              <a:cxn ang="0">
                <a:pos x="436" y="741"/>
              </a:cxn>
              <a:cxn ang="0">
                <a:pos x="487" y="859"/>
              </a:cxn>
              <a:cxn ang="0">
                <a:pos x="403" y="908"/>
              </a:cxn>
              <a:cxn ang="0">
                <a:pos x="260" y="858"/>
              </a:cxn>
              <a:cxn ang="0">
                <a:pos x="179" y="761"/>
              </a:cxn>
              <a:cxn ang="0">
                <a:pos x="181" y="631"/>
              </a:cxn>
              <a:cxn ang="0">
                <a:pos x="213" y="549"/>
              </a:cxn>
              <a:cxn ang="0">
                <a:pos x="260" y="514"/>
              </a:cxn>
              <a:cxn ang="0">
                <a:pos x="376" y="494"/>
              </a:cxn>
              <a:cxn ang="0">
                <a:pos x="522" y="540"/>
              </a:cxn>
              <a:cxn ang="0">
                <a:pos x="614" y="623"/>
              </a:cxn>
              <a:cxn ang="0">
                <a:pos x="665" y="730"/>
              </a:cxn>
              <a:cxn ang="0">
                <a:pos x="613" y="775"/>
              </a:cxn>
              <a:cxn ang="0">
                <a:pos x="548" y="765"/>
              </a:cxn>
              <a:cxn ang="0">
                <a:pos x="487" y="741"/>
              </a:cxn>
              <a:cxn ang="0">
                <a:pos x="423" y="706"/>
              </a:cxn>
              <a:cxn ang="0">
                <a:pos x="357" y="635"/>
              </a:cxn>
              <a:cxn ang="0">
                <a:pos x="376" y="506"/>
              </a:cxn>
              <a:cxn ang="0">
                <a:pos x="409" y="434"/>
              </a:cxn>
              <a:cxn ang="0">
                <a:pos x="444" y="398"/>
              </a:cxn>
              <a:cxn ang="0">
                <a:pos x="540" y="377"/>
              </a:cxn>
              <a:cxn ang="0">
                <a:pos x="686" y="424"/>
              </a:cxn>
              <a:cxn ang="0">
                <a:pos x="749" y="469"/>
              </a:cxn>
              <a:cxn ang="0">
                <a:pos x="796" y="520"/>
              </a:cxn>
              <a:cxn ang="0">
                <a:pos x="826" y="568"/>
              </a:cxn>
              <a:cxn ang="0">
                <a:pos x="826" y="613"/>
              </a:cxn>
              <a:cxn ang="0">
                <a:pos x="790" y="638"/>
              </a:cxn>
              <a:cxn ang="0">
                <a:pos x="728" y="634"/>
              </a:cxn>
              <a:cxn ang="0">
                <a:pos x="663" y="625"/>
              </a:cxn>
              <a:cxn ang="0">
                <a:pos x="599" y="587"/>
              </a:cxn>
              <a:cxn ang="0">
                <a:pos x="537" y="519"/>
              </a:cxn>
              <a:cxn ang="0">
                <a:pos x="556" y="377"/>
              </a:cxn>
              <a:cxn ang="0">
                <a:pos x="587" y="302"/>
              </a:cxn>
              <a:cxn ang="0">
                <a:pos x="618" y="270"/>
              </a:cxn>
              <a:cxn ang="0">
                <a:pos x="718" y="245"/>
              </a:cxn>
              <a:cxn ang="0">
                <a:pos x="846" y="284"/>
              </a:cxn>
              <a:cxn ang="0">
                <a:pos x="957" y="356"/>
              </a:cxn>
              <a:cxn ang="0">
                <a:pos x="1005" y="472"/>
              </a:cxn>
              <a:cxn ang="0">
                <a:pos x="939" y="534"/>
              </a:cxn>
              <a:cxn ang="0">
                <a:pos x="794" y="486"/>
              </a:cxn>
              <a:cxn ang="0">
                <a:pos x="700" y="388"/>
              </a:cxn>
              <a:cxn ang="0">
                <a:pos x="700" y="247"/>
              </a:cxn>
              <a:cxn ang="0">
                <a:pos x="751" y="174"/>
              </a:cxn>
              <a:cxn ang="0">
                <a:pos x="801" y="144"/>
              </a:cxn>
              <a:cxn ang="0">
                <a:pos x="896" y="129"/>
              </a:cxn>
              <a:cxn ang="0">
                <a:pos x="1028" y="166"/>
              </a:cxn>
              <a:cxn ang="0">
                <a:pos x="1120" y="238"/>
              </a:cxn>
              <a:cxn ang="0">
                <a:pos x="1184" y="343"/>
              </a:cxn>
              <a:cxn ang="0">
                <a:pos x="1122" y="405"/>
              </a:cxn>
              <a:cxn ang="0">
                <a:pos x="957" y="356"/>
              </a:cxn>
              <a:cxn ang="0">
                <a:pos x="880" y="258"/>
              </a:cxn>
              <a:cxn ang="0">
                <a:pos x="883" y="117"/>
              </a:cxn>
              <a:cxn ang="0">
                <a:pos x="932" y="47"/>
              </a:cxn>
              <a:cxn ang="0">
                <a:pos x="995" y="26"/>
              </a:cxn>
            </a:cxnLst>
            <a:rect l="0" t="0" r="r" b="b"/>
            <a:pathLst>
              <a:path w="1185" h="950">
                <a:moveTo>
                  <a:pt x="33" y="949"/>
                </a:moveTo>
                <a:lnTo>
                  <a:pt x="19" y="853"/>
                </a:lnTo>
                <a:lnTo>
                  <a:pt x="0" y="786"/>
                </a:lnTo>
                <a:lnTo>
                  <a:pt x="19" y="724"/>
                </a:lnTo>
                <a:lnTo>
                  <a:pt x="33" y="688"/>
                </a:lnTo>
                <a:lnTo>
                  <a:pt x="50" y="665"/>
                </a:lnTo>
                <a:lnTo>
                  <a:pt x="68" y="640"/>
                </a:lnTo>
                <a:lnTo>
                  <a:pt x="99" y="633"/>
                </a:lnTo>
                <a:lnTo>
                  <a:pt x="134" y="621"/>
                </a:lnTo>
                <a:lnTo>
                  <a:pt x="198" y="619"/>
                </a:lnTo>
                <a:lnTo>
                  <a:pt x="277" y="636"/>
                </a:lnTo>
                <a:lnTo>
                  <a:pt x="343" y="656"/>
                </a:lnTo>
                <a:lnTo>
                  <a:pt x="389" y="694"/>
                </a:lnTo>
                <a:lnTo>
                  <a:pt x="436" y="741"/>
                </a:lnTo>
                <a:lnTo>
                  <a:pt x="467" y="799"/>
                </a:lnTo>
                <a:lnTo>
                  <a:pt x="487" y="859"/>
                </a:lnTo>
                <a:lnTo>
                  <a:pt x="468" y="893"/>
                </a:lnTo>
                <a:lnTo>
                  <a:pt x="403" y="908"/>
                </a:lnTo>
                <a:lnTo>
                  <a:pt x="342" y="893"/>
                </a:lnTo>
                <a:lnTo>
                  <a:pt x="260" y="858"/>
                </a:lnTo>
                <a:lnTo>
                  <a:pt x="212" y="820"/>
                </a:lnTo>
                <a:lnTo>
                  <a:pt x="179" y="761"/>
                </a:lnTo>
                <a:lnTo>
                  <a:pt x="164" y="690"/>
                </a:lnTo>
                <a:lnTo>
                  <a:pt x="181" y="631"/>
                </a:lnTo>
                <a:lnTo>
                  <a:pt x="213" y="572"/>
                </a:lnTo>
                <a:lnTo>
                  <a:pt x="213" y="549"/>
                </a:lnTo>
                <a:lnTo>
                  <a:pt x="246" y="527"/>
                </a:lnTo>
                <a:lnTo>
                  <a:pt x="260" y="514"/>
                </a:lnTo>
                <a:lnTo>
                  <a:pt x="294" y="504"/>
                </a:lnTo>
                <a:lnTo>
                  <a:pt x="376" y="494"/>
                </a:lnTo>
                <a:lnTo>
                  <a:pt x="443" y="517"/>
                </a:lnTo>
                <a:lnTo>
                  <a:pt x="522" y="540"/>
                </a:lnTo>
                <a:lnTo>
                  <a:pt x="568" y="576"/>
                </a:lnTo>
                <a:lnTo>
                  <a:pt x="614" y="623"/>
                </a:lnTo>
                <a:lnTo>
                  <a:pt x="649" y="672"/>
                </a:lnTo>
                <a:lnTo>
                  <a:pt x="665" y="730"/>
                </a:lnTo>
                <a:lnTo>
                  <a:pt x="647" y="765"/>
                </a:lnTo>
                <a:lnTo>
                  <a:pt x="613" y="775"/>
                </a:lnTo>
                <a:lnTo>
                  <a:pt x="580" y="774"/>
                </a:lnTo>
                <a:lnTo>
                  <a:pt x="548" y="765"/>
                </a:lnTo>
                <a:lnTo>
                  <a:pt x="516" y="765"/>
                </a:lnTo>
                <a:lnTo>
                  <a:pt x="487" y="741"/>
                </a:lnTo>
                <a:lnTo>
                  <a:pt x="453" y="728"/>
                </a:lnTo>
                <a:lnTo>
                  <a:pt x="423" y="706"/>
                </a:lnTo>
                <a:lnTo>
                  <a:pt x="389" y="694"/>
                </a:lnTo>
                <a:lnTo>
                  <a:pt x="357" y="635"/>
                </a:lnTo>
                <a:lnTo>
                  <a:pt x="359" y="563"/>
                </a:lnTo>
                <a:lnTo>
                  <a:pt x="376" y="506"/>
                </a:lnTo>
                <a:lnTo>
                  <a:pt x="395" y="447"/>
                </a:lnTo>
                <a:lnTo>
                  <a:pt x="409" y="434"/>
                </a:lnTo>
                <a:lnTo>
                  <a:pt x="428" y="412"/>
                </a:lnTo>
                <a:lnTo>
                  <a:pt x="444" y="398"/>
                </a:lnTo>
                <a:lnTo>
                  <a:pt x="475" y="386"/>
                </a:lnTo>
                <a:lnTo>
                  <a:pt x="540" y="377"/>
                </a:lnTo>
                <a:lnTo>
                  <a:pt x="618" y="398"/>
                </a:lnTo>
                <a:lnTo>
                  <a:pt x="686" y="424"/>
                </a:lnTo>
                <a:lnTo>
                  <a:pt x="730" y="445"/>
                </a:lnTo>
                <a:lnTo>
                  <a:pt x="749" y="469"/>
                </a:lnTo>
                <a:lnTo>
                  <a:pt x="779" y="486"/>
                </a:lnTo>
                <a:lnTo>
                  <a:pt x="796" y="520"/>
                </a:lnTo>
                <a:lnTo>
                  <a:pt x="812" y="543"/>
                </a:lnTo>
                <a:lnTo>
                  <a:pt x="826" y="568"/>
                </a:lnTo>
                <a:lnTo>
                  <a:pt x="826" y="593"/>
                </a:lnTo>
                <a:lnTo>
                  <a:pt x="826" y="613"/>
                </a:lnTo>
                <a:lnTo>
                  <a:pt x="807" y="627"/>
                </a:lnTo>
                <a:lnTo>
                  <a:pt x="790" y="638"/>
                </a:lnTo>
                <a:lnTo>
                  <a:pt x="761" y="645"/>
                </a:lnTo>
                <a:lnTo>
                  <a:pt x="728" y="634"/>
                </a:lnTo>
                <a:lnTo>
                  <a:pt x="695" y="636"/>
                </a:lnTo>
                <a:lnTo>
                  <a:pt x="663" y="625"/>
                </a:lnTo>
                <a:lnTo>
                  <a:pt x="616" y="610"/>
                </a:lnTo>
                <a:lnTo>
                  <a:pt x="599" y="587"/>
                </a:lnTo>
                <a:lnTo>
                  <a:pt x="568" y="576"/>
                </a:lnTo>
                <a:lnTo>
                  <a:pt x="537" y="519"/>
                </a:lnTo>
                <a:lnTo>
                  <a:pt x="537" y="447"/>
                </a:lnTo>
                <a:lnTo>
                  <a:pt x="556" y="377"/>
                </a:lnTo>
                <a:lnTo>
                  <a:pt x="570" y="317"/>
                </a:lnTo>
                <a:lnTo>
                  <a:pt x="587" y="302"/>
                </a:lnTo>
                <a:lnTo>
                  <a:pt x="606" y="282"/>
                </a:lnTo>
                <a:lnTo>
                  <a:pt x="618" y="270"/>
                </a:lnTo>
                <a:lnTo>
                  <a:pt x="655" y="260"/>
                </a:lnTo>
                <a:lnTo>
                  <a:pt x="718" y="245"/>
                </a:lnTo>
                <a:lnTo>
                  <a:pt x="781" y="260"/>
                </a:lnTo>
                <a:lnTo>
                  <a:pt x="846" y="284"/>
                </a:lnTo>
                <a:lnTo>
                  <a:pt x="911" y="305"/>
                </a:lnTo>
                <a:lnTo>
                  <a:pt x="957" y="356"/>
                </a:lnTo>
                <a:lnTo>
                  <a:pt x="991" y="416"/>
                </a:lnTo>
                <a:lnTo>
                  <a:pt x="1005" y="472"/>
                </a:lnTo>
                <a:lnTo>
                  <a:pt x="987" y="520"/>
                </a:lnTo>
                <a:lnTo>
                  <a:pt x="939" y="534"/>
                </a:lnTo>
                <a:lnTo>
                  <a:pt x="861" y="518"/>
                </a:lnTo>
                <a:lnTo>
                  <a:pt x="794" y="486"/>
                </a:lnTo>
                <a:lnTo>
                  <a:pt x="730" y="445"/>
                </a:lnTo>
                <a:lnTo>
                  <a:pt x="700" y="388"/>
                </a:lnTo>
                <a:lnTo>
                  <a:pt x="700" y="317"/>
                </a:lnTo>
                <a:lnTo>
                  <a:pt x="700" y="247"/>
                </a:lnTo>
                <a:lnTo>
                  <a:pt x="734" y="197"/>
                </a:lnTo>
                <a:lnTo>
                  <a:pt x="751" y="174"/>
                </a:lnTo>
                <a:lnTo>
                  <a:pt x="767" y="151"/>
                </a:lnTo>
                <a:lnTo>
                  <a:pt x="801" y="144"/>
                </a:lnTo>
                <a:lnTo>
                  <a:pt x="817" y="131"/>
                </a:lnTo>
                <a:lnTo>
                  <a:pt x="896" y="129"/>
                </a:lnTo>
                <a:lnTo>
                  <a:pt x="961" y="144"/>
                </a:lnTo>
                <a:lnTo>
                  <a:pt x="1028" y="166"/>
                </a:lnTo>
                <a:lnTo>
                  <a:pt x="1088" y="204"/>
                </a:lnTo>
                <a:lnTo>
                  <a:pt x="1120" y="238"/>
                </a:lnTo>
                <a:lnTo>
                  <a:pt x="1167" y="299"/>
                </a:lnTo>
                <a:lnTo>
                  <a:pt x="1184" y="343"/>
                </a:lnTo>
                <a:lnTo>
                  <a:pt x="1167" y="391"/>
                </a:lnTo>
                <a:lnTo>
                  <a:pt x="1122" y="405"/>
                </a:lnTo>
                <a:lnTo>
                  <a:pt x="1040" y="378"/>
                </a:lnTo>
                <a:lnTo>
                  <a:pt x="957" y="356"/>
                </a:lnTo>
                <a:lnTo>
                  <a:pt x="911" y="305"/>
                </a:lnTo>
                <a:lnTo>
                  <a:pt x="880" y="258"/>
                </a:lnTo>
                <a:lnTo>
                  <a:pt x="864" y="189"/>
                </a:lnTo>
                <a:lnTo>
                  <a:pt x="883" y="117"/>
                </a:lnTo>
                <a:lnTo>
                  <a:pt x="910" y="69"/>
                </a:lnTo>
                <a:lnTo>
                  <a:pt x="932" y="47"/>
                </a:lnTo>
                <a:lnTo>
                  <a:pt x="965" y="37"/>
                </a:lnTo>
                <a:lnTo>
                  <a:pt x="995" y="26"/>
                </a:lnTo>
                <a:lnTo>
                  <a:pt x="1059" y="0"/>
                </a:lnTo>
              </a:path>
            </a:pathLst>
          </a:custGeom>
          <a:noFill/>
          <a:ln w="25400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62" name="Freeform 51"/>
          <p:cNvSpPr>
            <a:spLocks noChangeArrowheads="1"/>
          </p:cNvSpPr>
          <p:nvPr/>
        </p:nvSpPr>
        <p:spPr bwMode="auto">
          <a:xfrm rot="2455482">
            <a:off x="6693751" y="4969142"/>
            <a:ext cx="511176" cy="517527"/>
          </a:xfrm>
          <a:custGeom>
            <a:avLst/>
            <a:gdLst/>
            <a:ahLst/>
            <a:cxnLst>
              <a:cxn ang="0">
                <a:pos x="19" y="853"/>
              </a:cxn>
              <a:cxn ang="0">
                <a:pos x="19" y="724"/>
              </a:cxn>
              <a:cxn ang="0">
                <a:pos x="50" y="665"/>
              </a:cxn>
              <a:cxn ang="0">
                <a:pos x="99" y="633"/>
              </a:cxn>
              <a:cxn ang="0">
                <a:pos x="198" y="619"/>
              </a:cxn>
              <a:cxn ang="0">
                <a:pos x="343" y="656"/>
              </a:cxn>
              <a:cxn ang="0">
                <a:pos x="436" y="741"/>
              </a:cxn>
              <a:cxn ang="0">
                <a:pos x="487" y="859"/>
              </a:cxn>
              <a:cxn ang="0">
                <a:pos x="403" y="908"/>
              </a:cxn>
              <a:cxn ang="0">
                <a:pos x="260" y="858"/>
              </a:cxn>
              <a:cxn ang="0">
                <a:pos x="179" y="761"/>
              </a:cxn>
              <a:cxn ang="0">
                <a:pos x="181" y="631"/>
              </a:cxn>
              <a:cxn ang="0">
                <a:pos x="213" y="549"/>
              </a:cxn>
              <a:cxn ang="0">
                <a:pos x="260" y="514"/>
              </a:cxn>
              <a:cxn ang="0">
                <a:pos x="376" y="494"/>
              </a:cxn>
              <a:cxn ang="0">
                <a:pos x="522" y="540"/>
              </a:cxn>
              <a:cxn ang="0">
                <a:pos x="614" y="623"/>
              </a:cxn>
              <a:cxn ang="0">
                <a:pos x="665" y="730"/>
              </a:cxn>
              <a:cxn ang="0">
                <a:pos x="613" y="775"/>
              </a:cxn>
              <a:cxn ang="0">
                <a:pos x="548" y="765"/>
              </a:cxn>
              <a:cxn ang="0">
                <a:pos x="487" y="741"/>
              </a:cxn>
              <a:cxn ang="0">
                <a:pos x="423" y="706"/>
              </a:cxn>
              <a:cxn ang="0">
                <a:pos x="357" y="635"/>
              </a:cxn>
              <a:cxn ang="0">
                <a:pos x="376" y="506"/>
              </a:cxn>
              <a:cxn ang="0">
                <a:pos x="409" y="434"/>
              </a:cxn>
              <a:cxn ang="0">
                <a:pos x="444" y="398"/>
              </a:cxn>
              <a:cxn ang="0">
                <a:pos x="540" y="377"/>
              </a:cxn>
              <a:cxn ang="0">
                <a:pos x="686" y="424"/>
              </a:cxn>
              <a:cxn ang="0">
                <a:pos x="749" y="469"/>
              </a:cxn>
              <a:cxn ang="0">
                <a:pos x="796" y="520"/>
              </a:cxn>
              <a:cxn ang="0">
                <a:pos x="826" y="568"/>
              </a:cxn>
              <a:cxn ang="0">
                <a:pos x="826" y="613"/>
              </a:cxn>
              <a:cxn ang="0">
                <a:pos x="790" y="638"/>
              </a:cxn>
              <a:cxn ang="0">
                <a:pos x="728" y="634"/>
              </a:cxn>
              <a:cxn ang="0">
                <a:pos x="663" y="625"/>
              </a:cxn>
              <a:cxn ang="0">
                <a:pos x="599" y="587"/>
              </a:cxn>
              <a:cxn ang="0">
                <a:pos x="537" y="519"/>
              </a:cxn>
              <a:cxn ang="0">
                <a:pos x="556" y="377"/>
              </a:cxn>
              <a:cxn ang="0">
                <a:pos x="587" y="302"/>
              </a:cxn>
              <a:cxn ang="0">
                <a:pos x="618" y="270"/>
              </a:cxn>
              <a:cxn ang="0">
                <a:pos x="718" y="245"/>
              </a:cxn>
              <a:cxn ang="0">
                <a:pos x="846" y="284"/>
              </a:cxn>
              <a:cxn ang="0">
                <a:pos x="957" y="356"/>
              </a:cxn>
              <a:cxn ang="0">
                <a:pos x="1005" y="472"/>
              </a:cxn>
              <a:cxn ang="0">
                <a:pos x="939" y="534"/>
              </a:cxn>
              <a:cxn ang="0">
                <a:pos x="794" y="486"/>
              </a:cxn>
              <a:cxn ang="0">
                <a:pos x="700" y="388"/>
              </a:cxn>
              <a:cxn ang="0">
                <a:pos x="700" y="247"/>
              </a:cxn>
              <a:cxn ang="0">
                <a:pos x="751" y="174"/>
              </a:cxn>
              <a:cxn ang="0">
                <a:pos x="801" y="144"/>
              </a:cxn>
              <a:cxn ang="0">
                <a:pos x="896" y="129"/>
              </a:cxn>
              <a:cxn ang="0">
                <a:pos x="1028" y="166"/>
              </a:cxn>
              <a:cxn ang="0">
                <a:pos x="1120" y="238"/>
              </a:cxn>
              <a:cxn ang="0">
                <a:pos x="1184" y="343"/>
              </a:cxn>
              <a:cxn ang="0">
                <a:pos x="1122" y="405"/>
              </a:cxn>
              <a:cxn ang="0">
                <a:pos x="957" y="356"/>
              </a:cxn>
              <a:cxn ang="0">
                <a:pos x="880" y="258"/>
              </a:cxn>
              <a:cxn ang="0">
                <a:pos x="883" y="117"/>
              </a:cxn>
              <a:cxn ang="0">
                <a:pos x="932" y="47"/>
              </a:cxn>
              <a:cxn ang="0">
                <a:pos x="995" y="26"/>
              </a:cxn>
            </a:cxnLst>
            <a:rect l="0" t="0" r="r" b="b"/>
            <a:pathLst>
              <a:path w="1185" h="950">
                <a:moveTo>
                  <a:pt x="33" y="949"/>
                </a:moveTo>
                <a:lnTo>
                  <a:pt x="19" y="853"/>
                </a:lnTo>
                <a:lnTo>
                  <a:pt x="0" y="786"/>
                </a:lnTo>
                <a:lnTo>
                  <a:pt x="19" y="724"/>
                </a:lnTo>
                <a:lnTo>
                  <a:pt x="33" y="688"/>
                </a:lnTo>
                <a:lnTo>
                  <a:pt x="50" y="665"/>
                </a:lnTo>
                <a:lnTo>
                  <a:pt x="68" y="640"/>
                </a:lnTo>
                <a:lnTo>
                  <a:pt x="99" y="633"/>
                </a:lnTo>
                <a:lnTo>
                  <a:pt x="134" y="621"/>
                </a:lnTo>
                <a:lnTo>
                  <a:pt x="198" y="619"/>
                </a:lnTo>
                <a:lnTo>
                  <a:pt x="277" y="636"/>
                </a:lnTo>
                <a:lnTo>
                  <a:pt x="343" y="656"/>
                </a:lnTo>
                <a:lnTo>
                  <a:pt x="389" y="694"/>
                </a:lnTo>
                <a:lnTo>
                  <a:pt x="436" y="741"/>
                </a:lnTo>
                <a:lnTo>
                  <a:pt x="467" y="799"/>
                </a:lnTo>
                <a:lnTo>
                  <a:pt x="487" y="859"/>
                </a:lnTo>
                <a:lnTo>
                  <a:pt x="468" y="893"/>
                </a:lnTo>
                <a:lnTo>
                  <a:pt x="403" y="908"/>
                </a:lnTo>
                <a:lnTo>
                  <a:pt x="342" y="893"/>
                </a:lnTo>
                <a:lnTo>
                  <a:pt x="260" y="858"/>
                </a:lnTo>
                <a:lnTo>
                  <a:pt x="212" y="820"/>
                </a:lnTo>
                <a:lnTo>
                  <a:pt x="179" y="761"/>
                </a:lnTo>
                <a:lnTo>
                  <a:pt x="164" y="690"/>
                </a:lnTo>
                <a:lnTo>
                  <a:pt x="181" y="631"/>
                </a:lnTo>
                <a:lnTo>
                  <a:pt x="213" y="572"/>
                </a:lnTo>
                <a:lnTo>
                  <a:pt x="213" y="549"/>
                </a:lnTo>
                <a:lnTo>
                  <a:pt x="246" y="527"/>
                </a:lnTo>
                <a:lnTo>
                  <a:pt x="260" y="514"/>
                </a:lnTo>
                <a:lnTo>
                  <a:pt x="294" y="504"/>
                </a:lnTo>
                <a:lnTo>
                  <a:pt x="376" y="494"/>
                </a:lnTo>
                <a:lnTo>
                  <a:pt x="443" y="517"/>
                </a:lnTo>
                <a:lnTo>
                  <a:pt x="522" y="540"/>
                </a:lnTo>
                <a:lnTo>
                  <a:pt x="568" y="576"/>
                </a:lnTo>
                <a:lnTo>
                  <a:pt x="614" y="623"/>
                </a:lnTo>
                <a:lnTo>
                  <a:pt x="649" y="672"/>
                </a:lnTo>
                <a:lnTo>
                  <a:pt x="665" y="730"/>
                </a:lnTo>
                <a:lnTo>
                  <a:pt x="647" y="765"/>
                </a:lnTo>
                <a:lnTo>
                  <a:pt x="613" y="775"/>
                </a:lnTo>
                <a:lnTo>
                  <a:pt x="580" y="774"/>
                </a:lnTo>
                <a:lnTo>
                  <a:pt x="548" y="765"/>
                </a:lnTo>
                <a:lnTo>
                  <a:pt x="516" y="765"/>
                </a:lnTo>
                <a:lnTo>
                  <a:pt x="487" y="741"/>
                </a:lnTo>
                <a:lnTo>
                  <a:pt x="453" y="728"/>
                </a:lnTo>
                <a:lnTo>
                  <a:pt x="423" y="706"/>
                </a:lnTo>
                <a:lnTo>
                  <a:pt x="389" y="694"/>
                </a:lnTo>
                <a:lnTo>
                  <a:pt x="357" y="635"/>
                </a:lnTo>
                <a:lnTo>
                  <a:pt x="359" y="563"/>
                </a:lnTo>
                <a:lnTo>
                  <a:pt x="376" y="506"/>
                </a:lnTo>
                <a:lnTo>
                  <a:pt x="395" y="447"/>
                </a:lnTo>
                <a:lnTo>
                  <a:pt x="409" y="434"/>
                </a:lnTo>
                <a:lnTo>
                  <a:pt x="428" y="412"/>
                </a:lnTo>
                <a:lnTo>
                  <a:pt x="444" y="398"/>
                </a:lnTo>
                <a:lnTo>
                  <a:pt x="475" y="386"/>
                </a:lnTo>
                <a:lnTo>
                  <a:pt x="540" y="377"/>
                </a:lnTo>
                <a:lnTo>
                  <a:pt x="618" y="398"/>
                </a:lnTo>
                <a:lnTo>
                  <a:pt x="686" y="424"/>
                </a:lnTo>
                <a:lnTo>
                  <a:pt x="730" y="445"/>
                </a:lnTo>
                <a:lnTo>
                  <a:pt x="749" y="469"/>
                </a:lnTo>
                <a:lnTo>
                  <a:pt x="779" y="486"/>
                </a:lnTo>
                <a:lnTo>
                  <a:pt x="796" y="520"/>
                </a:lnTo>
                <a:lnTo>
                  <a:pt x="812" y="543"/>
                </a:lnTo>
                <a:lnTo>
                  <a:pt x="826" y="568"/>
                </a:lnTo>
                <a:lnTo>
                  <a:pt x="826" y="593"/>
                </a:lnTo>
                <a:lnTo>
                  <a:pt x="826" y="613"/>
                </a:lnTo>
                <a:lnTo>
                  <a:pt x="807" y="627"/>
                </a:lnTo>
                <a:lnTo>
                  <a:pt x="790" y="638"/>
                </a:lnTo>
                <a:lnTo>
                  <a:pt x="761" y="645"/>
                </a:lnTo>
                <a:lnTo>
                  <a:pt x="728" y="634"/>
                </a:lnTo>
                <a:lnTo>
                  <a:pt x="695" y="636"/>
                </a:lnTo>
                <a:lnTo>
                  <a:pt x="663" y="625"/>
                </a:lnTo>
                <a:lnTo>
                  <a:pt x="616" y="610"/>
                </a:lnTo>
                <a:lnTo>
                  <a:pt x="599" y="587"/>
                </a:lnTo>
                <a:lnTo>
                  <a:pt x="568" y="576"/>
                </a:lnTo>
                <a:lnTo>
                  <a:pt x="537" y="519"/>
                </a:lnTo>
                <a:lnTo>
                  <a:pt x="537" y="447"/>
                </a:lnTo>
                <a:lnTo>
                  <a:pt x="556" y="377"/>
                </a:lnTo>
                <a:lnTo>
                  <a:pt x="570" y="317"/>
                </a:lnTo>
                <a:lnTo>
                  <a:pt x="587" y="302"/>
                </a:lnTo>
                <a:lnTo>
                  <a:pt x="606" y="282"/>
                </a:lnTo>
                <a:lnTo>
                  <a:pt x="618" y="270"/>
                </a:lnTo>
                <a:lnTo>
                  <a:pt x="655" y="260"/>
                </a:lnTo>
                <a:lnTo>
                  <a:pt x="718" y="245"/>
                </a:lnTo>
                <a:lnTo>
                  <a:pt x="781" y="260"/>
                </a:lnTo>
                <a:lnTo>
                  <a:pt x="846" y="284"/>
                </a:lnTo>
                <a:lnTo>
                  <a:pt x="911" y="305"/>
                </a:lnTo>
                <a:lnTo>
                  <a:pt x="957" y="356"/>
                </a:lnTo>
                <a:lnTo>
                  <a:pt x="991" y="416"/>
                </a:lnTo>
                <a:lnTo>
                  <a:pt x="1005" y="472"/>
                </a:lnTo>
                <a:lnTo>
                  <a:pt x="987" y="520"/>
                </a:lnTo>
                <a:lnTo>
                  <a:pt x="939" y="534"/>
                </a:lnTo>
                <a:lnTo>
                  <a:pt x="861" y="518"/>
                </a:lnTo>
                <a:lnTo>
                  <a:pt x="794" y="486"/>
                </a:lnTo>
                <a:lnTo>
                  <a:pt x="730" y="445"/>
                </a:lnTo>
                <a:lnTo>
                  <a:pt x="700" y="388"/>
                </a:lnTo>
                <a:lnTo>
                  <a:pt x="700" y="317"/>
                </a:lnTo>
                <a:lnTo>
                  <a:pt x="700" y="247"/>
                </a:lnTo>
                <a:lnTo>
                  <a:pt x="734" y="197"/>
                </a:lnTo>
                <a:lnTo>
                  <a:pt x="751" y="174"/>
                </a:lnTo>
                <a:lnTo>
                  <a:pt x="767" y="151"/>
                </a:lnTo>
                <a:lnTo>
                  <a:pt x="801" y="144"/>
                </a:lnTo>
                <a:lnTo>
                  <a:pt x="817" y="131"/>
                </a:lnTo>
                <a:lnTo>
                  <a:pt x="896" y="129"/>
                </a:lnTo>
                <a:lnTo>
                  <a:pt x="961" y="144"/>
                </a:lnTo>
                <a:lnTo>
                  <a:pt x="1028" y="166"/>
                </a:lnTo>
                <a:lnTo>
                  <a:pt x="1088" y="204"/>
                </a:lnTo>
                <a:lnTo>
                  <a:pt x="1120" y="238"/>
                </a:lnTo>
                <a:lnTo>
                  <a:pt x="1167" y="299"/>
                </a:lnTo>
                <a:lnTo>
                  <a:pt x="1184" y="343"/>
                </a:lnTo>
                <a:lnTo>
                  <a:pt x="1167" y="391"/>
                </a:lnTo>
                <a:lnTo>
                  <a:pt x="1122" y="405"/>
                </a:lnTo>
                <a:lnTo>
                  <a:pt x="1040" y="378"/>
                </a:lnTo>
                <a:lnTo>
                  <a:pt x="957" y="356"/>
                </a:lnTo>
                <a:lnTo>
                  <a:pt x="911" y="305"/>
                </a:lnTo>
                <a:lnTo>
                  <a:pt x="880" y="258"/>
                </a:lnTo>
                <a:lnTo>
                  <a:pt x="864" y="189"/>
                </a:lnTo>
                <a:lnTo>
                  <a:pt x="883" y="117"/>
                </a:lnTo>
                <a:lnTo>
                  <a:pt x="910" y="69"/>
                </a:lnTo>
                <a:lnTo>
                  <a:pt x="932" y="47"/>
                </a:lnTo>
                <a:lnTo>
                  <a:pt x="965" y="37"/>
                </a:lnTo>
                <a:lnTo>
                  <a:pt x="995" y="26"/>
                </a:lnTo>
                <a:lnTo>
                  <a:pt x="1059" y="0"/>
                </a:lnTo>
              </a:path>
            </a:pathLst>
          </a:custGeom>
          <a:noFill/>
          <a:ln w="25400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63" name="Oval 52"/>
          <p:cNvSpPr>
            <a:spLocks noChangeArrowheads="1"/>
          </p:cNvSpPr>
          <p:nvPr/>
        </p:nvSpPr>
        <p:spPr bwMode="auto">
          <a:xfrm>
            <a:off x="6107963" y="4804041"/>
            <a:ext cx="1724027" cy="1095379"/>
          </a:xfrm>
          <a:prstGeom prst="ellips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" name="Text Box 53"/>
          <p:cNvSpPr txBox="1">
            <a:spLocks noChangeArrowheads="1"/>
          </p:cNvSpPr>
          <p:nvPr/>
        </p:nvSpPr>
        <p:spPr bwMode="auto">
          <a:xfrm>
            <a:off x="7282714" y="5173930"/>
            <a:ext cx="319418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Calibri"/>
                <a:cs typeface="Calibri"/>
              </a:rPr>
              <a:t>q</a:t>
            </a:r>
          </a:p>
        </p:txBody>
      </p:sp>
      <p:sp>
        <p:nvSpPr>
          <p:cNvPr id="57" name="Text Box 55"/>
          <p:cNvSpPr txBox="1">
            <a:spLocks noChangeArrowheads="1"/>
          </p:cNvSpPr>
          <p:nvPr/>
        </p:nvSpPr>
        <p:spPr bwMode="auto">
          <a:xfrm>
            <a:off x="6261951" y="5181867"/>
            <a:ext cx="319418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Calibri"/>
                <a:cs typeface="Calibri"/>
              </a:rPr>
              <a:t>q</a:t>
            </a:r>
          </a:p>
        </p:txBody>
      </p:sp>
      <p:sp>
        <p:nvSpPr>
          <p:cNvPr id="58" name="Line 56"/>
          <p:cNvSpPr>
            <a:spLocks noChangeShapeType="1"/>
          </p:cNvSpPr>
          <p:nvPr/>
        </p:nvSpPr>
        <p:spPr bwMode="auto">
          <a:xfrm flipV="1">
            <a:off x="6344501" y="5288230"/>
            <a:ext cx="15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037047" y="6245012"/>
            <a:ext cx="3106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Klempt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Zaitsev</a:t>
            </a:r>
            <a:r>
              <a:rPr lang="en-US" sz="1400" b="1" dirty="0" smtClean="0"/>
              <a:t> Phys Rep 454 (2007) 1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4924868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dependent fits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4211960" y="6525344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incoherent sum</a:t>
            </a:r>
            <a:endParaRPr lang="en-US" sz="1400" dirty="0"/>
          </a:p>
        </p:txBody>
      </p:sp>
      <p:sp>
        <p:nvSpPr>
          <p:cNvPr id="7" name="Textfeld 6"/>
          <p:cNvSpPr txBox="1"/>
          <p:nvPr/>
        </p:nvSpPr>
        <p:spPr>
          <a:xfrm>
            <a:off x="755576" y="980728"/>
            <a:ext cx="1519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Fit in 11 t-bins</a:t>
            </a:r>
            <a:endParaRPr lang="en-US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2492896"/>
            <a:ext cx="1701800" cy="584200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2777"/>
            <a:ext cx="5112567" cy="510607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3275856" y="980728"/>
            <a:ext cx="341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Times New Roman"/>
                <a:cs typeface="Times New Roman"/>
              </a:rPr>
              <a:t>t</a:t>
            </a:r>
            <a:endParaRPr lang="en-US" sz="2000" i="1" dirty="0">
              <a:latin typeface="Times New Roman"/>
              <a:cs typeface="Times New Roman"/>
            </a:endParaRPr>
          </a:p>
        </p:txBody>
      </p:sp>
      <p:cxnSp>
        <p:nvCxnSpPr>
          <p:cNvPr id="9" name="Gerade Verbindung mit Pfeil 8"/>
          <p:cNvCxnSpPr/>
          <p:nvPr/>
        </p:nvCxnSpPr>
        <p:spPr>
          <a:xfrm>
            <a:off x="2627784" y="1412776"/>
            <a:ext cx="144016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6516216" y="3573016"/>
            <a:ext cx="341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Times New Roman"/>
                <a:cs typeface="Times New Roman"/>
              </a:rPr>
              <a:t>t</a:t>
            </a:r>
            <a:endParaRPr lang="en-US" sz="2000" i="1" dirty="0">
              <a:latin typeface="Times New Roman"/>
              <a:cs typeface="Times New Roman"/>
            </a:endParaRPr>
          </a:p>
        </p:txBody>
      </p:sp>
      <p:cxnSp>
        <p:nvCxnSpPr>
          <p:cNvPr id="12" name="Gerade Verbindung mit Pfeil 11"/>
          <p:cNvCxnSpPr/>
          <p:nvPr/>
        </p:nvCxnSpPr>
        <p:spPr>
          <a:xfrm rot="5400000">
            <a:off x="5724128" y="3933056"/>
            <a:ext cx="144016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096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intensity_wave_2_lo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52736"/>
            <a:ext cx="5596347" cy="5589240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Mass dependent </a:t>
            </a:r>
            <a:r>
              <a:rPr lang="en-US" dirty="0" smtClean="0"/>
              <a:t>fits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(1320)</a:t>
            </a:r>
            <a:r>
              <a:rPr lang="en-US" dirty="0" smtClean="0">
                <a:solidFill>
                  <a:srgbClr val="000000"/>
                </a:solidFill>
                <a:cs typeface="Symbol" charset="2"/>
              </a:rPr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8" name="Gerade Verbindung 7"/>
          <p:cNvCxnSpPr/>
          <p:nvPr/>
        </p:nvCxnSpPr>
        <p:spPr>
          <a:xfrm>
            <a:off x="2051720" y="1340768"/>
            <a:ext cx="72008" cy="5112568"/>
          </a:xfrm>
          <a:prstGeom prst="line">
            <a:avLst/>
          </a:prstGeom>
          <a:ln w="127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3917960" y="1340768"/>
            <a:ext cx="72008" cy="5112568"/>
          </a:xfrm>
          <a:prstGeom prst="line">
            <a:avLst/>
          </a:prstGeom>
          <a:ln w="127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>
            <a:off x="5782980" y="1317908"/>
            <a:ext cx="72008" cy="5112568"/>
          </a:xfrm>
          <a:prstGeom prst="line">
            <a:avLst/>
          </a:prstGeom>
          <a:ln w="127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3275856" y="980728"/>
            <a:ext cx="341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Times New Roman"/>
                <a:cs typeface="Times New Roman"/>
              </a:rPr>
              <a:t>t</a:t>
            </a:r>
            <a:endParaRPr lang="en-US" sz="2000" i="1" dirty="0">
              <a:latin typeface="Times New Roman"/>
              <a:cs typeface="Times New Roman"/>
            </a:endParaRPr>
          </a:p>
        </p:txBody>
      </p:sp>
      <p:cxnSp>
        <p:nvCxnSpPr>
          <p:cNvPr id="11" name="Gerade Verbindung mit Pfeil 10"/>
          <p:cNvCxnSpPr/>
          <p:nvPr/>
        </p:nvCxnSpPr>
        <p:spPr>
          <a:xfrm>
            <a:off x="2627784" y="1052736"/>
            <a:ext cx="144016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7020272" y="3573016"/>
            <a:ext cx="341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Times New Roman"/>
                <a:cs typeface="Times New Roman"/>
              </a:rPr>
              <a:t>t</a:t>
            </a:r>
            <a:endParaRPr lang="en-US" sz="2000" i="1" dirty="0">
              <a:latin typeface="Times New Roman"/>
              <a:cs typeface="Times New Roman"/>
            </a:endParaRPr>
          </a:p>
        </p:txBody>
      </p:sp>
      <p:cxnSp>
        <p:nvCxnSpPr>
          <p:cNvPr id="13" name="Gerade Verbindung mit Pfeil 12"/>
          <p:cNvCxnSpPr/>
          <p:nvPr/>
        </p:nvCxnSpPr>
        <p:spPr>
          <a:xfrm rot="5400000">
            <a:off x="6228184" y="3933056"/>
            <a:ext cx="144016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2086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Mass dependent </a:t>
            </a:r>
            <a:r>
              <a:rPr lang="en-US" dirty="0" smtClean="0"/>
              <a:t>fits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aseline="-25000" dirty="0" smtClean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(1420)</a:t>
            </a:r>
            <a:r>
              <a:rPr lang="en-US" dirty="0" smtClean="0">
                <a:solidFill>
                  <a:srgbClr val="000000"/>
                </a:solidFill>
                <a:cs typeface="Symbol" charset="2"/>
              </a:rPr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35" y="1484784"/>
            <a:ext cx="4876725" cy="4870533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60" y="2708920"/>
            <a:ext cx="2692400" cy="54610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899592" y="1124744"/>
            <a:ext cx="1519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Fit in 11 t-bins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4139952" y="6453336"/>
            <a:ext cx="1329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incoherent sum</a:t>
            </a:r>
            <a:endParaRPr lang="en-US" sz="1400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8224" y="1268760"/>
            <a:ext cx="1346200" cy="101600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3275856" y="980728"/>
            <a:ext cx="341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Times New Roman"/>
                <a:cs typeface="Times New Roman"/>
              </a:rPr>
              <a:t>t</a:t>
            </a:r>
            <a:endParaRPr lang="en-US" sz="2000" i="1" dirty="0">
              <a:latin typeface="Times New Roman"/>
              <a:cs typeface="Times New Roman"/>
            </a:endParaRPr>
          </a:p>
        </p:txBody>
      </p:sp>
      <p:cxnSp>
        <p:nvCxnSpPr>
          <p:cNvPr id="12" name="Gerade Verbindung mit Pfeil 11"/>
          <p:cNvCxnSpPr/>
          <p:nvPr/>
        </p:nvCxnSpPr>
        <p:spPr>
          <a:xfrm>
            <a:off x="2627784" y="1412776"/>
            <a:ext cx="144016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6084168" y="4149080"/>
            <a:ext cx="341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Times New Roman"/>
                <a:cs typeface="Times New Roman"/>
              </a:rPr>
              <a:t>t</a:t>
            </a:r>
            <a:endParaRPr lang="en-US" sz="2000" i="1" dirty="0">
              <a:latin typeface="Times New Roman"/>
              <a:cs typeface="Times New Roman"/>
            </a:endParaRPr>
          </a:p>
        </p:txBody>
      </p:sp>
      <p:cxnSp>
        <p:nvCxnSpPr>
          <p:cNvPr id="14" name="Gerade Verbindung mit Pfeil 13"/>
          <p:cNvCxnSpPr/>
          <p:nvPr/>
        </p:nvCxnSpPr>
        <p:spPr>
          <a:xfrm rot="5400000">
            <a:off x="5292080" y="4509120"/>
            <a:ext cx="144016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6869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432605"/>
            <a:ext cx="5694362" cy="520796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Phase: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aseline="-25000" dirty="0" smtClean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(1420)</a:t>
            </a:r>
            <a:r>
              <a:rPr lang="en-US" dirty="0" smtClean="0">
                <a:solidFill>
                  <a:srgbClr val="000000"/>
                </a:solidFill>
                <a:cs typeface="Symbol" charset="2"/>
              </a:rPr>
              <a:t> 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899592" y="1052736"/>
            <a:ext cx="1581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Fit in 11 t-bins: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2267744" y="1052736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medium t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3347864" y="2204864"/>
            <a:ext cx="43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r>
              <a:rPr lang="en-US" baseline="-25000" dirty="0" smtClean="0"/>
              <a:t>1</a:t>
            </a:r>
            <a:r>
              <a:rPr lang="en-US" dirty="0" smtClean="0"/>
              <a:t>’</a:t>
            </a:r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1835696" y="2132856"/>
            <a:ext cx="98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r>
              <a:rPr lang="en-US" baseline="-25000" dirty="0" smtClean="0"/>
              <a:t>1</a:t>
            </a:r>
            <a:r>
              <a:rPr lang="en-US" dirty="0" smtClean="0"/>
              <a:t>(1420)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>
            <a:off x="6084168" y="5157192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r>
              <a:rPr lang="en-US" baseline="-25000" dirty="0" smtClean="0"/>
              <a:t>4</a:t>
            </a:r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2987824" y="5373216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-25000" dirty="0" smtClean="0"/>
              <a:t>2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6228184" y="2348880"/>
            <a:ext cx="43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r>
              <a:rPr lang="en-US" baseline="-25000" dirty="0"/>
              <a:t>2</a:t>
            </a:r>
            <a:r>
              <a:rPr lang="en-US" dirty="0" smtClean="0"/>
              <a:t>’</a:t>
            </a:r>
            <a:endParaRPr lang="en-US" dirty="0"/>
          </a:p>
        </p:txBody>
      </p:sp>
      <p:sp>
        <p:nvSpPr>
          <p:cNvPr id="19" name="Rechteck 18"/>
          <p:cNvSpPr/>
          <p:nvPr/>
        </p:nvSpPr>
        <p:spPr>
          <a:xfrm>
            <a:off x="2622550" y="1628800"/>
            <a:ext cx="400050" cy="21367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1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hteck 19"/>
          <p:cNvSpPr/>
          <p:nvPr/>
        </p:nvSpPr>
        <p:spPr>
          <a:xfrm>
            <a:off x="2622550" y="4293096"/>
            <a:ext cx="400050" cy="21367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1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hteck 20"/>
          <p:cNvSpPr/>
          <p:nvPr/>
        </p:nvSpPr>
        <p:spPr>
          <a:xfrm>
            <a:off x="5579419" y="4286746"/>
            <a:ext cx="391266" cy="21367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1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hteck 21"/>
          <p:cNvSpPr/>
          <p:nvPr/>
        </p:nvSpPr>
        <p:spPr>
          <a:xfrm>
            <a:off x="5560651" y="1641500"/>
            <a:ext cx="396818" cy="21367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1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feld 23"/>
          <p:cNvSpPr txBox="1"/>
          <p:nvPr/>
        </p:nvSpPr>
        <p:spPr>
          <a:xfrm>
            <a:off x="5340052" y="1023392"/>
            <a:ext cx="972179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fit range</a:t>
            </a:r>
            <a:endParaRPr lang="en-US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1052736"/>
            <a:ext cx="13462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74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-12190" r="-12190"/>
          <a:stretch>
            <a:fillRect/>
          </a:stretch>
        </p:blipFill>
        <p:spPr>
          <a:xfrm>
            <a:off x="-612576" y="1628800"/>
            <a:ext cx="8229600" cy="4525963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836712"/>
          </a:xfrm>
        </p:spPr>
        <p:txBody>
          <a:bodyPr/>
          <a:lstStyle/>
          <a:p>
            <a:r>
              <a:rPr lang="en-US" dirty="0" smtClean="0"/>
              <a:t>Results of </a:t>
            </a:r>
            <a:r>
              <a:rPr lang="en-US" dirty="0"/>
              <a:t>M</a:t>
            </a:r>
            <a:r>
              <a:rPr lang="en-US" dirty="0" smtClean="0"/>
              <a:t>ass-Dependent Fit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256291" y="5282116"/>
            <a:ext cx="6187917" cy="263550"/>
          </a:xfrm>
          <a:prstGeom prst="rect">
            <a:avLst/>
          </a:prstGeom>
          <a:solidFill>
            <a:schemeClr val="accent6">
              <a:lumMod val="75000"/>
              <a:alpha val="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uppierung 15"/>
          <p:cNvGrpSpPr/>
          <p:nvPr/>
        </p:nvGrpSpPr>
        <p:grpSpPr>
          <a:xfrm>
            <a:off x="6541741" y="2780928"/>
            <a:ext cx="2602259" cy="3261826"/>
            <a:chOff x="6626406" y="2785230"/>
            <a:chExt cx="2602259" cy="3261826"/>
          </a:xfrm>
        </p:grpSpPr>
        <p:pic>
          <p:nvPicPr>
            <p:cNvPr id="7" name="Bild 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626406" y="2929649"/>
              <a:ext cx="2443511" cy="324361"/>
            </a:xfrm>
            <a:prstGeom prst="rect">
              <a:avLst/>
            </a:prstGeom>
          </p:spPr>
        </p:pic>
        <p:pic>
          <p:nvPicPr>
            <p:cNvPr id="8" name="Bild 7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655470" y="3177076"/>
              <a:ext cx="2361862" cy="288032"/>
            </a:xfrm>
            <a:prstGeom prst="rect">
              <a:avLst/>
            </a:prstGeom>
          </p:spPr>
        </p:pic>
        <p:pic>
          <p:nvPicPr>
            <p:cNvPr id="9" name="Bild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46332" y="2785230"/>
              <a:ext cx="2582333" cy="184452"/>
            </a:xfrm>
            <a:prstGeom prst="rect">
              <a:avLst/>
            </a:prstGeom>
          </p:spPr>
        </p:pic>
        <p:pic>
          <p:nvPicPr>
            <p:cNvPr id="10" name="Bild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54171" y="3932467"/>
              <a:ext cx="2309912" cy="148798"/>
            </a:xfrm>
            <a:prstGeom prst="rect">
              <a:avLst/>
            </a:prstGeom>
          </p:spPr>
        </p:pic>
        <p:pic>
          <p:nvPicPr>
            <p:cNvPr id="11" name="Bild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74171" y="4286787"/>
              <a:ext cx="2369254" cy="161221"/>
            </a:xfrm>
            <a:prstGeom prst="rect">
              <a:avLst/>
            </a:prstGeom>
          </p:spPr>
        </p:pic>
        <p:pic>
          <p:nvPicPr>
            <p:cNvPr id="12" name="Bild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60233" y="4572620"/>
              <a:ext cx="2376264" cy="161221"/>
            </a:xfrm>
            <a:prstGeom prst="rect">
              <a:avLst/>
            </a:prstGeom>
          </p:spPr>
        </p:pic>
        <p:pic>
          <p:nvPicPr>
            <p:cNvPr id="13" name="Bild 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29400" y="3676650"/>
              <a:ext cx="2564983" cy="175683"/>
            </a:xfrm>
            <a:prstGeom prst="rect">
              <a:avLst/>
            </a:prstGeom>
          </p:spPr>
        </p:pic>
        <p:pic>
          <p:nvPicPr>
            <p:cNvPr id="14" name="Bild 1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660232" y="5517232"/>
              <a:ext cx="2375996" cy="258558"/>
            </a:xfrm>
            <a:prstGeom prst="rect">
              <a:avLst/>
            </a:prstGeom>
          </p:spPr>
        </p:pic>
        <p:pic>
          <p:nvPicPr>
            <p:cNvPr id="15" name="Bild 1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646332" y="5780620"/>
              <a:ext cx="2243668" cy="266436"/>
            </a:xfrm>
            <a:prstGeom prst="rect">
              <a:avLst/>
            </a:prstGeom>
          </p:spPr>
        </p:pic>
      </p:grpSp>
      <p:sp>
        <p:nvSpPr>
          <p:cNvPr id="17" name="Rechteck 16"/>
          <p:cNvSpPr/>
          <p:nvPr/>
        </p:nvSpPr>
        <p:spPr>
          <a:xfrm>
            <a:off x="6435493" y="1700808"/>
            <a:ext cx="2736304" cy="4536504"/>
          </a:xfrm>
          <a:prstGeom prst="rect">
            <a:avLst/>
          </a:prstGeom>
          <a:solidFill>
            <a:schemeClr val="accent1">
              <a:lumMod val="75000"/>
              <a:alpha val="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feld 17"/>
          <p:cNvSpPr txBox="1"/>
          <p:nvPr/>
        </p:nvSpPr>
        <p:spPr>
          <a:xfrm>
            <a:off x="7524328" y="1844824"/>
            <a:ext cx="591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PDG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1547664" y="6525344"/>
            <a:ext cx="31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Compass is a bit on the low side</a:t>
            </a:r>
            <a:endParaRPr lang="en-US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44" y="5301208"/>
            <a:ext cx="291458" cy="219968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107504" y="3645024"/>
            <a:ext cx="9036496" cy="12825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829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t’ dependence of amplitudes</a:t>
            </a:r>
            <a:endParaRPr lang="en-US" dirty="0"/>
          </a:p>
        </p:txBody>
      </p:sp>
      <p:pic>
        <p:nvPicPr>
          <p:cNvPr id="5" name="Bild 4" descr="Twaveplot_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83239" y="1113505"/>
            <a:ext cx="4225993" cy="4248472"/>
          </a:xfrm>
          <a:prstGeom prst="rect">
            <a:avLst/>
          </a:prstGeom>
        </p:spPr>
      </p:pic>
      <p:pic>
        <p:nvPicPr>
          <p:cNvPr id="8" name="Bild 7" descr="Twaveplot_6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750" y="1113503"/>
            <a:ext cx="4225993" cy="4248473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491880" y="2492896"/>
            <a:ext cx="2378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rgbClr val="E46C0A"/>
                </a:solidFill>
              </a:rPr>
              <a:t>amplitudes</a:t>
            </a:r>
            <a:endParaRPr lang="en-US" sz="3600" i="1" dirty="0">
              <a:solidFill>
                <a:srgbClr val="E46C0A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843808" y="4437112"/>
            <a:ext cx="3724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production phases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763688" y="5589240"/>
            <a:ext cx="2299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interference minimum</a:t>
            </a:r>
          </a:p>
          <a:p>
            <a:pPr algn="ctr"/>
            <a:r>
              <a:rPr lang="en-US" dirty="0" smtClean="0"/>
              <a:t>phase jump</a:t>
            </a:r>
            <a:endParaRPr lang="en-US" dirty="0"/>
          </a:p>
        </p:txBody>
      </p:sp>
      <p:cxnSp>
        <p:nvCxnSpPr>
          <p:cNvPr id="13" name="Gerade Verbindung 12"/>
          <p:cNvCxnSpPr/>
          <p:nvPr/>
        </p:nvCxnSpPr>
        <p:spPr>
          <a:xfrm>
            <a:off x="2843808" y="1268760"/>
            <a:ext cx="0" cy="4320480"/>
          </a:xfrm>
          <a:prstGeom prst="line">
            <a:avLst/>
          </a:prstGeom>
          <a:ln w="19050"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5292080" y="5661248"/>
            <a:ext cx="2605927" cy="646331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non-resonant:	b &gt; 10</a:t>
            </a:r>
          </a:p>
          <a:p>
            <a:r>
              <a:rPr lang="en-US" dirty="0" smtClean="0"/>
              <a:t>resonant</a:t>
            </a:r>
            <a:r>
              <a:rPr lang="en-US" dirty="0"/>
              <a:t> </a:t>
            </a:r>
            <a:r>
              <a:rPr lang="en-US" dirty="0" smtClean="0"/>
              <a:t>: 	b &lt; 10</a:t>
            </a:r>
            <a:endParaRPr lang="en-US" dirty="0"/>
          </a:p>
        </p:txBody>
      </p:sp>
      <p:graphicFrame>
        <p:nvGraphicFramePr>
          <p:cNvPr id="15" name="Objek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3629082"/>
              </p:ext>
            </p:extLst>
          </p:nvPr>
        </p:nvGraphicFramePr>
        <p:xfrm>
          <a:off x="467544" y="2420888"/>
          <a:ext cx="1221703" cy="7729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0" name="Formel" r:id="rId5" imgW="622300" imgH="393700" progId="Equation.3">
                  <p:embed/>
                </p:oleObj>
              </mc:Choice>
              <mc:Fallback>
                <p:oleObj name="Formel" r:id="rId5" imgW="6223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7544" y="2420888"/>
                        <a:ext cx="1221703" cy="7729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feld 15"/>
          <p:cNvSpPr txBox="1"/>
          <p:nvPr/>
        </p:nvSpPr>
        <p:spPr>
          <a:xfrm flipH="1">
            <a:off x="0" y="6453336"/>
            <a:ext cx="3419872" cy="369332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phases measured </a:t>
            </a:r>
            <a:r>
              <a:rPr lang="en-US" dirty="0" err="1" smtClean="0"/>
              <a:t>w.r.t</a:t>
            </a:r>
            <a:r>
              <a:rPr lang="en-US" dirty="0" smtClean="0"/>
              <a:t>.  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lang="en-US" i="1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1</a:t>
            </a:r>
            <a:r>
              <a:rPr lang="en-US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(1260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)</a:t>
            </a:r>
            <a:endParaRPr lang="en-US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228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188" y="0"/>
            <a:ext cx="8229600" cy="8366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E46C0A"/>
                </a:solidFill>
                <a:ea typeface="+mj-ea"/>
                <a:cs typeface="+mj-cs"/>
              </a:rPr>
              <a:t>(</a:t>
            </a:r>
            <a:r>
              <a:rPr lang="en-US" dirty="0" err="1">
                <a:solidFill>
                  <a:srgbClr val="E46C0A"/>
                </a:solidFill>
                <a:latin typeface="Symbol" charset="2"/>
                <a:ea typeface="+mj-ea"/>
                <a:cs typeface="Symbol" charset="2"/>
              </a:rPr>
              <a:t>pp</a:t>
            </a:r>
            <a:r>
              <a:rPr lang="en-US" dirty="0">
                <a:solidFill>
                  <a:srgbClr val="E46C0A"/>
                </a:solidFill>
                <a:ea typeface="+mj-ea"/>
                <a:cs typeface="Symbol" charset="2"/>
              </a:rPr>
              <a:t>)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ea typeface="+mj-ea"/>
                <a:cs typeface="Symbol" charset="2"/>
              </a:rPr>
              <a:t>S-wave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ea typeface="+mj-ea"/>
                <a:cs typeface="Symbol" charset="2"/>
              </a:rPr>
              <a:t> </a:t>
            </a:r>
            <a:endParaRPr lang="en-US" dirty="0">
              <a:solidFill>
                <a:schemeClr val="accent6">
                  <a:lumMod val="7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853136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400" dirty="0" smtClean="0">
                <a:ea typeface="+mn-ea"/>
                <a:cs typeface="+mn-cs"/>
              </a:rPr>
              <a:t>Method: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 smtClean="0">
                <a:ea typeface="+mn-ea"/>
                <a:cs typeface="+mn-cs"/>
              </a:rPr>
              <a:t>Replace 2-body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a typeface="+mn-ea"/>
                <a:cs typeface="+mn-cs"/>
              </a:rPr>
              <a:t>fixed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ea typeface="+mn-ea"/>
                <a:cs typeface="+mn-cs"/>
              </a:rPr>
              <a:t>parametrisation</a:t>
            </a:r>
            <a:endParaRPr lang="en-US" sz="2400" dirty="0" smtClean="0">
              <a:solidFill>
                <a:schemeClr val="accent1">
                  <a:lumMod val="75000"/>
                </a:schemeClr>
              </a:solidFill>
              <a:ea typeface="+mn-ea"/>
              <a:cs typeface="+mn-cs"/>
            </a:endParaRPr>
          </a:p>
          <a:p>
            <a:pPr marL="400050" lvl="1" indent="0" eaLnBrk="1" fontAlgn="auto" hangingPunct="1">
              <a:spcAft>
                <a:spcPts val="0"/>
              </a:spcAft>
              <a:buClr>
                <a:schemeClr val="tx1"/>
              </a:buClr>
              <a:buFont typeface="Arial"/>
              <a:buNone/>
              <a:defRPr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ea typeface="+mn-ea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ea typeface="+mn-ea"/>
              </a:rPr>
              <a:t>e.g. </a:t>
            </a:r>
            <a:r>
              <a:rPr lang="en-US" sz="2000" dirty="0" err="1" smtClean="0">
                <a:solidFill>
                  <a:srgbClr val="000000"/>
                </a:solidFill>
                <a:ea typeface="+mn-ea"/>
              </a:rPr>
              <a:t>Breit</a:t>
            </a:r>
            <a:r>
              <a:rPr lang="en-US" sz="2000" dirty="0">
                <a:solidFill>
                  <a:srgbClr val="000000"/>
                </a:solidFill>
                <a:ea typeface="+mn-ea"/>
              </a:rPr>
              <a:t>-</a:t>
            </a:r>
            <a:r>
              <a:rPr lang="en-US" sz="2000" dirty="0" smtClean="0">
                <a:solidFill>
                  <a:srgbClr val="000000"/>
                </a:solidFill>
                <a:ea typeface="+mn-ea"/>
              </a:rPr>
              <a:t>Wigner/</a:t>
            </a:r>
            <a:r>
              <a:rPr lang="en-US" sz="2000" dirty="0" err="1" smtClean="0">
                <a:solidFill>
                  <a:srgbClr val="000000"/>
                </a:solidFill>
                <a:ea typeface="+mn-ea"/>
              </a:rPr>
              <a:t>Flatté</a:t>
            </a:r>
            <a:r>
              <a:rPr lang="en-US" sz="2000" dirty="0" smtClean="0">
                <a:solidFill>
                  <a:srgbClr val="000000"/>
                </a:solidFill>
                <a:ea typeface="+mn-ea"/>
              </a:rPr>
              <a:t> description of an isobar or (</a:t>
            </a:r>
            <a:r>
              <a:rPr lang="en-US" sz="2000" dirty="0" err="1" smtClean="0">
                <a:solidFill>
                  <a:srgbClr val="000000"/>
                </a:solidFill>
                <a:latin typeface="Symbol" charset="2"/>
                <a:ea typeface="+mn-ea"/>
                <a:cs typeface="Symbol" charset="2"/>
              </a:rPr>
              <a:t>pp</a:t>
            </a:r>
            <a:r>
              <a:rPr lang="en-US" sz="2000" dirty="0" smtClean="0">
                <a:solidFill>
                  <a:srgbClr val="000000"/>
                </a:solidFill>
                <a:ea typeface="+mn-ea"/>
              </a:rPr>
              <a:t>)</a:t>
            </a:r>
            <a:r>
              <a:rPr lang="en-US" sz="2000" baseline="-25000" dirty="0" smtClean="0">
                <a:solidFill>
                  <a:srgbClr val="000000"/>
                </a:solidFill>
                <a:ea typeface="+mn-ea"/>
              </a:rPr>
              <a:t>S </a:t>
            </a:r>
            <a:r>
              <a:rPr lang="en-US" sz="2000" dirty="0" smtClean="0">
                <a:solidFill>
                  <a:srgbClr val="000000"/>
                </a:solidFill>
                <a:ea typeface="+mn-ea"/>
              </a:rPr>
              <a:t> (</a:t>
            </a:r>
            <a:r>
              <a:rPr lang="en-US" sz="2000" dirty="0" err="1" smtClean="0">
                <a:solidFill>
                  <a:srgbClr val="000000"/>
                </a:solidFill>
              </a:rPr>
              <a:t>à</a:t>
            </a:r>
            <a:r>
              <a:rPr lang="en-US" sz="2000" dirty="0" smtClean="0">
                <a:solidFill>
                  <a:srgbClr val="000000"/>
                </a:solidFill>
              </a:rPr>
              <a:t> la Pennington</a:t>
            </a:r>
            <a:r>
              <a:rPr lang="en-US" sz="2000" dirty="0">
                <a:solidFill>
                  <a:srgbClr val="000000"/>
                </a:solidFill>
              </a:rPr>
              <a:t>)</a:t>
            </a:r>
            <a:endParaRPr lang="en-US" sz="2000" dirty="0" smtClean="0">
              <a:solidFill>
                <a:srgbClr val="000000"/>
              </a:solidFill>
              <a:ea typeface="+mn-ea"/>
            </a:endParaRPr>
          </a:p>
          <a:p>
            <a:pPr marL="400050" lvl="1" indent="0">
              <a:buClr>
                <a:schemeClr val="tx1"/>
              </a:buClr>
              <a:buNone/>
              <a:defRPr/>
            </a:pPr>
            <a:r>
              <a:rPr lang="en-US" sz="2400" dirty="0" smtClean="0">
                <a:ea typeface="+mn-ea"/>
              </a:rPr>
              <a:t>by </a:t>
            </a:r>
            <a:r>
              <a:rPr lang="en-US" sz="2400" dirty="0" smtClean="0">
                <a:solidFill>
                  <a:srgbClr val="E46C0A"/>
                </a:solidFill>
                <a:ea typeface="+mn-ea"/>
              </a:rPr>
              <a:t>histogram </a:t>
            </a:r>
            <a:r>
              <a:rPr lang="en-US" sz="2400" dirty="0" smtClean="0"/>
              <a:t>[2m</a:t>
            </a:r>
            <a:r>
              <a:rPr lang="en-US" sz="2400" baseline="-25000" dirty="0" smtClean="0">
                <a:latin typeface="Symbol" charset="2"/>
                <a:cs typeface="Symbol" charset="2"/>
              </a:rPr>
              <a:t>p</a:t>
            </a:r>
            <a:r>
              <a:rPr lang="en-US" sz="2400" dirty="0" smtClean="0">
                <a:latin typeface="Symbol" charset="2"/>
                <a:cs typeface="Symbol" charset="2"/>
              </a:rPr>
              <a:t>, </a:t>
            </a:r>
            <a:r>
              <a:rPr lang="en-US" sz="2400" dirty="0" smtClean="0"/>
              <a:t>m</a:t>
            </a:r>
            <a:r>
              <a:rPr lang="en-US" sz="2400" baseline="-25000" dirty="0" smtClean="0"/>
              <a:t>3</a:t>
            </a:r>
            <a:r>
              <a:rPr lang="en-US" sz="2400" baseline="-25000" dirty="0" smtClean="0">
                <a:latin typeface="Symbol" charset="2"/>
                <a:cs typeface="Symbol" charset="2"/>
              </a:rPr>
              <a:t>p</a:t>
            </a:r>
            <a:r>
              <a:rPr lang="en-US" sz="2400" dirty="0" smtClean="0">
                <a:latin typeface="Symbol" charset="2"/>
                <a:cs typeface="Symbol" charset="2"/>
              </a:rPr>
              <a:t>-</a:t>
            </a:r>
            <a:r>
              <a:rPr lang="en-US" sz="2400" dirty="0"/>
              <a:t>m</a:t>
            </a:r>
            <a:r>
              <a:rPr lang="en-US" sz="2400" baseline="-25000" dirty="0">
                <a:latin typeface="Symbol" charset="2"/>
                <a:cs typeface="Symbol" charset="2"/>
              </a:rPr>
              <a:t>p</a:t>
            </a:r>
            <a:r>
              <a:rPr lang="en-US" sz="2400" dirty="0" smtClean="0"/>
              <a:t>]</a:t>
            </a:r>
            <a:endParaRPr lang="en-US" sz="2400" dirty="0" smtClean="0">
              <a:solidFill>
                <a:srgbClr val="E46C0A"/>
              </a:solidFill>
              <a:ea typeface="+mn-ea"/>
            </a:endParaRPr>
          </a:p>
          <a:p>
            <a:pPr eaLnBrk="1" fontAlgn="auto" hangingPunct="1">
              <a:spcAft>
                <a:spcPts val="0"/>
              </a:spcAft>
              <a:buClr>
                <a:schemeClr val="tx1"/>
              </a:buClr>
              <a:buFont typeface="Arial"/>
              <a:buChar char="•"/>
              <a:defRPr/>
            </a:pPr>
            <a:r>
              <a:rPr lang="en-US" sz="2400" dirty="0" smtClean="0">
                <a:solidFill>
                  <a:srgbClr val="E46C0A"/>
                </a:solidFill>
                <a:ea typeface="+mn-ea"/>
                <a:cs typeface="+mn-cs"/>
              </a:rPr>
              <a:t>Histogram-entries </a:t>
            </a:r>
            <a:r>
              <a:rPr lang="en-US" sz="2400" dirty="0" smtClean="0">
                <a:ea typeface="+mn-ea"/>
                <a:cs typeface="+mn-cs"/>
              </a:rPr>
              <a:t>are</a:t>
            </a:r>
            <a:r>
              <a:rPr lang="en-US" sz="2400" dirty="0" smtClean="0">
                <a:solidFill>
                  <a:srgbClr val="E46C0A"/>
                </a:solidFill>
                <a:ea typeface="+mn-ea"/>
                <a:cs typeface="+mn-cs"/>
              </a:rPr>
              <a:t> free parameters</a:t>
            </a:r>
          </a:p>
          <a:p>
            <a:pPr lvl="1" eaLnBrk="1" fontAlgn="auto" hangingPunct="1">
              <a:spcAft>
                <a:spcPts val="0"/>
              </a:spcAft>
              <a:buClr>
                <a:schemeClr val="tx1"/>
              </a:buClr>
              <a:buFont typeface="Arial"/>
              <a:buChar char="–"/>
              <a:defRPr/>
            </a:pPr>
            <a:r>
              <a:rPr lang="en-US" sz="2000" dirty="0" smtClean="0">
                <a:solidFill>
                  <a:srgbClr val="000000"/>
                </a:solidFill>
                <a:ea typeface="+mn-ea"/>
              </a:rPr>
              <a:t>instead of e.g. 3 isobars with </a:t>
            </a:r>
            <a:r>
              <a:rPr lang="en-US" sz="2000" i="1" dirty="0" smtClean="0">
                <a:solidFill>
                  <a:srgbClr val="000000"/>
                </a:solidFill>
                <a:ea typeface="+mn-ea"/>
              </a:rPr>
              <a:t>J</a:t>
            </a:r>
            <a:r>
              <a:rPr lang="en-US" sz="2000" i="1" baseline="30000" dirty="0" smtClean="0">
                <a:solidFill>
                  <a:srgbClr val="000000"/>
                </a:solidFill>
                <a:ea typeface="+mn-ea"/>
              </a:rPr>
              <a:t>PC</a:t>
            </a:r>
            <a:r>
              <a:rPr lang="en-US" sz="2000" i="1" dirty="0">
                <a:solidFill>
                  <a:srgbClr val="000000"/>
                </a:solidFill>
                <a:ea typeface="+mn-ea"/>
              </a:rPr>
              <a:t> </a:t>
            </a:r>
            <a:r>
              <a:rPr lang="en-US" sz="2000" i="1" dirty="0" smtClean="0">
                <a:solidFill>
                  <a:srgbClr val="000000"/>
                </a:solidFill>
                <a:ea typeface="+mn-ea"/>
              </a:rPr>
              <a:t>= </a:t>
            </a:r>
            <a:r>
              <a:rPr lang="en-US" sz="2000" dirty="0" smtClean="0">
                <a:solidFill>
                  <a:srgbClr val="000000"/>
                </a:solidFill>
                <a:ea typeface="+mn-ea"/>
              </a:rPr>
              <a:t>0</a:t>
            </a:r>
            <a:r>
              <a:rPr lang="en-US" sz="2000" baseline="30000" dirty="0" smtClean="0">
                <a:solidFill>
                  <a:srgbClr val="000000"/>
                </a:solidFill>
                <a:ea typeface="+mn-ea"/>
              </a:rPr>
              <a:t>++</a:t>
            </a:r>
            <a:r>
              <a:rPr lang="en-US" sz="2000" dirty="0" smtClean="0">
                <a:solidFill>
                  <a:srgbClr val="000000"/>
                </a:solidFill>
                <a:ea typeface="+mn-ea"/>
              </a:rPr>
              <a:t>  use </a:t>
            </a:r>
            <a:r>
              <a:rPr lang="en-US" sz="2000" i="1" dirty="0" smtClean="0">
                <a:solidFill>
                  <a:srgbClr val="E46C0A"/>
                </a:solidFill>
                <a:latin typeface="Times New Roman"/>
                <a:ea typeface="+mn-ea"/>
                <a:cs typeface="Times New Roman"/>
              </a:rPr>
              <a:t>n</a:t>
            </a:r>
            <a:r>
              <a:rPr lang="en-US" sz="2000" dirty="0" smtClean="0">
                <a:solidFill>
                  <a:srgbClr val="E46C0A"/>
                </a:solidFill>
                <a:ea typeface="+mn-ea"/>
              </a:rPr>
              <a:t> histogram bins </a:t>
            </a:r>
            <a:r>
              <a:rPr lang="en-US" sz="2000" dirty="0" smtClean="0">
                <a:solidFill>
                  <a:srgbClr val="000000"/>
                </a:solidFill>
                <a:ea typeface="+mn-ea"/>
              </a:rPr>
              <a:t>of two body mass [m</a:t>
            </a:r>
            <a:r>
              <a:rPr lang="en-US" sz="2000" baseline="-25000" dirty="0" smtClean="0">
                <a:solidFill>
                  <a:srgbClr val="000000"/>
                </a:solidFill>
                <a:ea typeface="+mn-ea"/>
              </a:rPr>
              <a:t>12</a:t>
            </a:r>
            <a:r>
              <a:rPr lang="en-US" sz="2000" dirty="0" smtClean="0">
                <a:solidFill>
                  <a:srgbClr val="000000"/>
                </a:solidFill>
                <a:ea typeface="+mn-ea"/>
              </a:rPr>
              <a:t> , m</a:t>
            </a:r>
            <a:r>
              <a:rPr lang="en-US" sz="2000" baseline="-25000" dirty="0" smtClean="0">
                <a:solidFill>
                  <a:srgbClr val="000000"/>
                </a:solidFill>
                <a:ea typeface="+mn-ea"/>
              </a:rPr>
              <a:t>12</a:t>
            </a:r>
            <a:r>
              <a:rPr lang="en-US" sz="2000" dirty="0" smtClean="0">
                <a:solidFill>
                  <a:srgbClr val="000000"/>
                </a:solidFill>
                <a:ea typeface="+mn-ea"/>
              </a:rPr>
              <a:t> + </a:t>
            </a:r>
            <a:r>
              <a:rPr lang="en-US" sz="2000" dirty="0" err="1" smtClean="0">
                <a:solidFill>
                  <a:srgbClr val="000000"/>
                </a:solidFill>
                <a:latin typeface="Symbol" charset="2"/>
                <a:ea typeface="+mn-ea"/>
                <a:cs typeface="Symbol" charset="2"/>
              </a:rPr>
              <a:t>d</a:t>
            </a:r>
            <a:r>
              <a:rPr lang="en-US" sz="2000" dirty="0" err="1" smtClean="0">
                <a:solidFill>
                  <a:srgbClr val="000000"/>
                </a:solidFill>
                <a:latin typeface="+mj-lt"/>
                <a:ea typeface="+mn-ea"/>
                <a:cs typeface="Symbol" charset="2"/>
              </a:rPr>
              <a:t>m</a:t>
            </a:r>
            <a:r>
              <a:rPr lang="en-US" sz="2000" dirty="0" smtClean="0">
                <a:solidFill>
                  <a:srgbClr val="000000"/>
                </a:solidFill>
                <a:latin typeface="+mj-lt"/>
                <a:ea typeface="+mn-ea"/>
                <a:cs typeface="Symbol" charset="2"/>
              </a:rPr>
              <a:t>] with these quantum numbers</a:t>
            </a:r>
          </a:p>
          <a:p>
            <a:pPr lvl="1" eaLnBrk="1" fontAlgn="auto" hangingPunct="1">
              <a:spcAft>
                <a:spcPts val="0"/>
              </a:spcAft>
              <a:buClr>
                <a:schemeClr val="tx1"/>
              </a:buClr>
              <a:buFont typeface="Arial"/>
              <a:buChar char="–"/>
              <a:defRPr/>
            </a:pPr>
            <a:r>
              <a:rPr lang="en-US" sz="2000" dirty="0" err="1" smtClean="0">
                <a:solidFill>
                  <a:srgbClr val="000000"/>
                </a:solidFill>
                <a:latin typeface="Symbol" charset="2"/>
                <a:ea typeface="+mn-ea"/>
                <a:cs typeface="Symbol" charset="2"/>
              </a:rPr>
              <a:t>d</a:t>
            </a:r>
            <a:r>
              <a:rPr lang="en-US" sz="2000" dirty="0" err="1" smtClean="0">
                <a:solidFill>
                  <a:srgbClr val="000000"/>
                </a:solidFill>
                <a:ea typeface="+mn-ea"/>
                <a:cs typeface="Symbol" charset="2"/>
              </a:rPr>
              <a:t>m</a:t>
            </a:r>
            <a:r>
              <a:rPr lang="en-US" sz="2000" dirty="0" smtClean="0">
                <a:solidFill>
                  <a:srgbClr val="000000"/>
                </a:solidFill>
                <a:ea typeface="+mn-ea"/>
                <a:cs typeface="Symbol" charset="2"/>
              </a:rPr>
              <a:t> = 40 MeV/c</a:t>
            </a:r>
            <a:r>
              <a:rPr lang="en-US" sz="2000" baseline="30000" dirty="0" smtClean="0">
                <a:solidFill>
                  <a:srgbClr val="000000"/>
                </a:solidFill>
                <a:ea typeface="+mn-ea"/>
                <a:cs typeface="Symbol" charset="2"/>
              </a:rPr>
              <a:t>2</a:t>
            </a:r>
            <a:r>
              <a:rPr lang="en-US" sz="2000" dirty="0" smtClean="0">
                <a:solidFill>
                  <a:srgbClr val="000000"/>
                </a:solidFill>
                <a:ea typeface="+mn-ea"/>
                <a:cs typeface="Symbol" charset="2"/>
              </a:rPr>
              <a:t> </a:t>
            </a:r>
          </a:p>
          <a:p>
            <a:pPr lvl="1" eaLnBrk="1" fontAlgn="auto" hangingPunct="1">
              <a:spcAft>
                <a:spcPts val="0"/>
              </a:spcAft>
              <a:buClr>
                <a:schemeClr val="tx1"/>
              </a:buClr>
              <a:buFont typeface="Arial"/>
              <a:buChar char="–"/>
              <a:defRPr/>
            </a:pPr>
            <a:r>
              <a:rPr lang="en-US" sz="2000" dirty="0" err="1">
                <a:solidFill>
                  <a:srgbClr val="000000"/>
                </a:solidFill>
                <a:latin typeface="Symbol" charset="2"/>
                <a:ea typeface="+mn-ea"/>
                <a:cs typeface="Symbol" charset="2"/>
              </a:rPr>
              <a:t>d</a:t>
            </a:r>
            <a:r>
              <a:rPr lang="en-US" sz="2000" dirty="0" err="1">
                <a:solidFill>
                  <a:srgbClr val="000000"/>
                </a:solidFill>
                <a:ea typeface="+mn-ea"/>
                <a:cs typeface="Symbol" charset="2"/>
              </a:rPr>
              <a:t>m</a:t>
            </a:r>
            <a:r>
              <a:rPr lang="en-US" sz="2000" dirty="0">
                <a:solidFill>
                  <a:srgbClr val="000000"/>
                </a:solidFill>
                <a:ea typeface="+mn-ea"/>
                <a:cs typeface="Symbol" charset="2"/>
              </a:rPr>
              <a:t> = </a:t>
            </a:r>
            <a:r>
              <a:rPr lang="en-US" sz="2000" dirty="0" smtClean="0">
                <a:solidFill>
                  <a:srgbClr val="000000"/>
                </a:solidFill>
                <a:ea typeface="+mn-ea"/>
                <a:cs typeface="Symbol" charset="2"/>
              </a:rPr>
              <a:t>10 </a:t>
            </a:r>
            <a:r>
              <a:rPr lang="en-US" sz="2000" dirty="0">
                <a:solidFill>
                  <a:srgbClr val="000000"/>
                </a:solidFill>
                <a:ea typeface="+mn-ea"/>
                <a:cs typeface="Symbol" charset="2"/>
              </a:rPr>
              <a:t>MeV/c</a:t>
            </a:r>
            <a:r>
              <a:rPr lang="en-US" sz="2000" baseline="30000" dirty="0">
                <a:solidFill>
                  <a:srgbClr val="000000"/>
                </a:solidFill>
                <a:ea typeface="+mn-ea"/>
                <a:cs typeface="Symbol" charset="2"/>
              </a:rPr>
              <a:t>2</a:t>
            </a:r>
            <a:r>
              <a:rPr lang="en-US" sz="2000" dirty="0">
                <a:solidFill>
                  <a:srgbClr val="000000"/>
                </a:solidFill>
                <a:ea typeface="+mn-ea"/>
                <a:cs typeface="Symbol" charset="2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ea typeface="+mn-ea"/>
                <a:cs typeface="Symbol" charset="2"/>
              </a:rPr>
              <a:t>around f</a:t>
            </a:r>
            <a:r>
              <a:rPr lang="en-US" sz="2000" baseline="-25000" dirty="0" smtClean="0">
                <a:solidFill>
                  <a:srgbClr val="000000"/>
                </a:solidFill>
                <a:ea typeface="+mn-ea"/>
                <a:cs typeface="Symbol" charset="2"/>
              </a:rPr>
              <a:t>0</a:t>
            </a:r>
            <a:r>
              <a:rPr lang="en-US" sz="2000" dirty="0" smtClean="0">
                <a:solidFill>
                  <a:srgbClr val="000000"/>
                </a:solidFill>
                <a:ea typeface="+mn-ea"/>
                <a:cs typeface="Symbol" charset="2"/>
              </a:rPr>
              <a:t>(980) (± </a:t>
            </a:r>
            <a:r>
              <a:rPr lang="en-US" sz="2000" dirty="0">
                <a:solidFill>
                  <a:srgbClr val="000000"/>
                </a:solidFill>
                <a:ea typeface="+mn-ea"/>
                <a:cs typeface="Symbol" charset="2"/>
              </a:rPr>
              <a:t>80 MeV/c</a:t>
            </a:r>
            <a:r>
              <a:rPr lang="en-US" sz="2000" baseline="30000" dirty="0">
                <a:solidFill>
                  <a:srgbClr val="000000"/>
                </a:solidFill>
                <a:ea typeface="+mn-ea"/>
                <a:cs typeface="Symbol" charset="2"/>
              </a:rPr>
              <a:t>2</a:t>
            </a:r>
            <a:r>
              <a:rPr lang="en-US" sz="2000" dirty="0">
                <a:solidFill>
                  <a:srgbClr val="000000"/>
                </a:solidFill>
                <a:ea typeface="+mn-ea"/>
                <a:cs typeface="Symbol" charset="2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ea typeface="+mn-ea"/>
                <a:cs typeface="Symbol" charset="2"/>
              </a:rPr>
              <a:t>)</a:t>
            </a:r>
            <a:endParaRPr lang="en-US" sz="2000" dirty="0">
              <a:solidFill>
                <a:srgbClr val="000000"/>
              </a:solidFill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ea typeface="+mn-ea"/>
                <a:cs typeface="+mn-cs"/>
              </a:rPr>
              <a:t>obtain new phase information: </a:t>
            </a:r>
            <a:endParaRPr lang="en-US" sz="2400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cs typeface="Symbol" charset="2"/>
              </a:rPr>
              <a:t>Need of </a:t>
            </a:r>
            <a:r>
              <a:rPr lang="en-US" sz="2400" dirty="0" smtClean="0">
                <a:solidFill>
                  <a:srgbClr val="E46C0A"/>
                </a:solidFill>
                <a:cs typeface="Symbol" charset="2"/>
              </a:rPr>
              <a:t>reference wave </a:t>
            </a:r>
            <a:r>
              <a:rPr lang="en-US" sz="2400" dirty="0" smtClean="0">
                <a:solidFill>
                  <a:srgbClr val="000000"/>
                </a:solidFill>
                <a:cs typeface="Symbol" charset="2"/>
              </a:rPr>
              <a:t>(analyzer): </a:t>
            </a:r>
          </a:p>
          <a:p>
            <a:pPr lvl="1">
              <a:buFont typeface="Arial"/>
              <a:buChar char="•"/>
              <a:defRPr/>
            </a:pPr>
            <a:r>
              <a:rPr lang="en-US" sz="2000" i="1" dirty="0">
                <a:solidFill>
                  <a:srgbClr val="000000"/>
                </a:solidFill>
              </a:rPr>
              <a:t>J</a:t>
            </a:r>
            <a:r>
              <a:rPr lang="en-US" sz="2000" i="1" baseline="30000" dirty="0">
                <a:solidFill>
                  <a:srgbClr val="000000"/>
                </a:solidFill>
              </a:rPr>
              <a:t>PC</a:t>
            </a:r>
            <a:r>
              <a:rPr lang="en-US" sz="2000" i="1" dirty="0">
                <a:solidFill>
                  <a:srgbClr val="000000"/>
                </a:solidFill>
              </a:rPr>
              <a:t> =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en-US" sz="2000" baseline="30000" dirty="0" smtClean="0">
                <a:solidFill>
                  <a:schemeClr val="accent1">
                    <a:lumMod val="75000"/>
                  </a:schemeClr>
                </a:solidFill>
              </a:rPr>
              <a:t>++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0</a:t>
            </a:r>
            <a:r>
              <a:rPr lang="en-US" sz="2000" baseline="30000" dirty="0" smtClean="0">
                <a:solidFill>
                  <a:schemeClr val="accent1">
                    <a:lumMod val="75000"/>
                  </a:schemeClr>
                </a:solidFill>
              </a:rPr>
              <a:t>+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rp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cs typeface="Times New Roman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cs typeface="Times New Roman"/>
              </a:rPr>
              <a:t>(wave containing a</a:t>
            </a:r>
            <a:r>
              <a:rPr lang="en-US" sz="2000" baseline="-25000" dirty="0" smtClean="0">
                <a:solidFill>
                  <a:srgbClr val="000000"/>
                </a:solidFill>
                <a:cs typeface="Times New Roman"/>
              </a:rPr>
              <a:t>1</a:t>
            </a:r>
            <a:r>
              <a:rPr lang="en-US" sz="2000" dirty="0" smtClean="0">
                <a:solidFill>
                  <a:srgbClr val="000000"/>
                </a:solidFill>
                <a:cs typeface="Times New Roman"/>
              </a:rPr>
              <a:t>(1260) and a</a:t>
            </a:r>
            <a:r>
              <a:rPr lang="en-US" sz="2000" baseline="-25000" dirty="0" smtClean="0">
                <a:solidFill>
                  <a:srgbClr val="000000"/>
                </a:solidFill>
                <a:cs typeface="Times New Roman"/>
              </a:rPr>
              <a:t>1</a:t>
            </a:r>
            <a:r>
              <a:rPr lang="en-US" sz="2000" baseline="30000" dirty="0" smtClean="0">
                <a:solidFill>
                  <a:srgbClr val="000000"/>
                </a:solidFill>
                <a:cs typeface="Times New Roman"/>
              </a:rPr>
              <a:t>’</a:t>
            </a:r>
            <a:r>
              <a:rPr lang="en-US" sz="2000" dirty="0" smtClean="0">
                <a:solidFill>
                  <a:srgbClr val="000000"/>
                </a:solidFill>
                <a:cs typeface="Times New Roman"/>
              </a:rPr>
              <a:t>)</a:t>
            </a:r>
            <a:endParaRPr lang="en-US" sz="2000" i="1" dirty="0"/>
          </a:p>
          <a:p>
            <a:pPr eaLnBrk="1" fontAlgn="auto" hangingPunct="1">
              <a:spcAft>
                <a:spcPts val="0"/>
              </a:spcAft>
              <a:buClr>
                <a:schemeClr val="tx1"/>
              </a:buClr>
              <a:buFont typeface="Arial"/>
              <a:buChar char="•"/>
              <a:defRPr/>
            </a:pPr>
            <a:endParaRPr lang="en-US" sz="2400" dirty="0">
              <a:solidFill>
                <a:srgbClr val="000000"/>
              </a:solidFill>
              <a:ea typeface="+mn-ea"/>
              <a:cs typeface="+mn-cs"/>
            </a:endParaRP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endParaRPr lang="en-US" sz="2000" dirty="0" smtClean="0">
              <a:solidFill>
                <a:srgbClr val="000000"/>
              </a:solidFill>
              <a:ea typeface="+mn-ea"/>
            </a:endParaRPr>
          </a:p>
        </p:txBody>
      </p:sp>
      <p:sp>
        <p:nvSpPr>
          <p:cNvPr id="38915" name="Textfeld 3"/>
          <p:cNvSpPr txBox="1">
            <a:spLocks noChangeArrowheads="1"/>
          </p:cNvSpPr>
          <p:nvPr/>
        </p:nvSpPr>
        <p:spPr bwMode="auto">
          <a:xfrm>
            <a:off x="-436563" y="650875"/>
            <a:ext cx="368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m</a:t>
            </a: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4063184"/>
              </p:ext>
            </p:extLst>
          </p:nvPr>
        </p:nvGraphicFramePr>
        <p:xfrm>
          <a:off x="4808984" y="5118720"/>
          <a:ext cx="2483904" cy="487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" name="Formel" r:id="rId3" imgW="1295400" imgH="254000" progId="Equation.3">
                  <p:embed/>
                </p:oleObj>
              </mc:Choice>
              <mc:Fallback>
                <p:oleObj name="Formel" r:id="rId3" imgW="12954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08984" y="5118720"/>
                        <a:ext cx="2483904" cy="487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4496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/>
          <p:cNvSpPr/>
          <p:nvPr/>
        </p:nvSpPr>
        <p:spPr>
          <a:xfrm>
            <a:off x="6876256" y="6453336"/>
            <a:ext cx="2592288" cy="57606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Correlation: m</a:t>
            </a:r>
            <a:r>
              <a:rPr lang="en-US" baseline="-25000" dirty="0" smtClean="0"/>
              <a:t>2</a:t>
            </a:r>
            <a:r>
              <a:rPr lang="en-US" baseline="-25000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>
                <a:latin typeface="Symbol" charset="2"/>
                <a:cs typeface="Symbol" charset="2"/>
              </a:rPr>
              <a:t> – </a:t>
            </a:r>
            <a:r>
              <a:rPr lang="en-US" dirty="0" smtClean="0"/>
              <a:t>m</a:t>
            </a:r>
            <a:r>
              <a:rPr lang="en-US" baseline="-25000" dirty="0" smtClean="0"/>
              <a:t>3</a:t>
            </a:r>
            <a:r>
              <a:rPr lang="en-US" baseline="-25000" dirty="0" smtClean="0">
                <a:latin typeface="Symbol" charset="2"/>
                <a:cs typeface="Symbol" charset="2"/>
              </a:rPr>
              <a:t>p</a:t>
            </a:r>
            <a:endParaRPr lang="en-US" dirty="0"/>
          </a:p>
        </p:txBody>
      </p:sp>
      <p:pic>
        <p:nvPicPr>
          <p:cNvPr id="4" name="Bild 3" descr="lowTscatter0mpLin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897" y="796707"/>
            <a:ext cx="3160395" cy="3240405"/>
          </a:xfrm>
          <a:prstGeom prst="rect">
            <a:avLst/>
          </a:prstGeom>
        </p:spPr>
      </p:pic>
      <p:pic>
        <p:nvPicPr>
          <p:cNvPr id="6" name="Bild 5" descr="lowTscatter2mpLin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5729" y="796707"/>
            <a:ext cx="3160395" cy="3240405"/>
          </a:xfrm>
          <a:prstGeom prst="rect">
            <a:avLst/>
          </a:prstGeom>
        </p:spPr>
      </p:pic>
      <p:pic>
        <p:nvPicPr>
          <p:cNvPr id="5" name="Bild 4" descr="lowTscatter1ppLine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88057" y="796707"/>
            <a:ext cx="3160395" cy="324040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635896" y="1628800"/>
            <a:ext cx="810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low t</a:t>
            </a:r>
            <a:endParaRPr lang="en-US" sz="2400" dirty="0"/>
          </a:p>
        </p:txBody>
      </p:sp>
      <p:sp>
        <p:nvSpPr>
          <p:cNvPr id="8" name="Oval 7"/>
          <p:cNvSpPr/>
          <p:nvPr/>
        </p:nvSpPr>
        <p:spPr>
          <a:xfrm>
            <a:off x="2231405" y="1628651"/>
            <a:ext cx="504825" cy="360363"/>
          </a:xfrm>
          <a:prstGeom prst="ellipse">
            <a:avLst/>
          </a:prstGeom>
          <a:noFill/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218705" y="2400176"/>
            <a:ext cx="504825" cy="358775"/>
          </a:xfrm>
          <a:prstGeom prst="ellipse">
            <a:avLst/>
          </a:prstGeom>
          <a:noFill/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548188" y="1577355"/>
            <a:ext cx="504825" cy="360363"/>
          </a:xfrm>
          <a:prstGeom prst="ellipse">
            <a:avLst/>
          </a:prstGeom>
          <a:noFill/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535488" y="2348880"/>
            <a:ext cx="504825" cy="358775"/>
          </a:xfrm>
          <a:prstGeom prst="ellipse">
            <a:avLst/>
          </a:prstGeom>
          <a:noFill/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3" name="Gruppierung 22"/>
          <p:cNvGrpSpPr/>
          <p:nvPr/>
        </p:nvGrpSpPr>
        <p:grpSpPr>
          <a:xfrm>
            <a:off x="5681" y="3697605"/>
            <a:ext cx="9252564" cy="3160395"/>
            <a:chOff x="5681" y="3697605"/>
            <a:chExt cx="9252564" cy="3160395"/>
          </a:xfrm>
        </p:grpSpPr>
        <p:grpSp>
          <p:nvGrpSpPr>
            <p:cNvPr id="3" name="Gruppierung 2"/>
            <p:cNvGrpSpPr/>
            <p:nvPr/>
          </p:nvGrpSpPr>
          <p:grpSpPr>
            <a:xfrm>
              <a:off x="5681" y="3697605"/>
              <a:ext cx="9252564" cy="3160395"/>
              <a:chOff x="5681" y="3697605"/>
              <a:chExt cx="9252564" cy="3160395"/>
            </a:xfrm>
          </p:grpSpPr>
          <p:pic>
            <p:nvPicPr>
              <p:cNvPr id="12" name="Bild 11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45685" y="3657601"/>
                <a:ext cx="3160395" cy="3240404"/>
              </a:xfrm>
              <a:prstGeom prst="rect">
                <a:avLst/>
              </a:prstGeom>
            </p:spPr>
          </p:pic>
          <p:pic>
            <p:nvPicPr>
              <p:cNvPr id="13" name="Bild 12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3105517" y="3657601"/>
                <a:ext cx="3160395" cy="3240404"/>
              </a:xfrm>
              <a:prstGeom prst="rect">
                <a:avLst/>
              </a:prstGeom>
            </p:spPr>
          </p:pic>
          <p:pic>
            <p:nvPicPr>
              <p:cNvPr id="14" name="Bild 13"/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6057845" y="3657601"/>
                <a:ext cx="3160395" cy="3240404"/>
              </a:xfrm>
              <a:prstGeom prst="rect">
                <a:avLst/>
              </a:prstGeom>
            </p:spPr>
          </p:pic>
          <p:sp>
            <p:nvSpPr>
              <p:cNvPr id="15" name="Oval 14"/>
              <p:cNvSpPr/>
              <p:nvPr/>
            </p:nvSpPr>
            <p:spPr>
              <a:xfrm>
                <a:off x="2201193" y="4489545"/>
                <a:ext cx="504825" cy="360363"/>
              </a:xfrm>
              <a:prstGeom prst="ellipse">
                <a:avLst/>
              </a:prstGeom>
              <a:noFill/>
              <a:ln w="19050" cmpd="sng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2188493" y="5261070"/>
                <a:ext cx="504825" cy="358775"/>
              </a:xfrm>
              <a:prstGeom prst="ellipse">
                <a:avLst/>
              </a:prstGeom>
              <a:noFill/>
              <a:ln w="19050" cmpd="sng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5526484" y="4438249"/>
                <a:ext cx="504825" cy="360363"/>
              </a:xfrm>
              <a:prstGeom prst="ellipse">
                <a:avLst/>
              </a:prstGeom>
              <a:noFill/>
              <a:ln w="19050" cmpd="sng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5513784" y="5209774"/>
                <a:ext cx="504825" cy="358775"/>
              </a:xfrm>
              <a:prstGeom prst="ellipse">
                <a:avLst/>
              </a:prstGeom>
              <a:noFill/>
              <a:ln w="19050" cmpd="sng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9" name="Textfeld 18"/>
              <p:cNvSpPr txBox="1"/>
              <p:nvPr/>
            </p:nvSpPr>
            <p:spPr>
              <a:xfrm>
                <a:off x="3563888" y="4509120"/>
                <a:ext cx="8962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high t</a:t>
                </a:r>
                <a:endParaRPr lang="en-US" sz="2400" dirty="0"/>
              </a:p>
            </p:txBody>
          </p:sp>
        </p:grpSp>
        <p:sp>
          <p:nvSpPr>
            <p:cNvPr id="21" name="Oval 20"/>
            <p:cNvSpPr/>
            <p:nvPr/>
          </p:nvSpPr>
          <p:spPr>
            <a:xfrm>
              <a:off x="7058372" y="5258792"/>
              <a:ext cx="504825" cy="360363"/>
            </a:xfrm>
            <a:prstGeom prst="ellipse">
              <a:avLst/>
            </a:prstGeom>
            <a:noFill/>
            <a:ln w="19050" cmpd="sng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2" name="Oval 21"/>
          <p:cNvSpPr/>
          <p:nvPr/>
        </p:nvSpPr>
        <p:spPr>
          <a:xfrm>
            <a:off x="7092280" y="2348880"/>
            <a:ext cx="504825" cy="360363"/>
          </a:xfrm>
          <a:prstGeom prst="ellipse">
            <a:avLst/>
          </a:prstGeom>
          <a:noFill/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38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Details on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Symbol" charset="2"/>
                <a:cs typeface="Symbol" charset="2"/>
              </a:rPr>
              <a:t>pp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)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S-wave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5" r="33386"/>
          <a:stretch/>
        </p:blipFill>
        <p:spPr>
          <a:xfrm>
            <a:off x="2831480" y="1353468"/>
            <a:ext cx="2032000" cy="5419041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6" r="32922"/>
          <a:stretch/>
        </p:blipFill>
        <p:spPr>
          <a:xfrm>
            <a:off x="5004668" y="1378868"/>
            <a:ext cx="2057400" cy="538790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831480" y="993428"/>
            <a:ext cx="1872208" cy="36933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at </a:t>
            </a:r>
            <a:r>
              <a:rPr lang="en-US" dirty="0">
                <a:cs typeface="Symbol" charset="2"/>
              </a:rPr>
              <a:t>a</a:t>
            </a:r>
            <a:r>
              <a:rPr lang="en-US" baseline="-25000" dirty="0">
                <a:cs typeface="Symbol" charset="2"/>
              </a:rPr>
              <a:t>1</a:t>
            </a:r>
            <a:r>
              <a:rPr lang="en-US" dirty="0"/>
              <a:t>(1420)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076676" y="1018828"/>
            <a:ext cx="1872208" cy="36933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at </a:t>
            </a:r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baseline="-25000" dirty="0">
                <a:cs typeface="Symbol" charset="2"/>
              </a:rPr>
              <a:t>2</a:t>
            </a:r>
            <a:r>
              <a:rPr lang="en-US" dirty="0"/>
              <a:t>(1880)</a:t>
            </a: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6" r="33157"/>
          <a:stretch/>
        </p:blipFill>
        <p:spPr>
          <a:xfrm>
            <a:off x="508000" y="1236463"/>
            <a:ext cx="2146300" cy="5494537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500496" y="3629687"/>
            <a:ext cx="893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</a:t>
            </a:r>
            <a:r>
              <a:rPr lang="en-US" i="1" baseline="-25000" dirty="0" smtClean="0"/>
              <a:t>0</a:t>
            </a:r>
            <a:r>
              <a:rPr lang="en-US" i="1" dirty="0" smtClean="0"/>
              <a:t>(980</a:t>
            </a:r>
            <a:r>
              <a:rPr lang="en-US" dirty="0" smtClean="0"/>
              <a:t>)</a:t>
            </a:r>
            <a:endParaRPr lang="en-US" i="1" dirty="0"/>
          </a:p>
        </p:txBody>
      </p:sp>
      <p:cxnSp>
        <p:nvCxnSpPr>
          <p:cNvPr id="10" name="Gerade Verbindung mit Pfeil 9"/>
          <p:cNvCxnSpPr/>
          <p:nvPr/>
        </p:nvCxnSpPr>
        <p:spPr>
          <a:xfrm flipH="1">
            <a:off x="1428488" y="3989727"/>
            <a:ext cx="432048" cy="144016"/>
          </a:xfrm>
          <a:prstGeom prst="straightConnector1">
            <a:avLst/>
          </a:prstGeom>
          <a:ln w="127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611560" y="980728"/>
            <a:ext cx="1872208" cy="36933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at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/>
              <a:t>(1800)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>
            <a:off x="5940772" y="3683124"/>
            <a:ext cx="893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</a:t>
            </a:r>
            <a:r>
              <a:rPr lang="en-US" i="1" baseline="-25000" dirty="0" smtClean="0"/>
              <a:t>0</a:t>
            </a:r>
            <a:r>
              <a:rPr lang="en-US" i="1" dirty="0" smtClean="0"/>
              <a:t>(980</a:t>
            </a:r>
            <a:r>
              <a:rPr lang="en-US" dirty="0" smtClean="0"/>
              <a:t>)</a:t>
            </a:r>
            <a:endParaRPr lang="en-US" i="1" dirty="0"/>
          </a:p>
        </p:txBody>
      </p:sp>
      <p:cxnSp>
        <p:nvCxnSpPr>
          <p:cNvPr id="13" name="Gerade Verbindung mit Pfeil 12"/>
          <p:cNvCxnSpPr/>
          <p:nvPr/>
        </p:nvCxnSpPr>
        <p:spPr>
          <a:xfrm flipH="1">
            <a:off x="5796136" y="4077072"/>
            <a:ext cx="432048" cy="144016"/>
          </a:xfrm>
          <a:prstGeom prst="straightConnector1">
            <a:avLst/>
          </a:prstGeom>
          <a:ln w="127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0" y="6488668"/>
            <a:ext cx="77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t’</a:t>
            </a:r>
            <a:endParaRPr lang="en-US" dirty="0"/>
          </a:p>
        </p:txBody>
      </p:sp>
      <p:sp>
        <p:nvSpPr>
          <p:cNvPr id="17" name="Rechteck 16"/>
          <p:cNvSpPr/>
          <p:nvPr/>
        </p:nvSpPr>
        <p:spPr>
          <a:xfrm>
            <a:off x="7164288" y="1700808"/>
            <a:ext cx="17496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pp</a:t>
            </a:r>
            <a:r>
              <a:rPr lang="en-US" baseline="-25000" dirty="0" err="1" smtClean="0">
                <a:latin typeface="Times New Roman"/>
                <a:cs typeface="Times New Roman"/>
              </a:rPr>
              <a:t>S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smtClean="0">
                <a:cs typeface="Symbol" charset="2"/>
              </a:rPr>
              <a:t>Intensities </a:t>
            </a:r>
          </a:p>
          <a:p>
            <a:r>
              <a:rPr lang="en-US" dirty="0" smtClean="0">
                <a:cs typeface="Symbol" charset="2"/>
              </a:rPr>
              <a:t>in the resonance </a:t>
            </a:r>
          </a:p>
          <a:p>
            <a:r>
              <a:rPr lang="en-US" dirty="0" smtClean="0">
                <a:cs typeface="Symbol" charset="2"/>
              </a:rPr>
              <a:t>region</a:t>
            </a:r>
            <a:endParaRPr lang="en-US" dirty="0"/>
          </a:p>
        </p:txBody>
      </p:sp>
      <p:sp>
        <p:nvSpPr>
          <p:cNvPr id="18" name="Rechteck 17"/>
          <p:cNvSpPr/>
          <p:nvPr/>
        </p:nvSpPr>
        <p:spPr>
          <a:xfrm>
            <a:off x="7092280" y="3356992"/>
            <a:ext cx="1749660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pp</a:t>
            </a:r>
            <a:r>
              <a:rPr lang="en-US" baseline="-25000" dirty="0" err="1" smtClean="0">
                <a:latin typeface="Times New Roman"/>
                <a:cs typeface="Times New Roman"/>
              </a:rPr>
              <a:t>S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smtClean="0">
                <a:cs typeface="Symbol" charset="2"/>
              </a:rPr>
              <a:t>phases </a:t>
            </a:r>
          </a:p>
          <a:p>
            <a:r>
              <a:rPr lang="en-US" dirty="0" smtClean="0">
                <a:cs typeface="Symbol" charset="2"/>
              </a:rPr>
              <a:t>in the resonance </a:t>
            </a:r>
          </a:p>
          <a:p>
            <a:r>
              <a:rPr lang="en-US" dirty="0" smtClean="0">
                <a:cs typeface="Symbol" charset="2"/>
              </a:rPr>
              <a:t>region</a:t>
            </a:r>
          </a:p>
          <a:p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f</a:t>
            </a:r>
            <a:r>
              <a:rPr lang="en-US" baseline="-25000" dirty="0" err="1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production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 </a:t>
            </a:r>
            <a:r>
              <a:rPr lang="en-US" dirty="0">
                <a:solidFill>
                  <a:srgbClr val="000000"/>
                </a:solidFill>
                <a:latin typeface="Symbol" charset="2"/>
                <a:cs typeface="Symbol" charset="2"/>
              </a:rPr>
              <a:t>+ </a:t>
            </a:r>
            <a:r>
              <a:rPr lang="en-US" dirty="0" err="1">
                <a:solidFill>
                  <a:srgbClr val="E46C0A"/>
                </a:solidFill>
                <a:latin typeface="Symbol" charset="2"/>
                <a:cs typeface="Symbol" charset="2"/>
              </a:rPr>
              <a:t>f</a:t>
            </a:r>
            <a:r>
              <a:rPr lang="en-US" baseline="-25000" dirty="0" err="1">
                <a:solidFill>
                  <a:srgbClr val="E46C0A"/>
                </a:solidFill>
                <a:cs typeface="Symbol" charset="2"/>
              </a:rPr>
              <a:t>decay</a:t>
            </a:r>
            <a:endParaRPr lang="en-US" baseline="-25000" dirty="0">
              <a:solidFill>
                <a:srgbClr val="E46C0A"/>
              </a:solidFill>
              <a:cs typeface="Symbol" charset="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802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Establish new “2D” fit method to perform PWA</a:t>
            </a:r>
          </a:p>
          <a:p>
            <a:pPr lvl="1"/>
            <a:r>
              <a:rPr lang="en-US" sz="2000" dirty="0" smtClean="0"/>
              <a:t>mass independent: m</a:t>
            </a:r>
            <a:r>
              <a:rPr lang="en-US" sz="2000" baseline="-25000" dirty="0" smtClean="0"/>
              <a:t>3</a:t>
            </a:r>
            <a:r>
              <a:rPr lang="en-US" sz="2000" baseline="-25000" dirty="0" smtClean="0">
                <a:latin typeface="Symbol" charset="2"/>
                <a:cs typeface="Symbol" charset="2"/>
              </a:rPr>
              <a:t>p</a:t>
            </a:r>
            <a:r>
              <a:rPr lang="en-US" sz="2000" dirty="0" smtClean="0">
                <a:cs typeface="Symbol" charset="2"/>
              </a:rPr>
              <a:t> bins and t’ bins</a:t>
            </a:r>
          </a:p>
          <a:p>
            <a:pPr lvl="1"/>
            <a:r>
              <a:rPr lang="en-US" sz="2000" dirty="0" smtClean="0">
                <a:cs typeface="Symbol" charset="2"/>
              </a:rPr>
              <a:t>Observe “various components” of resonances with different t’-dependencies: </a:t>
            </a:r>
          </a:p>
          <a:p>
            <a:pPr lvl="2"/>
            <a:r>
              <a:rPr lang="en-US" sz="1900" dirty="0" smtClean="0">
                <a:cs typeface="Symbol" charset="2"/>
              </a:rPr>
              <a:t>extract </a:t>
            </a:r>
            <a:r>
              <a:rPr lang="en-US" sz="1900" dirty="0" smtClean="0">
                <a:solidFill>
                  <a:srgbClr val="376092"/>
                </a:solidFill>
                <a:cs typeface="Symbol" charset="2"/>
              </a:rPr>
              <a:t>resonance parameters </a:t>
            </a:r>
          </a:p>
          <a:p>
            <a:pPr lvl="2"/>
            <a:r>
              <a:rPr lang="en-US" sz="1900" dirty="0" smtClean="0">
                <a:cs typeface="Symbol" charset="2"/>
              </a:rPr>
              <a:t>Identify </a:t>
            </a:r>
            <a:r>
              <a:rPr lang="en-US" sz="1900" dirty="0" smtClean="0">
                <a:solidFill>
                  <a:srgbClr val="376092"/>
                </a:solidFill>
                <a:cs typeface="Symbol" charset="2"/>
              </a:rPr>
              <a:t>non-resonant components</a:t>
            </a:r>
          </a:p>
          <a:p>
            <a:r>
              <a:rPr lang="en-US" sz="2400" dirty="0" smtClean="0">
                <a:cs typeface="Symbol" charset="2"/>
              </a:rPr>
              <a:t>Establish new method to establish shape of isobar-spectrum</a:t>
            </a:r>
          </a:p>
          <a:p>
            <a:pPr lvl="1">
              <a:buClr>
                <a:schemeClr val="tx1"/>
              </a:buClr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first application</a:t>
            </a:r>
            <a:r>
              <a:rPr lang="en-US" sz="2000" dirty="0" smtClean="0">
                <a:cs typeface="Symbol" charset="2"/>
              </a:rPr>
              <a:t>: [</a:t>
            </a:r>
            <a:r>
              <a:rPr lang="en-US" sz="2000" dirty="0" err="1">
                <a:latin typeface="Symbol" charset="2"/>
                <a:cs typeface="Symbol" charset="2"/>
              </a:rPr>
              <a:t>pp</a:t>
            </a:r>
            <a:r>
              <a:rPr lang="en-US" sz="2000" dirty="0">
                <a:cs typeface="Symbol" charset="2"/>
              </a:rPr>
              <a:t>]</a:t>
            </a:r>
            <a:r>
              <a:rPr lang="en-US" sz="2000" baseline="-25000" dirty="0">
                <a:cs typeface="Symbol" charset="2"/>
              </a:rPr>
              <a:t>S</a:t>
            </a:r>
            <a:r>
              <a:rPr lang="en-US" sz="2000" baseline="30000" dirty="0" smtClean="0">
                <a:cs typeface="Symbol" charset="2"/>
              </a:rPr>
              <a:t>*</a:t>
            </a:r>
            <a:r>
              <a:rPr lang="en-US" sz="2000" dirty="0" smtClean="0">
                <a:cs typeface="Symbol" charset="2"/>
              </a:rPr>
              <a:t>: </a:t>
            </a:r>
          </a:p>
          <a:p>
            <a:pPr lvl="2">
              <a:buClr>
                <a:schemeClr val="tx1"/>
              </a:buClr>
            </a:pPr>
            <a:r>
              <a:rPr lang="en-US" sz="2000" dirty="0" smtClean="0">
                <a:cs typeface="Symbol" charset="2"/>
              </a:rPr>
              <a:t>Shows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strong dependence </a:t>
            </a:r>
            <a:r>
              <a:rPr lang="en-US" sz="2000" dirty="0" smtClean="0">
                <a:cs typeface="Symbol" charset="2"/>
              </a:rPr>
              <a:t>on </a:t>
            </a:r>
            <a:r>
              <a:rPr lang="en-US" sz="2000" dirty="0" smtClean="0">
                <a:solidFill>
                  <a:srgbClr val="376092"/>
                </a:solidFill>
                <a:cs typeface="Symbol" charset="2"/>
              </a:rPr>
              <a:t>mother wave</a:t>
            </a:r>
          </a:p>
          <a:p>
            <a:pPr lvl="2">
              <a:buClr>
                <a:schemeClr val="tx1"/>
              </a:buClr>
            </a:pPr>
            <a:r>
              <a:rPr lang="en-US" sz="2000" dirty="0" smtClean="0">
                <a:cs typeface="Symbol" charset="2"/>
              </a:rPr>
              <a:t>Shows </a:t>
            </a:r>
            <a:r>
              <a:rPr lang="en-US" sz="2000" dirty="0" smtClean="0">
                <a:solidFill>
                  <a:srgbClr val="376092"/>
                </a:solidFill>
                <a:cs typeface="Symbol" charset="2"/>
              </a:rPr>
              <a:t>strong dependence </a:t>
            </a:r>
            <a:r>
              <a:rPr lang="en-US" sz="2000" dirty="0" smtClean="0">
                <a:cs typeface="Symbol" charset="2"/>
              </a:rPr>
              <a:t>on </a:t>
            </a:r>
            <a:r>
              <a:rPr lang="en-US" sz="2000" dirty="0" smtClean="0">
                <a:solidFill>
                  <a:srgbClr val="376092"/>
                </a:solidFill>
              </a:rPr>
              <a:t>m</a:t>
            </a:r>
            <a:r>
              <a:rPr lang="en-US" sz="2000" baseline="-25000" dirty="0" smtClean="0">
                <a:solidFill>
                  <a:srgbClr val="376092"/>
                </a:solidFill>
              </a:rPr>
              <a:t>3</a:t>
            </a:r>
            <a:r>
              <a:rPr lang="en-US" sz="2000" baseline="-25000" dirty="0" smtClean="0">
                <a:solidFill>
                  <a:srgbClr val="376092"/>
                </a:solidFill>
                <a:latin typeface="Symbol" charset="2"/>
                <a:cs typeface="Symbol" charset="2"/>
              </a:rPr>
              <a:t>p</a:t>
            </a:r>
            <a:endParaRPr lang="en-US" sz="2000" dirty="0">
              <a:solidFill>
                <a:srgbClr val="376092"/>
              </a:solidFill>
              <a:latin typeface="Symbol" charset="2"/>
              <a:cs typeface="Symbol" charset="2"/>
            </a:endParaRPr>
          </a:p>
          <a:p>
            <a:pPr lvl="2">
              <a:buClr>
                <a:schemeClr val="tx1"/>
              </a:buClr>
            </a:pPr>
            <a:r>
              <a:rPr lang="en-US" sz="2000" dirty="0" smtClean="0">
                <a:solidFill>
                  <a:srgbClr val="376092"/>
                </a:solidFill>
                <a:latin typeface="+mj-lt"/>
                <a:cs typeface="Symbol" charset="2"/>
              </a:rPr>
              <a:t>no unique </a:t>
            </a:r>
            <a:r>
              <a:rPr lang="en-US" sz="2000" dirty="0" err="1" smtClean="0">
                <a:solidFill>
                  <a:srgbClr val="376092"/>
                </a:solidFill>
                <a:latin typeface="+mj-lt"/>
                <a:cs typeface="Symbol" charset="2"/>
              </a:rPr>
              <a:t>parametrization</a:t>
            </a:r>
            <a:r>
              <a:rPr lang="en-US" sz="2000" dirty="0" smtClean="0">
                <a:solidFill>
                  <a:srgbClr val="376092"/>
                </a:solidFill>
                <a:latin typeface="+mj-lt"/>
                <a:cs typeface="Symbol" charset="2"/>
              </a:rPr>
              <a:t> yet</a:t>
            </a:r>
          </a:p>
          <a:p>
            <a:pPr lvl="1">
              <a:buClr>
                <a:schemeClr val="tx1"/>
              </a:buClr>
            </a:pPr>
            <a:r>
              <a:rPr lang="en-US" sz="2000" dirty="0" smtClean="0">
                <a:latin typeface="+mj-lt"/>
                <a:cs typeface="Symbol" charset="2"/>
              </a:rPr>
              <a:t>Reveals information on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Symbol" charset="2"/>
              </a:rPr>
              <a:t>scalar isobars</a:t>
            </a:r>
          </a:p>
          <a:p>
            <a:pPr lvl="1">
              <a:buClr>
                <a:schemeClr val="tx1"/>
              </a:buClr>
            </a:pPr>
            <a:r>
              <a:rPr lang="en-US" sz="2000" dirty="0" smtClean="0">
                <a:latin typeface="+mj-lt"/>
                <a:cs typeface="Symbol" charset="2"/>
              </a:rPr>
              <a:t>Reveals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Symbol" charset="2"/>
              </a:rPr>
              <a:t> different faces of f</a:t>
            </a:r>
            <a:r>
              <a:rPr lang="en-US" sz="2000" baseline="-25000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Symbol" charset="2"/>
              </a:rPr>
              <a:t>0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Symbol" charset="2"/>
              </a:rPr>
              <a:t>(980)</a:t>
            </a:r>
          </a:p>
          <a:p>
            <a:pPr lvl="1">
              <a:buClr>
                <a:schemeClr val="tx1"/>
              </a:buClr>
            </a:pPr>
            <a:r>
              <a:rPr lang="en-US" sz="2000" dirty="0" smtClean="0">
                <a:solidFill>
                  <a:srgbClr val="000000"/>
                </a:solidFill>
                <a:latin typeface="+mj-lt"/>
                <a:cs typeface="Symbol" charset="2"/>
              </a:rPr>
              <a:t>Allows to measure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Symbol" charset="2"/>
              </a:rPr>
              <a:t>phases in decays</a:t>
            </a:r>
          </a:p>
        </p:txBody>
      </p:sp>
    </p:spTree>
    <p:extLst>
      <p:ext uri="{BB962C8B-B14F-4D97-AF65-F5344CB8AC3E}">
        <p14:creationId xmlns:p14="http://schemas.microsoft.com/office/powerpoint/2010/main" val="3576401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How to produce “other” mesons</a:t>
            </a:r>
            <a:endParaRPr lang="en-US" sz="4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5328592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Diffraction</a:t>
            </a:r>
            <a:r>
              <a:rPr lang="en-US" sz="2400" dirty="0" smtClean="0"/>
              <a:t>: </a:t>
            </a:r>
            <a:r>
              <a:rPr lang="en-US" sz="2400" dirty="0" err="1" smtClean="0">
                <a:latin typeface="Symbol" charset="2"/>
                <a:cs typeface="Symbol" charset="2"/>
              </a:rPr>
              <a:t>p</a:t>
            </a:r>
            <a:r>
              <a:rPr lang="en-US" sz="2400" dirty="0" err="1" smtClean="0"/>
              <a:t>p</a:t>
            </a:r>
            <a:r>
              <a:rPr lang="en-US" sz="2400" baseline="-25000" dirty="0" err="1" smtClean="0"/>
              <a:t>target</a:t>
            </a:r>
            <a:r>
              <a:rPr lang="en-US" sz="2400" dirty="0" smtClean="0"/>
              <a:t> ➝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US" sz="2400" dirty="0" smtClean="0"/>
              <a:t> + </a:t>
            </a:r>
            <a:r>
              <a:rPr lang="en-US" sz="2400" dirty="0" err="1"/>
              <a:t>p</a:t>
            </a:r>
            <a:r>
              <a:rPr lang="en-US" sz="2400" baseline="-25000" dirty="0" err="1"/>
              <a:t>recoil</a:t>
            </a:r>
            <a:r>
              <a:rPr lang="en-US" sz="2400" dirty="0" smtClean="0"/>
              <a:t>➝ </a:t>
            </a:r>
            <a:r>
              <a:rPr lang="en-US" sz="2400" dirty="0" err="1" smtClean="0">
                <a:solidFill>
                  <a:srgbClr val="E46C0A"/>
                </a:solidFill>
              </a:rPr>
              <a:t>n</a:t>
            </a:r>
            <a:r>
              <a:rPr lang="en-US" sz="2400" dirty="0" err="1" smtClean="0">
                <a:solidFill>
                  <a:srgbClr val="E46C0A"/>
                </a:solidFill>
                <a:latin typeface="Symbol" charset="2"/>
                <a:cs typeface="Symbol" charset="2"/>
              </a:rPr>
              <a:t>p</a:t>
            </a:r>
            <a:r>
              <a:rPr lang="en-US" sz="2400" dirty="0" smtClean="0"/>
              <a:t> + </a:t>
            </a:r>
            <a:r>
              <a:rPr lang="en-US" sz="2400" dirty="0" err="1" smtClean="0"/>
              <a:t>p</a:t>
            </a:r>
            <a:r>
              <a:rPr lang="en-US" sz="2400" baseline="-25000" dirty="0" err="1" smtClean="0"/>
              <a:t>recoil</a:t>
            </a:r>
            <a:endParaRPr lang="en-US" sz="2400" baseline="-25000" dirty="0" smtClean="0"/>
          </a:p>
          <a:p>
            <a:pPr lvl="1"/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isospin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= 1 </a:t>
            </a:r>
          </a:p>
          <a:p>
            <a:pPr lvl="1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pin-alignment </a:t>
            </a:r>
            <a:r>
              <a:rPr lang="en-US" sz="2000" i="1" dirty="0" smtClean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M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of resonance X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w.r.t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. to production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mormal</a:t>
            </a:r>
            <a:endParaRPr lang="en-US" sz="2000" i="1" baseline="-25000" dirty="0" smtClean="0">
              <a:solidFill>
                <a:schemeClr val="bg1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lvl="1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Times New Roman"/>
              </a:rPr>
              <a:t>PWA is clean</a:t>
            </a:r>
          </a:p>
          <a:p>
            <a:pPr lvl="1"/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isospin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=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0 possible in decay products of  </a:t>
            </a:r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X</a:t>
            </a:r>
            <a:endParaRPr lang="en-US" sz="2000" dirty="0" smtClean="0">
              <a:solidFill>
                <a:schemeClr val="accent6">
                  <a:lumMod val="60000"/>
                  <a:lumOff val="40000"/>
                </a:schemeClr>
              </a:solidFill>
              <a:latin typeface="+mj-lt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Central production: </a:t>
            </a:r>
            <a:r>
              <a:rPr lang="en-US" sz="2400" dirty="0" err="1">
                <a:latin typeface="+mj-lt"/>
                <a:cs typeface="Symbol" charset="2"/>
              </a:rPr>
              <a:t>p</a:t>
            </a:r>
            <a:r>
              <a:rPr lang="en-US" sz="2400" dirty="0" err="1"/>
              <a:t>p</a:t>
            </a:r>
            <a:r>
              <a:rPr lang="en-US" sz="2400" baseline="-25000" dirty="0" err="1"/>
              <a:t>target</a:t>
            </a:r>
            <a:r>
              <a:rPr lang="en-US" sz="2400" dirty="0"/>
              <a:t> ➝ </a:t>
            </a:r>
            <a:r>
              <a:rPr lang="en-US" sz="2400" dirty="0" err="1" smtClean="0">
                <a:cs typeface="Symbol" charset="2"/>
              </a:rPr>
              <a:t>p</a:t>
            </a:r>
            <a:r>
              <a:rPr lang="en-US" sz="2400" baseline="-25000" dirty="0" err="1" smtClean="0">
                <a:cs typeface="Symbol" charset="2"/>
              </a:rPr>
              <a:t>fast</a:t>
            </a:r>
            <a:r>
              <a:rPr lang="en-US" sz="2400" dirty="0" smtClean="0">
                <a:cs typeface="Symbol" charset="2"/>
              </a:rPr>
              <a:t> +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US" sz="2400" dirty="0" smtClean="0"/>
              <a:t> </a:t>
            </a:r>
            <a:r>
              <a:rPr lang="en-US" sz="2400" dirty="0"/>
              <a:t>+ </a:t>
            </a:r>
            <a:r>
              <a:rPr lang="en-US" sz="2400" dirty="0" err="1" smtClean="0"/>
              <a:t>p</a:t>
            </a:r>
            <a:r>
              <a:rPr lang="en-US" sz="2400" baseline="-25000" dirty="0" err="1" smtClean="0"/>
              <a:t>recoil</a:t>
            </a:r>
            <a:endParaRPr lang="en-US" sz="2400" baseline="-25000" dirty="0" smtClean="0"/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						</a:t>
            </a:r>
            <a:r>
              <a:rPr lang="en-US" sz="2400" dirty="0"/>
              <a:t> </a:t>
            </a:r>
            <a:r>
              <a:rPr lang="en-US" sz="2400" dirty="0" smtClean="0"/>
              <a:t>➝ </a:t>
            </a:r>
            <a:r>
              <a:rPr lang="en-US" sz="2400" dirty="0" err="1" smtClean="0">
                <a:cs typeface="Symbol" charset="2"/>
              </a:rPr>
              <a:t>p</a:t>
            </a:r>
            <a:r>
              <a:rPr lang="en-US" sz="2400" baseline="-25000" dirty="0" err="1" smtClean="0">
                <a:cs typeface="Symbol" charset="2"/>
              </a:rPr>
              <a:t>fast</a:t>
            </a:r>
            <a:r>
              <a:rPr lang="en-US" sz="2400" baseline="-25000" dirty="0" smtClean="0">
                <a:cs typeface="Symbol" charset="2"/>
              </a:rPr>
              <a:t> </a:t>
            </a:r>
            <a:r>
              <a:rPr lang="en-US" sz="2400" dirty="0" smtClean="0">
                <a:cs typeface="Symbol" charset="2"/>
              </a:rPr>
              <a:t>+</a:t>
            </a:r>
            <a:r>
              <a:rPr lang="en-US" sz="2400" baseline="-25000" dirty="0" smtClean="0">
                <a:cs typeface="Symbol" charset="2"/>
              </a:rPr>
              <a:t> </a:t>
            </a:r>
            <a:r>
              <a:rPr lang="en-US" sz="2400" i="1" dirty="0" err="1" smtClean="0">
                <a:solidFill>
                  <a:srgbClr val="E46C0A"/>
                </a:solidFill>
                <a:latin typeface="Times New Roman"/>
                <a:cs typeface="Times New Roman"/>
              </a:rPr>
              <a:t>n</a:t>
            </a:r>
            <a:r>
              <a:rPr lang="en-US" sz="2400" dirty="0" err="1" smtClean="0">
                <a:solidFill>
                  <a:srgbClr val="E46C0A"/>
                </a:solidFill>
                <a:latin typeface="Symbol" charset="2"/>
                <a:cs typeface="Symbol" charset="2"/>
              </a:rPr>
              <a:t>p</a:t>
            </a:r>
            <a:r>
              <a:rPr lang="en-US" sz="2400" dirty="0" smtClean="0">
                <a:solidFill>
                  <a:srgbClr val="E46C0A"/>
                </a:solidFill>
                <a:latin typeface="Symbol" charset="2"/>
                <a:cs typeface="Symbol" charset="2"/>
              </a:rPr>
              <a:t>/K/h</a:t>
            </a:r>
            <a:r>
              <a:rPr lang="en-US" sz="2400" dirty="0" smtClean="0"/>
              <a:t> </a:t>
            </a:r>
            <a:r>
              <a:rPr lang="en-US" sz="2400" dirty="0"/>
              <a:t>+ </a:t>
            </a:r>
            <a:r>
              <a:rPr lang="en-US" sz="2400" dirty="0" err="1" smtClean="0"/>
              <a:t>p</a:t>
            </a:r>
            <a:r>
              <a:rPr lang="en-US" sz="2400" baseline="-25000" dirty="0" err="1" smtClean="0"/>
              <a:t>recoil</a:t>
            </a:r>
            <a:endParaRPr lang="en-US" sz="2400" baseline="-25000" dirty="0" smtClean="0"/>
          </a:p>
          <a:p>
            <a:pPr lvl="1" indent="-342900"/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isospin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= 0</a:t>
            </a:r>
          </a:p>
          <a:p>
            <a:pPr lvl="1" indent="-342900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“glue-rich” systems</a:t>
            </a:r>
          </a:p>
          <a:p>
            <a:pPr lvl="1" indent="-342900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PWA with ambiguities for </a:t>
            </a:r>
            <a:r>
              <a:rPr lang="en-US" sz="2000" i="1" dirty="0" smtClean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n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=2</a:t>
            </a:r>
          </a:p>
          <a:p>
            <a:pPr lvl="1" indent="-342900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typically populating low spin states </a:t>
            </a:r>
            <a:r>
              <a:rPr lang="en-US" sz="2000" i="1" dirty="0" smtClean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J</a:t>
            </a:r>
            <a:endParaRPr lang="en-US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Clr>
                <a:schemeClr val="tx1"/>
              </a:buClr>
            </a:pPr>
            <a:r>
              <a:rPr lang="en-US" sz="2400" dirty="0" smtClean="0">
                <a:solidFill>
                  <a:srgbClr val="E46C0A"/>
                </a:solidFill>
              </a:rPr>
              <a:t>J/</a:t>
            </a:r>
            <a:r>
              <a:rPr lang="en-US" sz="2400" dirty="0" smtClean="0">
                <a:solidFill>
                  <a:srgbClr val="E46C0A"/>
                </a:solidFill>
                <a:latin typeface="Symbol" charset="2"/>
                <a:cs typeface="Symbol" charset="2"/>
              </a:rPr>
              <a:t>y</a:t>
            </a:r>
            <a:r>
              <a:rPr lang="en-US" sz="2400" dirty="0" smtClean="0"/>
              <a:t>-decays: </a:t>
            </a:r>
            <a:r>
              <a:rPr lang="en-US" sz="2400" dirty="0">
                <a:solidFill>
                  <a:srgbClr val="E46C0A"/>
                </a:solidFill>
              </a:rPr>
              <a:t>J/</a:t>
            </a:r>
            <a:r>
              <a:rPr lang="en-US" sz="2400" dirty="0" smtClean="0">
                <a:solidFill>
                  <a:srgbClr val="E46C0A"/>
                </a:solidFill>
                <a:latin typeface="Symbol" charset="2"/>
                <a:cs typeface="Symbol" charset="2"/>
              </a:rPr>
              <a:t>y </a:t>
            </a:r>
            <a:r>
              <a:rPr lang="en-US" sz="2400" dirty="0" smtClean="0"/>
              <a:t>➝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US" sz="2400" dirty="0"/>
              <a:t> + </a:t>
            </a:r>
            <a:r>
              <a:rPr lang="en-US" sz="2400" dirty="0" err="1" smtClean="0">
                <a:latin typeface="Symbol" charset="2"/>
                <a:cs typeface="Symbol" charset="2"/>
              </a:rPr>
              <a:t>g</a:t>
            </a:r>
            <a:r>
              <a:rPr lang="en-US" sz="2400" baseline="-25000" dirty="0" err="1" smtClean="0"/>
              <a:t>recoil</a:t>
            </a:r>
            <a:endParaRPr lang="en-US" sz="2400" baseline="-25000" dirty="0" smtClean="0"/>
          </a:p>
          <a:p>
            <a:r>
              <a:rPr lang="en-US" sz="2400" dirty="0" err="1" smtClean="0"/>
              <a:t>pp</a:t>
            </a:r>
            <a:r>
              <a:rPr lang="en-US" sz="2400" dirty="0" smtClean="0"/>
              <a:t>-annihilations or heavy meson decays (Dalitz plot analysis)</a:t>
            </a:r>
          </a:p>
          <a:p>
            <a:pPr lvl="1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typically populating low spin states </a:t>
            </a:r>
            <a:r>
              <a:rPr lang="en-US" sz="2000" i="1" dirty="0" smtClean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J</a:t>
            </a:r>
            <a:endParaRPr lang="en-US" sz="2000" i="1" dirty="0">
              <a:solidFill>
                <a:schemeClr val="bg1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endParaRPr lang="en-US" sz="2800" dirty="0"/>
          </a:p>
        </p:txBody>
      </p:sp>
      <p:cxnSp>
        <p:nvCxnSpPr>
          <p:cNvPr id="5" name="Gerade Verbindung 4"/>
          <p:cNvCxnSpPr/>
          <p:nvPr/>
        </p:nvCxnSpPr>
        <p:spPr>
          <a:xfrm>
            <a:off x="1043608" y="5589240"/>
            <a:ext cx="14401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1053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I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997152"/>
          </a:xfrm>
        </p:spPr>
        <p:txBody>
          <a:bodyPr>
            <a:normAutofit/>
          </a:bodyPr>
          <a:lstStyle/>
          <a:p>
            <a:r>
              <a:rPr lang="en-US" sz="2400" dirty="0" smtClean="0">
                <a:cs typeface="Symbol" charset="2"/>
              </a:rPr>
              <a:t>Find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new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iso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-vector </a:t>
            </a:r>
            <a:r>
              <a:rPr lang="en-US" sz="2400" dirty="0" smtClean="0">
                <a:cs typeface="Symbol" charset="2"/>
              </a:rPr>
              <a:t>state a</a:t>
            </a:r>
            <a:r>
              <a:rPr lang="en-US" sz="2400" baseline="-25000" dirty="0" smtClean="0">
                <a:cs typeface="Symbol" charset="2"/>
              </a:rPr>
              <a:t>1</a:t>
            </a:r>
            <a:r>
              <a:rPr lang="en-US" sz="2400" dirty="0" smtClean="0">
                <a:cs typeface="Symbol" charset="2"/>
              </a:rPr>
              <a:t>(1420)</a:t>
            </a:r>
          </a:p>
          <a:p>
            <a:pPr lvl="1"/>
            <a:r>
              <a:rPr lang="en-US" sz="2000" dirty="0">
                <a:solidFill>
                  <a:srgbClr val="376092"/>
                </a:solidFill>
                <a:cs typeface="Symbol" charset="2"/>
              </a:rPr>
              <a:t>M</a:t>
            </a:r>
            <a:r>
              <a:rPr lang="en-US" sz="2000" baseline="-25000" dirty="0">
                <a:solidFill>
                  <a:srgbClr val="376092"/>
                </a:solidFill>
                <a:cs typeface="Symbol" charset="2"/>
              </a:rPr>
              <a:t>a1(</a:t>
            </a:r>
            <a:r>
              <a:rPr lang="en-US" sz="2000" baseline="-25000" dirty="0" smtClean="0">
                <a:solidFill>
                  <a:srgbClr val="376092"/>
                </a:solidFill>
                <a:cs typeface="Symbol" charset="2"/>
              </a:rPr>
              <a:t>1420</a:t>
            </a:r>
            <a:r>
              <a:rPr lang="en-US" sz="2000" baseline="-25000" dirty="0">
                <a:solidFill>
                  <a:srgbClr val="376092"/>
                </a:solidFill>
                <a:cs typeface="Symbol" charset="2"/>
              </a:rPr>
              <a:t>)</a:t>
            </a:r>
            <a:r>
              <a:rPr lang="en-US" sz="2000" dirty="0">
                <a:solidFill>
                  <a:srgbClr val="376092"/>
                </a:solidFill>
                <a:cs typeface="Symbol" charset="2"/>
              </a:rPr>
              <a:t> = </a:t>
            </a:r>
            <a:r>
              <a:rPr lang="en-US" sz="2000" dirty="0" smtClean="0">
                <a:solidFill>
                  <a:srgbClr val="376092"/>
                </a:solidFill>
                <a:cs typeface="Symbol" charset="2"/>
              </a:rPr>
              <a:t>1412-1422 </a:t>
            </a:r>
            <a:r>
              <a:rPr lang="en-US" sz="2000" dirty="0">
                <a:solidFill>
                  <a:srgbClr val="376092"/>
                </a:solidFill>
                <a:cs typeface="Symbol" charset="2"/>
              </a:rPr>
              <a:t>M</a:t>
            </a:r>
            <a:r>
              <a:rPr lang="en-US" sz="2000" dirty="0" smtClean="0">
                <a:solidFill>
                  <a:srgbClr val="376092"/>
                </a:solidFill>
                <a:cs typeface="Symbol" charset="2"/>
              </a:rPr>
              <a:t>eV</a:t>
            </a:r>
            <a:r>
              <a:rPr lang="en-US" sz="2000" dirty="0">
                <a:solidFill>
                  <a:srgbClr val="376092"/>
                </a:solidFill>
                <a:cs typeface="Symbol" charset="2"/>
              </a:rPr>
              <a:t>/c</a:t>
            </a:r>
            <a:r>
              <a:rPr lang="en-US" sz="2000" baseline="30000" dirty="0">
                <a:solidFill>
                  <a:srgbClr val="376092"/>
                </a:solidFill>
                <a:cs typeface="Symbol" charset="2"/>
              </a:rPr>
              <a:t>2</a:t>
            </a:r>
            <a:r>
              <a:rPr lang="en-US" sz="2000" dirty="0">
                <a:solidFill>
                  <a:srgbClr val="376092"/>
                </a:solidFill>
                <a:cs typeface="Symbol" charset="2"/>
              </a:rPr>
              <a:t>  </a:t>
            </a:r>
            <a:r>
              <a:rPr lang="en-US" sz="2000" dirty="0" smtClean="0">
                <a:solidFill>
                  <a:srgbClr val="376092"/>
                </a:solidFill>
                <a:cs typeface="Symbol" charset="2"/>
              </a:rPr>
              <a:t>, </a:t>
            </a:r>
            <a:r>
              <a:rPr lang="en-US" sz="2000" dirty="0" smtClean="0">
                <a:solidFill>
                  <a:srgbClr val="376092"/>
                </a:solidFill>
                <a:latin typeface="Symbol" charset="2"/>
                <a:cs typeface="Symbol" charset="2"/>
              </a:rPr>
              <a:t>G</a:t>
            </a:r>
            <a:r>
              <a:rPr lang="en-US" sz="2000" baseline="-25000" dirty="0" smtClean="0">
                <a:solidFill>
                  <a:srgbClr val="376092"/>
                </a:solidFill>
                <a:cs typeface="Symbol" charset="2"/>
              </a:rPr>
              <a:t>a</a:t>
            </a:r>
            <a:r>
              <a:rPr lang="en-US" sz="2000" baseline="-25000" dirty="0" smtClean="0">
                <a:solidFill>
                  <a:srgbClr val="376092"/>
                </a:solidFill>
                <a:latin typeface="Symbol" charset="2"/>
                <a:cs typeface="Symbol" charset="2"/>
              </a:rPr>
              <a:t>1</a:t>
            </a:r>
            <a:r>
              <a:rPr lang="en-US" sz="2000" baseline="-25000" dirty="0">
                <a:solidFill>
                  <a:srgbClr val="376092"/>
                </a:solidFill>
                <a:cs typeface="Symbol" charset="2"/>
              </a:rPr>
              <a:t>(</a:t>
            </a:r>
            <a:r>
              <a:rPr lang="en-US" sz="2000" baseline="-25000" dirty="0" smtClean="0">
                <a:solidFill>
                  <a:srgbClr val="376092"/>
                </a:solidFill>
                <a:cs typeface="Symbol" charset="2"/>
              </a:rPr>
              <a:t>1420</a:t>
            </a:r>
            <a:r>
              <a:rPr lang="en-US" sz="2000" baseline="-25000" dirty="0">
                <a:solidFill>
                  <a:srgbClr val="376092"/>
                </a:solidFill>
                <a:cs typeface="Symbol" charset="2"/>
              </a:rPr>
              <a:t>)</a:t>
            </a:r>
            <a:r>
              <a:rPr lang="en-US" sz="2000" dirty="0">
                <a:solidFill>
                  <a:srgbClr val="376092"/>
                </a:solidFill>
                <a:cs typeface="Symbol" charset="2"/>
              </a:rPr>
              <a:t> = </a:t>
            </a:r>
            <a:r>
              <a:rPr lang="en-US" sz="2000" dirty="0" smtClean="0">
                <a:solidFill>
                  <a:srgbClr val="376092"/>
                </a:solidFill>
                <a:cs typeface="Symbol" charset="2"/>
              </a:rPr>
              <a:t>130-150 </a:t>
            </a:r>
            <a:r>
              <a:rPr lang="en-US" sz="2000" dirty="0">
                <a:solidFill>
                  <a:srgbClr val="376092"/>
                </a:solidFill>
                <a:cs typeface="Symbol" charset="2"/>
              </a:rPr>
              <a:t>M</a:t>
            </a:r>
            <a:r>
              <a:rPr lang="en-US" sz="2000" dirty="0" smtClean="0">
                <a:solidFill>
                  <a:srgbClr val="376092"/>
                </a:solidFill>
                <a:cs typeface="Symbol" charset="2"/>
              </a:rPr>
              <a:t>eV</a:t>
            </a:r>
            <a:r>
              <a:rPr lang="en-US" sz="2000" dirty="0">
                <a:solidFill>
                  <a:srgbClr val="376092"/>
                </a:solidFill>
                <a:cs typeface="Symbol" charset="2"/>
              </a:rPr>
              <a:t>/c</a:t>
            </a:r>
            <a:r>
              <a:rPr lang="en-US" sz="2000" baseline="30000" dirty="0">
                <a:solidFill>
                  <a:srgbClr val="376092"/>
                </a:solidFill>
                <a:cs typeface="Symbol" charset="2"/>
              </a:rPr>
              <a:t>2</a:t>
            </a:r>
            <a:r>
              <a:rPr lang="en-US" sz="2000" dirty="0">
                <a:solidFill>
                  <a:srgbClr val="376092"/>
                </a:solidFill>
                <a:cs typeface="Symbol" charset="2"/>
              </a:rPr>
              <a:t> </a:t>
            </a:r>
            <a:endParaRPr lang="en-US" sz="2000" dirty="0" smtClean="0">
              <a:solidFill>
                <a:srgbClr val="376092"/>
              </a:solidFill>
              <a:cs typeface="Symbol" charset="2"/>
            </a:endParaRPr>
          </a:p>
          <a:p>
            <a:pPr lvl="1"/>
            <a:r>
              <a:rPr lang="en-US" sz="2000" dirty="0" smtClean="0">
                <a:cs typeface="Symbol" charset="2"/>
              </a:rPr>
              <a:t>decay into f</a:t>
            </a:r>
            <a:r>
              <a:rPr lang="en-US" sz="2000" baseline="-25000" dirty="0" smtClean="0">
                <a:cs typeface="Symbol" charset="2"/>
              </a:rPr>
              <a:t>0</a:t>
            </a:r>
            <a:r>
              <a:rPr lang="en-US" sz="2000" dirty="0" smtClean="0">
                <a:cs typeface="Symbol" charset="2"/>
              </a:rPr>
              <a:t>(980)</a:t>
            </a:r>
            <a:r>
              <a:rPr lang="en-US" sz="2000" dirty="0" smtClean="0">
                <a:latin typeface="Symbol" charset="2"/>
                <a:cs typeface="Symbol" charset="2"/>
              </a:rPr>
              <a:t>p</a:t>
            </a:r>
            <a:r>
              <a:rPr lang="en-US" sz="2000" dirty="0" smtClean="0">
                <a:cs typeface="Symbol" charset="2"/>
              </a:rPr>
              <a:t> in relative P-wave</a:t>
            </a:r>
          </a:p>
          <a:p>
            <a:pPr lvl="1"/>
            <a:r>
              <a:rPr lang="en-US" sz="2000" dirty="0" smtClean="0">
                <a:cs typeface="Symbol" charset="2"/>
              </a:rPr>
              <a:t>observe full phase motion with respect to reference waves</a:t>
            </a:r>
          </a:p>
          <a:p>
            <a:pPr lvl="1"/>
            <a:r>
              <a:rPr lang="en-US" sz="2000" dirty="0" smtClean="0">
                <a:cs typeface="Symbol" charset="2"/>
              </a:rPr>
              <a:t>coupling seems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exclusively to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f</a:t>
            </a:r>
            <a:r>
              <a:rPr lang="en-US" sz="2000" baseline="-25000" dirty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0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(980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)</a:t>
            </a:r>
          </a:p>
          <a:p>
            <a:pPr lvl="1"/>
            <a:r>
              <a:rPr lang="en-US" sz="2000" dirty="0" smtClean="0">
                <a:cs typeface="Symbol" charset="2"/>
              </a:rPr>
              <a:t>Phase-behavior of (</a:t>
            </a:r>
            <a:r>
              <a:rPr lang="en-US" sz="2000" dirty="0" err="1" smtClean="0">
                <a:latin typeface="Symbol" charset="2"/>
                <a:cs typeface="Symbol" charset="2"/>
              </a:rPr>
              <a:t>p</a:t>
            </a:r>
            <a:r>
              <a:rPr lang="en-US" sz="2000" dirty="0" err="1">
                <a:latin typeface="Symbol" charset="2"/>
                <a:cs typeface="Symbol" charset="2"/>
              </a:rPr>
              <a:t>p</a:t>
            </a:r>
            <a:r>
              <a:rPr lang="en-US" sz="2000" dirty="0" smtClean="0">
                <a:cs typeface="Symbol" charset="2"/>
              </a:rPr>
              <a:t>)</a:t>
            </a:r>
            <a:r>
              <a:rPr lang="en-US" sz="2000" baseline="-25000" dirty="0" smtClean="0">
                <a:cs typeface="Symbol" charset="2"/>
              </a:rPr>
              <a:t>S</a:t>
            </a:r>
            <a:r>
              <a:rPr lang="en-US" sz="2000" dirty="0" smtClean="0">
                <a:cs typeface="Symbol" charset="2"/>
              </a:rPr>
              <a:t> hints to strong </a:t>
            </a:r>
            <a:r>
              <a:rPr lang="en-US" sz="2000" dirty="0" err="1" smtClean="0">
                <a:cs typeface="Symbol" charset="2"/>
              </a:rPr>
              <a:t>ss</a:t>
            </a:r>
            <a:r>
              <a:rPr lang="en-US" sz="2000" dirty="0" smtClean="0">
                <a:cs typeface="Symbol" charset="2"/>
              </a:rPr>
              <a:t>-component</a:t>
            </a:r>
          </a:p>
          <a:p>
            <a:pPr marL="457200" lvl="1" indent="0">
              <a:buNone/>
            </a:pPr>
            <a:r>
              <a:rPr lang="en-US" sz="2000" dirty="0" smtClean="0">
                <a:cs typeface="Symbol" charset="2"/>
              </a:rPr>
              <a:t>	Phase behavior </a:t>
            </a:r>
            <a:r>
              <a:rPr lang="en-US" sz="2000" dirty="0" smtClean="0">
                <a:solidFill>
                  <a:srgbClr val="376092"/>
                </a:solidFill>
                <a:cs typeface="Symbol" charset="2"/>
              </a:rPr>
              <a:t>opposite </a:t>
            </a:r>
            <a:r>
              <a:rPr lang="en-US" sz="2000" dirty="0" smtClean="0">
                <a:cs typeface="Symbol" charset="2"/>
              </a:rPr>
              <a:t>to </a:t>
            </a:r>
            <a:r>
              <a:rPr lang="en-US" sz="2000" dirty="0">
                <a:cs typeface="Symbol" charset="2"/>
              </a:rPr>
              <a:t>(</a:t>
            </a:r>
            <a:r>
              <a:rPr lang="en-US" sz="2000" dirty="0" err="1">
                <a:latin typeface="Symbol" charset="2"/>
                <a:cs typeface="Symbol" charset="2"/>
              </a:rPr>
              <a:t>pp</a:t>
            </a:r>
            <a:r>
              <a:rPr lang="en-US" sz="2000" dirty="0">
                <a:cs typeface="Symbol" charset="2"/>
              </a:rPr>
              <a:t>)</a:t>
            </a:r>
            <a:r>
              <a:rPr lang="en-US" sz="2000" baseline="-25000" dirty="0">
                <a:cs typeface="Symbol" charset="2"/>
              </a:rPr>
              <a:t>S</a:t>
            </a:r>
            <a:r>
              <a:rPr lang="en-US" sz="2000" dirty="0">
                <a:cs typeface="Symbol" charset="2"/>
              </a:rPr>
              <a:t> </a:t>
            </a:r>
            <a:r>
              <a:rPr lang="en-US" sz="2000" dirty="0" smtClean="0">
                <a:cs typeface="Symbol" charset="2"/>
              </a:rPr>
              <a:t>– coupling of </a:t>
            </a:r>
            <a:r>
              <a:rPr lang="en-US" sz="2000" dirty="0" smtClean="0">
                <a:latin typeface="Symbol" charset="2"/>
                <a:cs typeface="Symbol" charset="2"/>
              </a:rPr>
              <a:t>p</a:t>
            </a:r>
            <a:r>
              <a:rPr lang="en-US" sz="2000" dirty="0" smtClean="0">
                <a:cs typeface="Symbol" charset="2"/>
              </a:rPr>
              <a:t>(1800) and </a:t>
            </a:r>
            <a:r>
              <a:rPr lang="en-US" sz="2000" dirty="0" smtClean="0">
                <a:latin typeface="Symbol" charset="2"/>
                <a:cs typeface="Symbol" charset="2"/>
              </a:rPr>
              <a:t>p</a:t>
            </a:r>
            <a:r>
              <a:rPr lang="en-US" sz="2000" baseline="-25000" dirty="0" smtClean="0">
                <a:latin typeface="Symbol" charset="2"/>
                <a:cs typeface="Symbol" charset="2"/>
              </a:rPr>
              <a:t>2</a:t>
            </a:r>
            <a:r>
              <a:rPr lang="en-US" sz="2000" dirty="0" smtClean="0">
                <a:latin typeface="+mj-lt"/>
                <a:cs typeface="Symbol" charset="2"/>
              </a:rPr>
              <a:t>(</a:t>
            </a:r>
            <a:r>
              <a:rPr lang="en-US" sz="2000" dirty="0">
                <a:latin typeface="+mj-lt"/>
                <a:cs typeface="Symbol" charset="2"/>
              </a:rPr>
              <a:t>1</a:t>
            </a:r>
            <a:r>
              <a:rPr lang="en-US" sz="2000" dirty="0" smtClean="0">
                <a:latin typeface="+mj-lt"/>
                <a:cs typeface="Symbol" charset="2"/>
              </a:rPr>
              <a:t>880) ?</a:t>
            </a:r>
          </a:p>
          <a:p>
            <a:pPr lvl="1"/>
            <a:r>
              <a:rPr lang="en-US" sz="2000" dirty="0">
                <a:cs typeface="Symbol" charset="2"/>
              </a:rPr>
              <a:t>Nature </a:t>
            </a:r>
            <a:r>
              <a:rPr lang="en-US" sz="2000" dirty="0" smtClean="0">
                <a:cs typeface="Symbol" charset="2"/>
              </a:rPr>
              <a:t>of a</a:t>
            </a:r>
            <a:r>
              <a:rPr lang="en-US" sz="2000" baseline="-25000" dirty="0" smtClean="0">
                <a:cs typeface="Symbol" charset="2"/>
              </a:rPr>
              <a:t>1</a:t>
            </a:r>
            <a:r>
              <a:rPr lang="en-US" sz="2000" dirty="0">
                <a:cs typeface="Symbol" charset="2"/>
              </a:rPr>
              <a:t>(1420</a:t>
            </a:r>
            <a:r>
              <a:rPr lang="en-US" sz="2000" dirty="0" smtClean="0">
                <a:cs typeface="Symbol" charset="2"/>
              </a:rPr>
              <a:t>) ? </a:t>
            </a:r>
            <a:r>
              <a:rPr lang="en-US" sz="2000" dirty="0" err="1">
                <a:cs typeface="Symbol" charset="2"/>
              </a:rPr>
              <a:t>I</a:t>
            </a:r>
            <a:r>
              <a:rPr lang="en-US" sz="2000" dirty="0" err="1" smtClean="0">
                <a:cs typeface="Symbol" charset="2"/>
              </a:rPr>
              <a:t>sospin</a:t>
            </a:r>
            <a:r>
              <a:rPr lang="en-US" sz="2000" dirty="0" smtClean="0">
                <a:cs typeface="Symbol" charset="2"/>
              </a:rPr>
              <a:t> partner of f</a:t>
            </a:r>
            <a:r>
              <a:rPr lang="en-US" sz="2000" baseline="-25000" dirty="0" smtClean="0">
                <a:cs typeface="Symbol" charset="2"/>
              </a:rPr>
              <a:t>1</a:t>
            </a:r>
            <a:r>
              <a:rPr lang="en-US" sz="2000" dirty="0" smtClean="0">
                <a:cs typeface="Symbol" charset="2"/>
              </a:rPr>
              <a:t>(1420) (considered to be exotic) ?</a:t>
            </a:r>
          </a:p>
          <a:p>
            <a:pPr marL="457200" lvl="1" indent="0">
              <a:buNone/>
            </a:pPr>
            <a:r>
              <a:rPr lang="en-US" sz="2000" dirty="0">
                <a:cs typeface="Symbol" charset="2"/>
              </a:rPr>
              <a:t> </a:t>
            </a:r>
            <a:r>
              <a:rPr lang="en-US" sz="2000" dirty="0" smtClean="0">
                <a:cs typeface="Symbol" charset="2"/>
              </a:rPr>
              <a:t>    Dynamically generated through </a:t>
            </a:r>
            <a:r>
              <a:rPr lang="en-US" sz="2000" i="1" dirty="0" smtClean="0">
                <a:latin typeface="Times New Roman"/>
                <a:cs typeface="Times New Roman"/>
              </a:rPr>
              <a:t>a</a:t>
            </a:r>
            <a:r>
              <a:rPr lang="en-US" sz="2000" i="1" baseline="-25000" dirty="0" smtClean="0">
                <a:latin typeface="Times New Roman"/>
                <a:cs typeface="Times New Roman"/>
              </a:rPr>
              <a:t>1</a:t>
            </a:r>
            <a:r>
              <a:rPr lang="en-US" sz="2000" i="1" dirty="0" smtClean="0">
                <a:latin typeface="Times New Roman"/>
                <a:cs typeface="Times New Roman"/>
              </a:rPr>
              <a:t>(1260) ⟷ KK* </a:t>
            </a:r>
            <a:r>
              <a:rPr lang="en-US" sz="2000" i="1" dirty="0">
                <a:latin typeface="Times New Roman"/>
                <a:cs typeface="Times New Roman"/>
              </a:rPr>
              <a:t>⟷ </a:t>
            </a:r>
            <a:r>
              <a:rPr lang="en-US" sz="2000" i="1" dirty="0" smtClean="0">
                <a:latin typeface="Times New Roman"/>
                <a:cs typeface="Times New Roman"/>
              </a:rPr>
              <a:t>f</a:t>
            </a:r>
            <a:r>
              <a:rPr lang="en-US" sz="2000" i="1" baseline="-25000" dirty="0" smtClean="0">
                <a:latin typeface="Times New Roman"/>
                <a:cs typeface="Times New Roman"/>
              </a:rPr>
              <a:t>0</a:t>
            </a:r>
            <a:r>
              <a:rPr lang="en-US" sz="2000" i="1" dirty="0" smtClean="0">
                <a:latin typeface="Times New Roman"/>
                <a:cs typeface="Times New Roman"/>
              </a:rPr>
              <a:t> (980</a:t>
            </a:r>
            <a:r>
              <a:rPr lang="en-US" sz="2000" i="1" dirty="0" smtClean="0">
                <a:cs typeface="Symbol" charset="2"/>
              </a:rPr>
              <a:t>)</a:t>
            </a:r>
            <a:r>
              <a:rPr lang="en-US" sz="2000" dirty="0" smtClean="0">
                <a:cs typeface="Symbol" charset="2"/>
              </a:rPr>
              <a:t> channel ?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344" y="1700808"/>
            <a:ext cx="1346200" cy="1016000"/>
          </a:xfrm>
          <a:prstGeom prst="rect">
            <a:avLst/>
          </a:prstGeom>
        </p:spPr>
      </p:pic>
      <p:cxnSp>
        <p:nvCxnSpPr>
          <p:cNvPr id="6" name="Gerade Verbindung 5"/>
          <p:cNvCxnSpPr/>
          <p:nvPr/>
        </p:nvCxnSpPr>
        <p:spPr>
          <a:xfrm>
            <a:off x="6139656" y="4650780"/>
            <a:ext cx="144016" cy="0"/>
          </a:xfrm>
          <a:prstGeom prst="line">
            <a:avLst/>
          </a:prstGeom>
          <a:ln w="12700" cmpd="sng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>
          <a:xfrm>
            <a:off x="5423396" y="3594224"/>
            <a:ext cx="144016" cy="0"/>
          </a:xfrm>
          <a:prstGeom prst="line">
            <a:avLst/>
          </a:prstGeom>
          <a:ln w="12700" cmpd="sng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5752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II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Study of a</a:t>
            </a:r>
            <a:r>
              <a:rPr lang="en-US" sz="2400" baseline="-25000" dirty="0"/>
              <a:t>1</a:t>
            </a:r>
            <a:r>
              <a:rPr lang="en-US" sz="2400" dirty="0"/>
              <a:t>(1260</a:t>
            </a:r>
            <a:r>
              <a:rPr lang="en-US" sz="2400" dirty="0" smtClean="0"/>
              <a:t>)</a:t>
            </a:r>
            <a:endParaRPr lang="en-US" sz="2400" dirty="0" smtClean="0">
              <a:cs typeface="Symbol" charset="2"/>
            </a:endParaRPr>
          </a:p>
          <a:p>
            <a:r>
              <a:rPr lang="en-US" sz="2400" dirty="0" smtClean="0">
                <a:cs typeface="Symbol" charset="2"/>
              </a:rPr>
              <a:t>Sort </a:t>
            </a:r>
            <a:r>
              <a:rPr lang="en-US" sz="2400" dirty="0">
                <a:cs typeface="Symbol" charset="2"/>
              </a:rPr>
              <a:t>out higher excitations of a</a:t>
            </a:r>
            <a:r>
              <a:rPr lang="en-US" sz="2400" baseline="-25000" dirty="0">
                <a:cs typeface="Symbol" charset="2"/>
              </a:rPr>
              <a:t>1</a:t>
            </a:r>
            <a:r>
              <a:rPr lang="en-US" sz="2400" dirty="0">
                <a:cs typeface="Symbol" charset="2"/>
              </a:rPr>
              <a:t> , </a:t>
            </a:r>
            <a:r>
              <a:rPr lang="en-US" sz="2400" dirty="0" smtClean="0">
                <a:cs typeface="Symbol" charset="2"/>
              </a:rPr>
              <a:t>a</a:t>
            </a:r>
            <a:r>
              <a:rPr lang="en-US" sz="2400" baseline="-25000" dirty="0" smtClean="0">
                <a:cs typeface="Symbol" charset="2"/>
              </a:rPr>
              <a:t>2</a:t>
            </a:r>
          </a:p>
          <a:p>
            <a:pPr marL="342900" lvl="1" indent="-342900">
              <a:buFont typeface="Arial"/>
              <a:buChar char="•"/>
            </a:pPr>
            <a:r>
              <a:rPr lang="en-US" sz="2400" dirty="0">
                <a:cs typeface="Symbol" charset="2"/>
              </a:rPr>
              <a:t>Radial excitation of </a:t>
            </a:r>
            <a:r>
              <a:rPr lang="en-US" sz="2400" dirty="0" smtClean="0">
                <a:latin typeface="Symbol" charset="2"/>
                <a:cs typeface="Symbol" charset="2"/>
              </a:rPr>
              <a:t>p </a:t>
            </a:r>
            <a:r>
              <a:rPr lang="en-US" sz="2000" dirty="0" smtClean="0">
                <a:latin typeface="Symbol" charset="2"/>
                <a:cs typeface="Symbol" charset="2"/>
              </a:rPr>
              <a:t>:</a:t>
            </a:r>
          </a:p>
          <a:p>
            <a:pPr marL="685800" lvl="2" indent="-285750">
              <a:buFont typeface="Symbol" charset="2"/>
              <a:buChar char="-"/>
            </a:pPr>
            <a:r>
              <a:rPr lang="en-US" sz="1800" dirty="0" smtClean="0">
                <a:latin typeface="Symbol" charset="2"/>
                <a:cs typeface="Symbol" charset="2"/>
              </a:rPr>
              <a:t>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p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(1800) </a:t>
            </a:r>
            <a:r>
              <a:rPr lang="en-US" sz="2000" dirty="0">
                <a:cs typeface="Symbol" charset="2"/>
              </a:rPr>
              <a:t>well known: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COMPASS</a:t>
            </a:r>
            <a:r>
              <a:rPr lang="en-US" sz="2000" dirty="0">
                <a:cs typeface="Symbol" charset="2"/>
              </a:rPr>
              <a:t> observes decay into f</a:t>
            </a:r>
            <a:r>
              <a:rPr lang="en-US" sz="2000" baseline="-25000" dirty="0">
                <a:cs typeface="Symbol" charset="2"/>
              </a:rPr>
              <a:t>0</a:t>
            </a:r>
            <a:r>
              <a:rPr lang="en-US" sz="2000" dirty="0">
                <a:cs typeface="Symbol" charset="2"/>
              </a:rPr>
              <a:t>(980) and f</a:t>
            </a:r>
            <a:r>
              <a:rPr lang="en-US" sz="2000" baseline="-25000" dirty="0">
                <a:cs typeface="Symbol" charset="2"/>
              </a:rPr>
              <a:t>0</a:t>
            </a:r>
            <a:r>
              <a:rPr lang="en-US" sz="2000" dirty="0">
                <a:cs typeface="Symbol" charset="2"/>
              </a:rPr>
              <a:t>(1500) </a:t>
            </a:r>
            <a:endParaRPr lang="en-US" sz="2000" dirty="0" smtClean="0">
              <a:cs typeface="Symbol" charset="2"/>
            </a:endParaRPr>
          </a:p>
          <a:p>
            <a:pPr>
              <a:buClr>
                <a:schemeClr val="tx1"/>
              </a:buClr>
            </a:pPr>
            <a:r>
              <a:rPr lang="en-US" sz="2400" dirty="0">
                <a:cs typeface="Symbol" charset="2"/>
              </a:rPr>
              <a:t>Orbital-excitation of </a:t>
            </a:r>
            <a:r>
              <a:rPr lang="en-US" sz="2400" dirty="0">
                <a:latin typeface="Symbol" charset="2"/>
                <a:cs typeface="Symbol" charset="2"/>
              </a:rPr>
              <a:t>p</a:t>
            </a:r>
          </a:p>
          <a:p>
            <a:pPr lvl="1">
              <a:buClr>
                <a:schemeClr val="tx1"/>
              </a:buClr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p</a:t>
            </a:r>
            <a:r>
              <a:rPr lang="en-US" sz="2000" baseline="-25000" dirty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2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(1670) 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, </a:t>
            </a:r>
            <a:r>
              <a:rPr lang="en-US" sz="2000" dirty="0">
                <a:solidFill>
                  <a:srgbClr val="376092"/>
                </a:solidFill>
                <a:latin typeface="Symbol" charset="2"/>
                <a:cs typeface="Symbol" charset="2"/>
              </a:rPr>
              <a:t>p</a:t>
            </a:r>
            <a:r>
              <a:rPr lang="en-US" sz="2000" baseline="-25000" dirty="0">
                <a:solidFill>
                  <a:srgbClr val="376092"/>
                </a:solidFill>
                <a:latin typeface="Symbol" charset="2"/>
                <a:cs typeface="Symbol" charset="2"/>
              </a:rPr>
              <a:t>2</a:t>
            </a:r>
            <a:r>
              <a:rPr lang="en-US" sz="2000" dirty="0">
                <a:solidFill>
                  <a:srgbClr val="376092"/>
                </a:solidFill>
                <a:cs typeface="Symbol" charset="2"/>
              </a:rPr>
              <a:t>(1880) </a:t>
            </a:r>
            <a:endParaRPr lang="en-US" sz="2000" dirty="0" smtClean="0">
              <a:solidFill>
                <a:srgbClr val="376092"/>
              </a:solidFill>
              <a:cs typeface="Symbol" charset="2"/>
            </a:endParaRPr>
          </a:p>
          <a:p>
            <a:pPr lvl="1">
              <a:buClr>
                <a:schemeClr val="tx1"/>
              </a:buClr>
            </a:pPr>
            <a:endParaRPr lang="en-US" sz="2000" dirty="0" smtClean="0">
              <a:cs typeface="Symbol" charset="2"/>
            </a:endParaRPr>
          </a:p>
          <a:p>
            <a:pPr marL="342900" lvl="1" indent="-342900">
              <a:buFont typeface="Arial"/>
              <a:buChar char="•"/>
            </a:pPr>
            <a:endParaRPr lang="en-US" sz="2400" dirty="0">
              <a:cs typeface="Symbol" charset="2"/>
            </a:endParaRPr>
          </a:p>
          <a:p>
            <a:endParaRPr lang="en-US" dirty="0">
              <a:latin typeface="Symbol" charset="2"/>
              <a:cs typeface="Symbol" charset="2"/>
            </a:endParaRPr>
          </a:p>
          <a:p>
            <a:endParaRPr lang="en-US" baseline="-25000" dirty="0">
              <a:cs typeface="Symbol" charset="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596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Prospects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528" y="1628800"/>
            <a:ext cx="8939336" cy="496855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Perform fits to 25-20 waves simultaneously (or more)</a:t>
            </a:r>
          </a:p>
          <a:p>
            <a:pPr lvl="1"/>
            <a:r>
              <a:rPr lang="en-US" dirty="0" smtClean="0"/>
              <a:t>fix branching fractions being independent of t’</a:t>
            </a:r>
          </a:p>
          <a:p>
            <a:pPr lvl="1"/>
            <a:r>
              <a:rPr lang="en-US" dirty="0" smtClean="0"/>
              <a:t>Gain stability</a:t>
            </a:r>
          </a:p>
          <a:p>
            <a:pPr lvl="1"/>
            <a:r>
              <a:rPr lang="en-US" dirty="0" smtClean="0"/>
              <a:t>Obtain reliable values for </a:t>
            </a:r>
            <a:r>
              <a:rPr lang="en-US" dirty="0" smtClean="0">
                <a:solidFill>
                  <a:srgbClr val="E46C0A"/>
                </a:solidFill>
              </a:rPr>
              <a:t>mass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E46C0A"/>
                </a:solidFill>
              </a:rPr>
              <a:t>width</a:t>
            </a:r>
            <a:r>
              <a:rPr lang="en-US" dirty="0" smtClean="0"/>
              <a:t>,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branching ratios</a:t>
            </a:r>
          </a:p>
          <a:p>
            <a:pPr lvl="1"/>
            <a:r>
              <a:rPr lang="en-US" dirty="0" smtClean="0">
                <a:solidFill>
                  <a:srgbClr val="E46C0A"/>
                </a:solidFill>
              </a:rPr>
              <a:t>Identify nature </a:t>
            </a:r>
            <a:r>
              <a:rPr lang="en-US" dirty="0" smtClean="0"/>
              <a:t>of light meson spectrum</a:t>
            </a:r>
          </a:p>
          <a:p>
            <a:r>
              <a:rPr lang="en-US" dirty="0" smtClean="0"/>
              <a:t>Extend de-</a:t>
            </a:r>
            <a:r>
              <a:rPr lang="en-US" dirty="0" err="1" smtClean="0"/>
              <a:t>isobarred</a:t>
            </a:r>
            <a:r>
              <a:rPr lang="en-US" dirty="0" smtClean="0"/>
              <a:t> </a:t>
            </a:r>
            <a:r>
              <a:rPr lang="en-US" dirty="0" smtClean="0"/>
              <a:t>analysis to </a:t>
            </a:r>
            <a:r>
              <a:rPr lang="en-US" dirty="0"/>
              <a:t>(</a:t>
            </a:r>
            <a:r>
              <a:rPr lang="en-US" dirty="0" err="1">
                <a:latin typeface="Symbol" charset="2"/>
                <a:cs typeface="Symbol" charset="2"/>
              </a:rPr>
              <a:t>pp</a:t>
            </a:r>
            <a:r>
              <a:rPr lang="en-US" dirty="0">
                <a:latin typeface="Symbol" charset="2"/>
                <a:cs typeface="Symbol" charset="2"/>
              </a:rPr>
              <a:t>)</a:t>
            </a:r>
            <a:r>
              <a:rPr lang="en-US" baseline="-25000" dirty="0">
                <a:latin typeface="Times New Roman"/>
                <a:cs typeface="Times New Roman"/>
              </a:rPr>
              <a:t>L=0</a:t>
            </a:r>
            <a:r>
              <a:rPr lang="en-US" baseline="-25000" dirty="0">
                <a:solidFill>
                  <a:srgbClr val="FF0000"/>
                </a:solidFill>
                <a:latin typeface="Times New Roman"/>
                <a:cs typeface="Times New Roman"/>
              </a:rPr>
              <a:t>,1,2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/>
              <a:t>Perform mass-dependent fits to (</a:t>
            </a:r>
            <a:r>
              <a:rPr lang="en-US" dirty="0" err="1" smtClean="0">
                <a:latin typeface="Symbol" charset="2"/>
                <a:cs typeface="Symbol" charset="2"/>
              </a:rPr>
              <a:t>pp</a:t>
            </a:r>
            <a:r>
              <a:rPr lang="en-US" dirty="0" smtClean="0">
                <a:latin typeface="Symbol" charset="2"/>
                <a:cs typeface="Symbol" charset="2"/>
              </a:rPr>
              <a:t>)</a:t>
            </a:r>
            <a:r>
              <a:rPr lang="en-US" baseline="-25000" dirty="0" smtClean="0">
                <a:latin typeface="Times New Roman"/>
                <a:cs typeface="Times New Roman"/>
              </a:rPr>
              <a:t>L=0,1,2</a:t>
            </a:r>
            <a:endParaRPr lang="en-US" dirty="0" smtClean="0">
              <a:latin typeface="Times New Roman"/>
              <a:cs typeface="Times New Roman"/>
            </a:endParaRPr>
          </a:p>
          <a:p>
            <a:pPr lvl="1"/>
            <a:r>
              <a:rPr lang="en-US" dirty="0" smtClean="0">
                <a:cs typeface="Times New Roman"/>
              </a:rPr>
              <a:t>de-convolute spectral function and phases 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/>
              </a:rPr>
              <a:t>f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/>
              </a:rPr>
              <a:t>(</a:t>
            </a:r>
            <a:r>
              <a:rPr lang="en-US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M</a:t>
            </a:r>
            <a:r>
              <a:rPr lang="en-US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Symbol" charset="2"/>
              </a:rPr>
              <a:t>2</a:t>
            </a:r>
            <a:r>
              <a:rPr lang="en-US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ymbol" charset="2"/>
                <a:cs typeface="Symbol" charset="2"/>
              </a:rPr>
              <a:t>p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/>
              </a:rPr>
              <a:t>,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M</a:t>
            </a:r>
            <a:r>
              <a:rPr lang="en-US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Symbol" charset="2"/>
              </a:rPr>
              <a:t>3</a:t>
            </a:r>
            <a:r>
              <a:rPr lang="en-US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ymbol" charset="2"/>
                <a:cs typeface="Symbol" charset="2"/>
              </a:rPr>
              <a:t>p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/>
              </a:rPr>
              <a:t>,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ymbol" charset="2"/>
                <a:cs typeface="Symbol" charset="2"/>
              </a:rPr>
              <a:t>f</a:t>
            </a:r>
            <a:r>
              <a:rPr lang="en-US" baseline="-25000" dirty="0">
                <a:solidFill>
                  <a:schemeClr val="tx2">
                    <a:lumMod val="60000"/>
                    <a:lumOff val="40000"/>
                  </a:schemeClr>
                </a:solidFill>
                <a:cs typeface="Symbol" charset="2"/>
              </a:rPr>
              <a:t>2</a:t>
            </a:r>
            <a:r>
              <a:rPr lang="en-US" baseline="-25000" dirty="0">
                <a:solidFill>
                  <a:schemeClr val="tx2">
                    <a:lumMod val="60000"/>
                    <a:lumOff val="40000"/>
                  </a:schemeClr>
                </a:solidFill>
                <a:latin typeface="Symbol" charset="2"/>
                <a:cs typeface="Symbol" charset="2"/>
              </a:rPr>
              <a:t>p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,t’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/>
              </a:rPr>
              <a:t>)</a:t>
            </a:r>
          </a:p>
          <a:p>
            <a:pPr lvl="1"/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cs typeface="Times New Roman"/>
              </a:rPr>
              <a:t>de-convolute Deck and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cs typeface="Times New Roman"/>
              </a:rPr>
              <a:t>rescattering</a:t>
            </a:r>
            <a:endParaRPr lang="en-US" dirty="0" smtClean="0">
              <a:solidFill>
                <a:schemeClr val="accent6">
                  <a:lumMod val="75000"/>
                </a:schemeClr>
              </a:solidFill>
              <a:cs typeface="Times New Roman"/>
            </a:endParaRPr>
          </a:p>
          <a:p>
            <a:r>
              <a:rPr lang="en-US" dirty="0" smtClean="0">
                <a:cs typeface="Times New Roman"/>
              </a:rPr>
              <a:t>Perform joint fits for</a:t>
            </a:r>
            <a:r>
              <a:rPr lang="en-US" dirty="0" smtClean="0"/>
              <a:t>: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err="1">
                <a:solidFill>
                  <a:srgbClr val="FF66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err="1">
                <a:solidFill>
                  <a:srgbClr val="FF6600"/>
                </a:solidFill>
                <a:latin typeface="Symbol" charset="2"/>
                <a:cs typeface="Symbol" charset="2"/>
              </a:rPr>
              <a:t>-</a:t>
            </a:r>
            <a:r>
              <a:rPr lang="en-US" dirty="0" err="1">
                <a:solidFill>
                  <a:srgbClr val="FF66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err="1">
                <a:solidFill>
                  <a:srgbClr val="FF6600"/>
                </a:solidFill>
                <a:latin typeface="Symbol" charset="2"/>
                <a:cs typeface="Symbol" charset="2"/>
              </a:rPr>
              <a:t>+</a:t>
            </a:r>
            <a:r>
              <a:rPr lang="en-US" dirty="0" err="1">
                <a:solidFill>
                  <a:srgbClr val="FF66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>
                <a:solidFill>
                  <a:srgbClr val="FF6600"/>
                </a:solidFill>
                <a:latin typeface="Symbol" charset="2"/>
                <a:cs typeface="Symbol" charset="2"/>
              </a:rPr>
              <a:t>- </a:t>
            </a:r>
            <a:r>
              <a:rPr lang="en-US" dirty="0">
                <a:cs typeface="Symbol" charset="2"/>
              </a:rPr>
              <a:t>and </a:t>
            </a:r>
            <a:r>
              <a:rPr lang="en-US" dirty="0" smtClean="0"/>
              <a:t> </a:t>
            </a:r>
            <a:r>
              <a:rPr lang="en-US" dirty="0">
                <a:solidFill>
                  <a:srgbClr val="3366FF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>
                <a:solidFill>
                  <a:srgbClr val="3366FF"/>
                </a:solidFill>
                <a:latin typeface="Symbol" charset="2"/>
                <a:cs typeface="Symbol" charset="2"/>
              </a:rPr>
              <a:t>-</a:t>
            </a:r>
            <a:r>
              <a:rPr lang="en-US" dirty="0">
                <a:solidFill>
                  <a:srgbClr val="3366FF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>
                <a:solidFill>
                  <a:srgbClr val="3366FF"/>
                </a:solidFill>
                <a:latin typeface="Symbol" charset="2"/>
                <a:cs typeface="Symbol" charset="2"/>
              </a:rPr>
              <a:t>0</a:t>
            </a:r>
            <a:r>
              <a:rPr lang="en-US" dirty="0">
                <a:solidFill>
                  <a:srgbClr val="3366FF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>
                <a:solidFill>
                  <a:srgbClr val="3366FF"/>
                </a:solidFill>
                <a:latin typeface="Symbol" charset="2"/>
                <a:cs typeface="Symbol" charset="2"/>
              </a:rPr>
              <a:t>0 </a:t>
            </a:r>
            <a:endParaRPr lang="en-US" baseline="30000" dirty="0" smtClean="0">
              <a:solidFill>
                <a:srgbClr val="3366FF"/>
              </a:solidFill>
              <a:latin typeface="Symbol" charset="2"/>
              <a:cs typeface="Symbol" charset="2"/>
            </a:endParaRPr>
          </a:p>
          <a:p>
            <a:r>
              <a:rPr lang="en-US" dirty="0" smtClean="0">
                <a:solidFill>
                  <a:srgbClr val="558ED5"/>
                </a:solidFill>
                <a:cs typeface="Symbol" charset="2"/>
              </a:rPr>
              <a:t>Other final states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smtClean="0">
                <a:cs typeface="Symbol" charset="2"/>
              </a:rPr>
              <a:t>5</a:t>
            </a:r>
            <a:r>
              <a:rPr lang="en-US" dirty="0" smtClean="0">
                <a:latin typeface="Symbol" charset="2"/>
                <a:cs typeface="Symbol" charset="2"/>
              </a:rPr>
              <a:t>p, </a:t>
            </a:r>
            <a:r>
              <a:rPr lang="en-US" dirty="0" err="1" smtClean="0">
                <a:latin typeface="Symbol" charset="2"/>
                <a:cs typeface="Symbol" charset="2"/>
              </a:rPr>
              <a:t>phh</a:t>
            </a:r>
            <a:r>
              <a:rPr lang="en-US" dirty="0" smtClean="0">
                <a:latin typeface="Symbol" charset="2"/>
                <a:cs typeface="Symbol" charset="2"/>
              </a:rPr>
              <a:t>, </a:t>
            </a:r>
            <a:r>
              <a:rPr lang="en-US" dirty="0" smtClean="0">
                <a:latin typeface="Times New Roman"/>
                <a:cs typeface="Times New Roman"/>
              </a:rPr>
              <a:t>KK</a:t>
            </a:r>
            <a:r>
              <a:rPr lang="en-US" dirty="0" smtClean="0">
                <a:latin typeface="Symbol" charset="2"/>
                <a:cs typeface="Symbol" charset="2"/>
              </a:rPr>
              <a:t>(</a:t>
            </a:r>
            <a:r>
              <a:rPr lang="en-US" dirty="0" err="1" smtClean="0">
                <a:latin typeface="Times New Roman"/>
                <a:cs typeface="Times New Roman"/>
              </a:rPr>
              <a:t>n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dirty="0" smtClean="0">
                <a:latin typeface="Symbol" charset="2"/>
                <a:cs typeface="Symbol" charset="2"/>
              </a:rPr>
              <a:t>)..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29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Sneak Preview on (</a:t>
            </a:r>
            <a:r>
              <a:rPr lang="en-US" dirty="0" err="1" smtClean="0">
                <a:latin typeface="Symbol" charset="2"/>
                <a:cs typeface="Symbol" charset="2"/>
              </a:rPr>
              <a:t>pp</a:t>
            </a:r>
            <a:r>
              <a:rPr lang="en-US" dirty="0" smtClean="0"/>
              <a:t>) S-wave</a:t>
            </a:r>
            <a:endParaRPr lang="en-US" dirty="0"/>
          </a:p>
        </p:txBody>
      </p:sp>
      <p:pic>
        <p:nvPicPr>
          <p:cNvPr id="5" name="Bild 4" descr="0mp_hh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7"/>
          <a:stretch/>
        </p:blipFill>
        <p:spPr>
          <a:xfrm rot="5400000">
            <a:off x="6462535" y="2868723"/>
            <a:ext cx="1937183" cy="2160270"/>
          </a:xfrm>
          <a:prstGeom prst="rect">
            <a:avLst/>
          </a:prstGeom>
        </p:spPr>
      </p:pic>
      <p:pic>
        <p:nvPicPr>
          <p:cNvPr id="8" name="Bild 7" descr="0mp_h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61438" y="2783850"/>
            <a:ext cx="2106930" cy="2160270"/>
          </a:xfrm>
          <a:prstGeom prst="rect">
            <a:avLst/>
          </a:prstGeom>
        </p:spPr>
      </p:pic>
      <p:pic>
        <p:nvPicPr>
          <p:cNvPr id="9" name="Bild 8" descr="0mp_lh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73206" y="2783850"/>
            <a:ext cx="2106930" cy="2160270"/>
          </a:xfrm>
          <a:prstGeom prst="rect">
            <a:avLst/>
          </a:prstGeom>
        </p:spPr>
      </p:pic>
      <p:pic>
        <p:nvPicPr>
          <p:cNvPr id="10" name="Bild 9" descr="0mp_ll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7497" y="2783850"/>
            <a:ext cx="2106930" cy="2160270"/>
          </a:xfrm>
          <a:prstGeom prst="rect">
            <a:avLst/>
          </a:prstGeom>
        </p:spPr>
      </p:pic>
      <p:cxnSp>
        <p:nvCxnSpPr>
          <p:cNvPr id="13" name="Gerade Verbindung mit Pfeil 12"/>
          <p:cNvCxnSpPr/>
          <p:nvPr/>
        </p:nvCxnSpPr>
        <p:spPr>
          <a:xfrm>
            <a:off x="1691680" y="5301208"/>
            <a:ext cx="396044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3275856" y="5589240"/>
            <a:ext cx="37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t’</a:t>
            </a:r>
            <a:endParaRPr lang="en-US" i="1" dirty="0">
              <a:latin typeface="Times New Roman"/>
              <a:cs typeface="Times New Roman"/>
            </a:endParaRPr>
          </a:p>
        </p:txBody>
      </p:sp>
      <p:cxnSp>
        <p:nvCxnSpPr>
          <p:cNvPr id="17" name="Gerade Verbindung mit Pfeil 16"/>
          <p:cNvCxnSpPr/>
          <p:nvPr/>
        </p:nvCxnSpPr>
        <p:spPr>
          <a:xfrm>
            <a:off x="8820472" y="2996952"/>
            <a:ext cx="0" cy="1944216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8676456" y="5013176"/>
            <a:ext cx="37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t’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2771800" y="1772816"/>
            <a:ext cx="27452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from J</a:t>
            </a:r>
            <a:r>
              <a:rPr lang="en-US" sz="4000" baseline="30000" dirty="0" smtClean="0"/>
              <a:t>PC</a:t>
            </a:r>
            <a:r>
              <a:rPr lang="en-US" sz="4000" dirty="0" smtClean="0"/>
              <a:t>= 0</a:t>
            </a:r>
            <a:r>
              <a:rPr lang="en-US" sz="4000" baseline="30000" dirty="0" smtClean="0"/>
              <a:t>-+</a:t>
            </a:r>
            <a:endParaRPr lang="en-US" sz="4000" dirty="0"/>
          </a:p>
        </p:txBody>
      </p:sp>
      <p:sp>
        <p:nvSpPr>
          <p:cNvPr id="20" name="Oval 19"/>
          <p:cNvSpPr/>
          <p:nvPr/>
        </p:nvSpPr>
        <p:spPr>
          <a:xfrm>
            <a:off x="1547664" y="3284984"/>
            <a:ext cx="504825" cy="360363"/>
          </a:xfrm>
          <a:prstGeom prst="ellipse">
            <a:avLst/>
          </a:prstGeom>
          <a:noFill/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547664" y="3789040"/>
            <a:ext cx="504825" cy="358775"/>
          </a:xfrm>
          <a:prstGeom prst="ellipse">
            <a:avLst/>
          </a:prstGeom>
          <a:noFill/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563888" y="3284984"/>
            <a:ext cx="504825" cy="360363"/>
          </a:xfrm>
          <a:prstGeom prst="ellipse">
            <a:avLst/>
          </a:prstGeom>
          <a:noFill/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563888" y="3789040"/>
            <a:ext cx="504825" cy="358775"/>
          </a:xfrm>
          <a:prstGeom prst="ellipse">
            <a:avLst/>
          </a:prstGeom>
          <a:noFill/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724128" y="3284984"/>
            <a:ext cx="504825" cy="360363"/>
          </a:xfrm>
          <a:prstGeom prst="ellipse">
            <a:avLst/>
          </a:prstGeom>
          <a:noFill/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724128" y="3789040"/>
            <a:ext cx="504825" cy="358775"/>
          </a:xfrm>
          <a:prstGeom prst="ellipse">
            <a:avLst/>
          </a:prstGeom>
          <a:noFill/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740352" y="3284984"/>
            <a:ext cx="504825" cy="360363"/>
          </a:xfrm>
          <a:prstGeom prst="ellipse">
            <a:avLst/>
          </a:prstGeom>
          <a:noFill/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740352" y="3789040"/>
            <a:ext cx="504825" cy="358775"/>
          </a:xfrm>
          <a:prstGeom prst="ellipse">
            <a:avLst/>
          </a:prstGeom>
          <a:noFill/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Bild 5" descr="0mp_hhh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" r="2682"/>
          <a:stretch/>
        </p:blipFill>
        <p:spPr>
          <a:xfrm rot="5400000">
            <a:off x="6639619" y="1793429"/>
            <a:ext cx="1913464" cy="2160270"/>
          </a:xfrm>
          <a:prstGeom prst="rect">
            <a:avLst/>
          </a:prstGeom>
        </p:spPr>
      </p:pic>
      <p:pic>
        <p:nvPicPr>
          <p:cNvPr id="7" name="Bild 6" descr="0mp_hhl.pd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"/>
          <a:stretch/>
        </p:blipFill>
        <p:spPr>
          <a:xfrm rot="5400000">
            <a:off x="6612101" y="3909179"/>
            <a:ext cx="1968500" cy="216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26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Sneak Preview – Large Fits</a:t>
            </a:r>
            <a:endParaRPr lang="en-US" dirty="0"/>
          </a:p>
        </p:txBody>
      </p:sp>
      <p:grpSp>
        <p:nvGrpSpPr>
          <p:cNvPr id="8" name="Gruppierung 7"/>
          <p:cNvGrpSpPr/>
          <p:nvPr/>
        </p:nvGrpSpPr>
        <p:grpSpPr>
          <a:xfrm rot="5400000">
            <a:off x="498983" y="1093305"/>
            <a:ext cx="5877274" cy="5940153"/>
            <a:chOff x="395536" y="1319436"/>
            <a:chExt cx="5009480" cy="5061927"/>
          </a:xfrm>
        </p:grpSpPr>
        <p:pic>
          <p:nvPicPr>
            <p:cNvPr id="4" name="Bild 3" descr="rho_matrix_part_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861048"/>
              <a:ext cx="2489200" cy="2520315"/>
            </a:xfrm>
            <a:prstGeom prst="rect">
              <a:avLst/>
            </a:prstGeom>
          </p:spPr>
        </p:pic>
        <p:pic>
          <p:nvPicPr>
            <p:cNvPr id="5" name="Bild 4" descr="rho_matrix_part_2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36" y="1319436"/>
              <a:ext cx="2489200" cy="2520315"/>
            </a:xfrm>
            <a:prstGeom prst="rect">
              <a:avLst/>
            </a:prstGeom>
          </p:spPr>
        </p:pic>
        <p:pic>
          <p:nvPicPr>
            <p:cNvPr id="7" name="Bild 6" descr="rho_matrix_part_3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5816" y="1324000"/>
              <a:ext cx="2489200" cy="2520315"/>
            </a:xfrm>
            <a:prstGeom prst="rect">
              <a:avLst/>
            </a:prstGeom>
          </p:spPr>
        </p:pic>
      </p:grpSp>
      <p:sp>
        <p:nvSpPr>
          <p:cNvPr id="9" name="Textfeld 8"/>
          <p:cNvSpPr txBox="1"/>
          <p:nvPr/>
        </p:nvSpPr>
        <p:spPr>
          <a:xfrm>
            <a:off x="6876256" y="2924944"/>
            <a:ext cx="201622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Preview to </a:t>
            </a:r>
          </a:p>
          <a:p>
            <a:r>
              <a:rPr lang="en-US" sz="2400" dirty="0" smtClean="0"/>
              <a:t>21 wave-fit </a:t>
            </a:r>
          </a:p>
          <a:p>
            <a:r>
              <a:rPr lang="en-US" sz="2400" dirty="0" smtClean="0"/>
              <a:t>in 2 bins of t’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66301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Preview into </a:t>
            </a:r>
            <a:r>
              <a:rPr lang="en-US" dirty="0" err="1">
                <a:latin typeface="Symbol" charset="2"/>
                <a:cs typeface="Symbol" charset="2"/>
              </a:rPr>
              <a:t>phh</a:t>
            </a:r>
            <a:endParaRPr lang="en-US" dirty="0"/>
          </a:p>
        </p:txBody>
      </p:sp>
      <p:pic>
        <p:nvPicPr>
          <p:cNvPr id="4" name="Bild 3" descr="kine_eta_mass_neuiso_label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4378" y="626022"/>
            <a:ext cx="51404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855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1794"/>
            <a:ext cx="8229600" cy="836712"/>
          </a:xfrm>
        </p:spPr>
        <p:txBody>
          <a:bodyPr/>
          <a:lstStyle/>
          <a:p>
            <a:r>
              <a:rPr lang="en-US" dirty="0" smtClean="0"/>
              <a:t>The End</a:t>
            </a:r>
            <a:endParaRPr lang="en-US" dirty="0"/>
          </a:p>
        </p:txBody>
      </p:sp>
      <p:grpSp>
        <p:nvGrpSpPr>
          <p:cNvPr id="11" name="Gruppierung 10"/>
          <p:cNvGrpSpPr/>
          <p:nvPr/>
        </p:nvGrpSpPr>
        <p:grpSpPr>
          <a:xfrm>
            <a:off x="-1" y="1052737"/>
            <a:ext cx="5481671" cy="1800200"/>
            <a:chOff x="-1" y="1052737"/>
            <a:chExt cx="5481671" cy="1800200"/>
          </a:xfrm>
        </p:grpSpPr>
        <p:pic>
          <p:nvPicPr>
            <p:cNvPr id="5" name="Bild 4" descr="lowTscatter0mpLines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2787" y="1029949"/>
              <a:ext cx="1800200" cy="1845775"/>
            </a:xfrm>
            <a:prstGeom prst="rect">
              <a:avLst/>
            </a:prstGeom>
          </p:spPr>
        </p:pic>
        <p:pic>
          <p:nvPicPr>
            <p:cNvPr id="6" name="Bild 5" descr="lowTscatter2mpLines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786475" y="1029949"/>
              <a:ext cx="1800200" cy="1845775"/>
            </a:xfrm>
            <a:prstGeom prst="rect">
              <a:avLst/>
            </a:prstGeom>
          </p:spPr>
        </p:pic>
        <p:pic>
          <p:nvPicPr>
            <p:cNvPr id="7" name="Bild 6" descr="lowTscatter1ppLines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658683" y="1029949"/>
              <a:ext cx="1800200" cy="1845775"/>
            </a:xfrm>
            <a:prstGeom prst="rect">
              <a:avLst/>
            </a:prstGeom>
          </p:spPr>
        </p:pic>
      </p:grpSp>
      <p:grpSp>
        <p:nvGrpSpPr>
          <p:cNvPr id="12" name="Gruppierung 11"/>
          <p:cNvGrpSpPr/>
          <p:nvPr/>
        </p:nvGrpSpPr>
        <p:grpSpPr>
          <a:xfrm>
            <a:off x="16643" y="2683521"/>
            <a:ext cx="5486111" cy="1791443"/>
            <a:chOff x="16643" y="2683521"/>
            <a:chExt cx="5486111" cy="1791443"/>
          </a:xfrm>
        </p:grpSpPr>
        <p:pic>
          <p:nvPicPr>
            <p:cNvPr id="8" name="Bild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8998" y="2686567"/>
              <a:ext cx="1766042" cy="1810751"/>
            </a:xfrm>
            <a:prstGeom prst="rect">
              <a:avLst/>
            </a:prstGeom>
          </p:spPr>
        </p:pic>
        <p:pic>
          <p:nvPicPr>
            <p:cNvPr id="9" name="Bild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803430" y="2661166"/>
              <a:ext cx="1766042" cy="1810751"/>
            </a:xfrm>
            <a:prstGeom prst="rect">
              <a:avLst/>
            </a:prstGeom>
          </p:spPr>
        </p:pic>
        <p:pic>
          <p:nvPicPr>
            <p:cNvPr id="10" name="Bild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714358" y="2686569"/>
              <a:ext cx="1766041" cy="1810750"/>
            </a:xfrm>
            <a:prstGeom prst="rect">
              <a:avLst/>
            </a:prstGeom>
          </p:spPr>
        </p:pic>
      </p:grpSp>
      <p:grpSp>
        <p:nvGrpSpPr>
          <p:cNvPr id="13" name="Gruppierung 12"/>
          <p:cNvGrpSpPr/>
          <p:nvPr/>
        </p:nvGrpSpPr>
        <p:grpSpPr>
          <a:xfrm>
            <a:off x="5724128" y="1268760"/>
            <a:ext cx="2952328" cy="3096344"/>
            <a:chOff x="1403648" y="1432605"/>
            <a:chExt cx="5694362" cy="5207969"/>
          </a:xfrm>
        </p:grpSpPr>
        <p:pic>
          <p:nvPicPr>
            <p:cNvPr id="14" name="Bild 13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648" y="1432605"/>
              <a:ext cx="5694362" cy="5207969"/>
            </a:xfrm>
            <a:prstGeom prst="rect">
              <a:avLst/>
            </a:prstGeom>
          </p:spPr>
        </p:pic>
        <p:sp>
          <p:nvSpPr>
            <p:cNvPr id="15" name="Textfeld 14"/>
            <p:cNvSpPr txBox="1"/>
            <p:nvPr/>
          </p:nvSpPr>
          <p:spPr>
            <a:xfrm>
              <a:off x="3347864" y="2204864"/>
              <a:ext cx="4308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</a:t>
              </a:r>
              <a:r>
                <a:rPr lang="en-US" baseline="-25000" dirty="0" smtClean="0"/>
                <a:t>1</a:t>
              </a:r>
              <a:r>
                <a:rPr lang="en-US" dirty="0" smtClean="0"/>
                <a:t>’</a:t>
              </a:r>
              <a:endParaRPr lang="en-US" dirty="0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1835696" y="2132856"/>
              <a:ext cx="9811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</a:t>
              </a:r>
              <a:r>
                <a:rPr lang="en-US" baseline="-25000" dirty="0" smtClean="0"/>
                <a:t>1</a:t>
              </a:r>
              <a:r>
                <a:rPr lang="en-US" dirty="0" smtClean="0"/>
                <a:t>(1420)</a:t>
              </a:r>
              <a:endParaRPr lang="en-US" dirty="0"/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6084168" y="5157192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</a:t>
              </a:r>
              <a:r>
                <a:rPr lang="en-US" baseline="-25000" dirty="0" smtClean="0"/>
                <a:t>4</a:t>
              </a:r>
              <a:endParaRPr lang="en-US" dirty="0"/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2987824" y="5373216"/>
              <a:ext cx="389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charset="2"/>
                  <a:cs typeface="Symbol" charset="2"/>
                </a:rPr>
                <a:t>p</a:t>
              </a:r>
              <a:r>
                <a:rPr lang="en-US" baseline="-25000" dirty="0" smtClean="0"/>
                <a:t>2</a:t>
              </a:r>
              <a:endParaRPr lang="en-US" dirty="0"/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6228184" y="2348880"/>
              <a:ext cx="4308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</a:t>
              </a:r>
              <a:r>
                <a:rPr lang="en-US" baseline="-25000" dirty="0"/>
                <a:t>2</a:t>
              </a:r>
              <a:r>
                <a:rPr lang="en-US" dirty="0" smtClean="0"/>
                <a:t>’</a:t>
              </a:r>
              <a:endParaRPr lang="en-US" dirty="0"/>
            </a:p>
          </p:txBody>
        </p:sp>
        <p:sp>
          <p:nvSpPr>
            <p:cNvPr id="20" name="Rechteck 19"/>
            <p:cNvSpPr/>
            <p:nvPr/>
          </p:nvSpPr>
          <p:spPr>
            <a:xfrm>
              <a:off x="2622550" y="1628800"/>
              <a:ext cx="400050" cy="213675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21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21000"/>
                  </a:schemeClr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hteck 20"/>
            <p:cNvSpPr/>
            <p:nvPr/>
          </p:nvSpPr>
          <p:spPr>
            <a:xfrm>
              <a:off x="2622550" y="4293096"/>
              <a:ext cx="400050" cy="213675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21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21000"/>
                  </a:schemeClr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hteck 21"/>
            <p:cNvSpPr/>
            <p:nvPr/>
          </p:nvSpPr>
          <p:spPr>
            <a:xfrm>
              <a:off x="5579419" y="4286746"/>
              <a:ext cx="391266" cy="213675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21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21000"/>
                  </a:schemeClr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hteck 22"/>
            <p:cNvSpPr/>
            <p:nvPr/>
          </p:nvSpPr>
          <p:spPr>
            <a:xfrm>
              <a:off x="5560651" y="1641500"/>
              <a:ext cx="396818" cy="213675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21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21000"/>
                  </a:schemeClr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Bild 2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416" t="76384" r="-515" b="-687"/>
          <a:stretch/>
        </p:blipFill>
        <p:spPr>
          <a:xfrm>
            <a:off x="2941386" y="4509120"/>
            <a:ext cx="3106300" cy="23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66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waves m = 1</a:t>
            </a:r>
            <a:endParaRPr lang="en-US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8754" y="3827830"/>
            <a:ext cx="2624252" cy="2690689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9403" y="1236901"/>
            <a:ext cx="2516879" cy="2580598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347864" y="3429000"/>
            <a:ext cx="2326278" cy="646331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mass independent fits</a:t>
            </a:r>
          </a:p>
          <a:p>
            <a:r>
              <a:rPr lang="en-US" dirty="0" smtClean="0"/>
              <a:t>m = 1 =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min</a:t>
            </a:r>
            <a:r>
              <a:rPr lang="en-US" dirty="0" smtClean="0"/>
              <a:t> + 1 waves</a:t>
            </a:r>
            <a:endParaRPr lang="en-US" dirty="0"/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6999" y="3832147"/>
            <a:ext cx="2595779" cy="2690689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0973" y="1231632"/>
            <a:ext cx="2489571" cy="2580598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3131840" y="5661248"/>
            <a:ext cx="29290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compare: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err="1" smtClean="0">
                <a:solidFill>
                  <a:srgbClr val="FF66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err="1" smtClean="0">
                <a:solidFill>
                  <a:srgbClr val="FF6600"/>
                </a:solidFill>
                <a:latin typeface="Symbol" charset="2"/>
                <a:cs typeface="Symbol" charset="2"/>
              </a:rPr>
              <a:t>-</a:t>
            </a:r>
            <a:r>
              <a:rPr lang="en-US" dirty="0" err="1" smtClean="0">
                <a:solidFill>
                  <a:srgbClr val="FF66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err="1" smtClean="0">
                <a:solidFill>
                  <a:srgbClr val="FF6600"/>
                </a:solidFill>
                <a:latin typeface="Symbol" charset="2"/>
                <a:cs typeface="Symbol" charset="2"/>
              </a:rPr>
              <a:t>+</a:t>
            </a:r>
            <a:r>
              <a:rPr lang="en-US" dirty="0" err="1" smtClean="0">
                <a:solidFill>
                  <a:srgbClr val="FF66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solidFill>
                  <a:srgbClr val="FF6600"/>
                </a:solidFill>
                <a:latin typeface="Symbol" charset="2"/>
                <a:cs typeface="Symbol" charset="2"/>
              </a:rPr>
              <a:t>- </a:t>
            </a:r>
            <a:r>
              <a:rPr lang="en-US" dirty="0" smtClean="0">
                <a:cs typeface="Symbol" charset="2"/>
              </a:rPr>
              <a:t>and </a:t>
            </a:r>
            <a:r>
              <a:rPr lang="en-US" dirty="0"/>
              <a:t>: </a:t>
            </a:r>
            <a:r>
              <a:rPr lang="en-US" dirty="0">
                <a:solidFill>
                  <a:srgbClr val="3366FF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>
                <a:solidFill>
                  <a:srgbClr val="3366FF"/>
                </a:solidFill>
                <a:latin typeface="Symbol" charset="2"/>
                <a:cs typeface="Symbol" charset="2"/>
              </a:rPr>
              <a:t>-</a:t>
            </a:r>
            <a:r>
              <a:rPr lang="en-US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0</a:t>
            </a:r>
            <a:r>
              <a:rPr lang="en-US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>
                <a:solidFill>
                  <a:srgbClr val="3366FF"/>
                </a:solidFill>
                <a:latin typeface="Symbol" charset="2"/>
                <a:cs typeface="Symbol" charset="2"/>
              </a:rPr>
              <a:t>0</a:t>
            </a:r>
            <a:r>
              <a:rPr lang="en-US" baseline="30000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 </a:t>
            </a:r>
            <a:endParaRPr lang="en-US" dirty="0">
              <a:solidFill>
                <a:srgbClr val="3366FF"/>
              </a:solidFill>
            </a:endParaRPr>
          </a:p>
          <a:p>
            <a:r>
              <a:rPr lang="en-US" baseline="30000" dirty="0" smtClean="0">
                <a:latin typeface="Symbol" charset="2"/>
                <a:cs typeface="Symbol" charset="2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144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/>
          <p:cNvSpPr/>
          <p:nvPr/>
        </p:nvSpPr>
        <p:spPr>
          <a:xfrm>
            <a:off x="22920" y="6093296"/>
            <a:ext cx="4769533" cy="592933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Abgerundetes Rechteck 9"/>
          <p:cNvSpPr/>
          <p:nvPr/>
        </p:nvSpPr>
        <p:spPr>
          <a:xfrm>
            <a:off x="5143504" y="1000108"/>
            <a:ext cx="3637639" cy="5749035"/>
          </a:xfrm>
          <a:prstGeom prst="roundRect">
            <a:avLst/>
          </a:prstGeom>
          <a:solidFill>
            <a:schemeClr val="accent2">
              <a:lumMod val="40000"/>
              <a:lumOff val="6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Constituent</a:t>
            </a:r>
            <a:r>
              <a:rPr lang="de-DE" dirty="0"/>
              <a:t> Quarks </a:t>
            </a:r>
            <a:r>
              <a:rPr lang="de-DE" dirty="0" err="1"/>
              <a:t>and</a:t>
            </a:r>
            <a:r>
              <a:rPr lang="de-DE" dirty="0"/>
              <a:t> Mesons </a:t>
            </a:r>
            <a:endParaRPr lang="en-GB" dirty="0"/>
          </a:p>
        </p:txBody>
      </p:sp>
      <p:pic>
        <p:nvPicPr>
          <p:cNvPr id="3" name="Grafik 2" descr="spectru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142984"/>
            <a:ext cx="4214842" cy="5407932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143" y="6664324"/>
            <a:ext cx="2552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5143504" y="1571612"/>
            <a:ext cx="3786214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dirty="0" smtClean="0">
                <a:latin typeface="Lucida Sans" pitchFamily="34" charset="0"/>
              </a:rPr>
              <a:t>Limits </a:t>
            </a:r>
            <a:r>
              <a:rPr lang="de-DE" dirty="0" err="1" smtClean="0">
                <a:latin typeface="Lucida Sans" pitchFamily="34" charset="0"/>
              </a:rPr>
              <a:t>for</a:t>
            </a:r>
            <a:r>
              <a:rPr lang="de-DE" dirty="0" smtClean="0">
                <a:latin typeface="Lucida Sans" pitchFamily="34" charset="0"/>
              </a:rPr>
              <a:t> light </a:t>
            </a:r>
            <a:r>
              <a:rPr lang="de-DE" dirty="0" err="1" smtClean="0">
                <a:latin typeface="Lucida Sans" pitchFamily="34" charset="0"/>
              </a:rPr>
              <a:t>mesons</a:t>
            </a:r>
            <a:endParaRPr lang="de-DE" dirty="0" smtClean="0">
              <a:latin typeface="Lucida Sans" pitchFamily="34" charset="0"/>
            </a:endParaRPr>
          </a:p>
          <a:p>
            <a:pPr>
              <a:spcBef>
                <a:spcPts val="600"/>
              </a:spcBef>
            </a:pPr>
            <a:r>
              <a:rPr lang="de-DE" dirty="0" smtClean="0">
                <a:latin typeface="Lucida Sans" pitchFamily="34" charset="0"/>
              </a:rPr>
              <a:t> 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de-DE" dirty="0" smtClean="0">
                <a:latin typeface="Lucida Sans" pitchFamily="34" charset="0"/>
              </a:rPr>
              <a:t> </a:t>
            </a:r>
            <a:r>
              <a:rPr lang="de-DE" sz="1800" dirty="0" err="1" smtClean="0">
                <a:latin typeface="Lucida Sans" pitchFamily="34" charset="0"/>
              </a:rPr>
              <a:t>many</a:t>
            </a:r>
            <a:r>
              <a:rPr lang="de-DE" sz="1800" dirty="0" smtClean="0">
                <a:latin typeface="Lucida Sans" pitchFamily="34" charset="0"/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  <a:latin typeface="Lucida Sans" pitchFamily="34" charset="0"/>
              </a:rPr>
              <a:t>missing</a:t>
            </a:r>
            <a:r>
              <a:rPr lang="de-DE" sz="1800" dirty="0" smtClean="0">
                <a:latin typeface="Lucida Sans" pitchFamily="34" charset="0"/>
              </a:rPr>
              <a:t>/</a:t>
            </a:r>
            <a:r>
              <a:rPr lang="de-DE" sz="1800" dirty="0" err="1" smtClean="0">
                <a:solidFill>
                  <a:srgbClr val="FF0000"/>
                </a:solidFill>
                <a:latin typeface="Lucida Sans" pitchFamily="34" charset="0"/>
              </a:rPr>
              <a:t>disputed</a:t>
            </a:r>
            <a:endParaRPr lang="de-DE" sz="1800" dirty="0" smtClean="0">
              <a:solidFill>
                <a:srgbClr val="FF0000"/>
              </a:solidFill>
              <a:latin typeface="Lucida Sans" pitchFamily="34" charset="0"/>
            </a:endParaRPr>
          </a:p>
          <a:p>
            <a:pPr>
              <a:spcBef>
                <a:spcPts val="0"/>
              </a:spcBef>
            </a:pPr>
            <a:r>
              <a:rPr lang="de-DE" sz="1800" dirty="0" smtClean="0">
                <a:latin typeface="Lucida Sans" pitchFamily="34" charset="0"/>
              </a:rPr>
              <a:t>  </a:t>
            </a:r>
            <a:r>
              <a:rPr lang="de-DE" sz="1800" dirty="0" err="1" smtClean="0">
                <a:latin typeface="Lucida Sans" pitchFamily="34" charset="0"/>
              </a:rPr>
              <a:t>states</a:t>
            </a:r>
            <a:r>
              <a:rPr lang="de-DE" sz="1800" dirty="0" smtClean="0">
                <a:latin typeface="Lucida Sans" pitchFamily="34" charset="0"/>
              </a:rPr>
              <a:t> in </a:t>
            </a:r>
            <a:r>
              <a:rPr lang="de-DE" dirty="0" err="1" smtClean="0">
                <a:latin typeface="Lucida Sans" pitchFamily="34" charset="0"/>
              </a:rPr>
              <a:t>mass</a:t>
            </a:r>
            <a:r>
              <a:rPr lang="de-DE" dirty="0" smtClean="0">
                <a:latin typeface="Lucida Sans" pitchFamily="34" charset="0"/>
              </a:rPr>
              <a:t> </a:t>
            </a:r>
            <a:r>
              <a:rPr lang="de-DE" sz="1800" dirty="0" err="1" smtClean="0">
                <a:latin typeface="Lucida Sans" pitchFamily="34" charset="0"/>
              </a:rPr>
              <a:t>region</a:t>
            </a:r>
            <a:endParaRPr lang="de-DE" sz="1800" dirty="0" smtClean="0">
              <a:latin typeface="Lucida Sans" pitchFamily="34" charset="0"/>
            </a:endParaRPr>
          </a:p>
          <a:p>
            <a:pPr>
              <a:spcBef>
                <a:spcPts val="600"/>
              </a:spcBef>
            </a:pPr>
            <a:r>
              <a:rPr lang="de-DE" sz="1800" dirty="0" smtClean="0">
                <a:latin typeface="Lucida Sans" pitchFamily="34" charset="0"/>
              </a:rPr>
              <a:t>  </a:t>
            </a:r>
            <a:r>
              <a:rPr lang="de-DE" sz="1800" dirty="0" smtClean="0">
                <a:solidFill>
                  <a:srgbClr val="008000"/>
                </a:solidFill>
                <a:latin typeface="Lucida Sans" pitchFamily="34" charset="0"/>
              </a:rPr>
              <a:t>m ~ 2 GeV/c</a:t>
            </a:r>
            <a:r>
              <a:rPr lang="de-DE" sz="1800" baseline="30000" dirty="0" smtClean="0">
                <a:solidFill>
                  <a:srgbClr val="008000"/>
                </a:solidFill>
                <a:latin typeface="Lucida Sans" pitchFamily="34" charset="0"/>
              </a:rPr>
              <a:t>2</a:t>
            </a:r>
            <a:r>
              <a:rPr lang="de-DE" sz="1800" dirty="0" smtClean="0">
                <a:solidFill>
                  <a:srgbClr val="008000"/>
                </a:solidFill>
                <a:latin typeface="Lucida Sans" pitchFamily="34" charset="0"/>
              </a:rPr>
              <a:t> </a:t>
            </a:r>
          </a:p>
          <a:p>
            <a:endParaRPr lang="de-DE" sz="1800" dirty="0" smtClean="0">
              <a:latin typeface="Lucida Sans" pitchFamily="34" charset="0"/>
            </a:endParaRP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de-DE" sz="1800" dirty="0" smtClean="0">
                <a:latin typeface="Lucida Sans" pitchFamily="34" charset="0"/>
              </a:rPr>
              <a:t> </a:t>
            </a:r>
            <a:r>
              <a:rPr lang="de-DE" sz="1800" dirty="0" err="1" smtClean="0">
                <a:solidFill>
                  <a:srgbClr val="000096"/>
                </a:solidFill>
                <a:latin typeface="Lucida Sans" pitchFamily="34" charset="0"/>
              </a:rPr>
              <a:t>Identification</a:t>
            </a:r>
            <a:r>
              <a:rPr lang="de-DE" sz="1800" dirty="0" smtClean="0">
                <a:latin typeface="Lucida Sans" pitchFamily="34" charset="0"/>
              </a:rPr>
              <a:t> </a:t>
            </a:r>
            <a:r>
              <a:rPr lang="de-DE" sz="1800" dirty="0" err="1" smtClean="0">
                <a:latin typeface="Lucida Sans" pitchFamily="34" charset="0"/>
              </a:rPr>
              <a:t>of</a:t>
            </a:r>
            <a:r>
              <a:rPr lang="de-DE" sz="1800" dirty="0" smtClean="0">
                <a:latin typeface="Lucida Sans" pitchFamily="34" charset="0"/>
              </a:rPr>
              <a:t> heavy</a:t>
            </a:r>
          </a:p>
          <a:p>
            <a:pPr>
              <a:spcBef>
                <a:spcPts val="0"/>
              </a:spcBef>
            </a:pPr>
            <a:r>
              <a:rPr lang="de-DE" sz="1800" dirty="0" smtClean="0">
                <a:latin typeface="Lucida Sans" pitchFamily="34" charset="0"/>
              </a:rPr>
              <a:t>  </a:t>
            </a:r>
            <a:r>
              <a:rPr lang="de-DE" sz="1800" dirty="0" err="1" smtClean="0">
                <a:latin typeface="Lucida Sans" pitchFamily="34" charset="0"/>
              </a:rPr>
              <a:t>states</a:t>
            </a:r>
            <a:r>
              <a:rPr lang="de-DE" sz="1800" dirty="0" smtClean="0">
                <a:latin typeface="Lucida Sans" pitchFamily="34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Lucida Sans" pitchFamily="34" charset="0"/>
              </a:rPr>
              <a:t>difficult</a:t>
            </a:r>
            <a:r>
              <a:rPr lang="de-DE" sz="1800" dirty="0" smtClean="0">
                <a:solidFill>
                  <a:srgbClr val="FF0000"/>
                </a:solidFill>
                <a:latin typeface="Lucida Sans" pitchFamily="34" charset="0"/>
              </a:rPr>
              <a:t> </a:t>
            </a:r>
            <a:endParaRPr lang="de-DE" sz="1800" dirty="0" smtClean="0">
              <a:latin typeface="Lucida Sans" pitchFamily="34" charset="0"/>
            </a:endParaRPr>
          </a:p>
          <a:p>
            <a:pPr lvl="1">
              <a:spcBef>
                <a:spcPts val="600"/>
              </a:spcBef>
              <a:buFont typeface="Calibri" pitchFamily="34" charset="0"/>
              <a:buChar char="−"/>
            </a:pPr>
            <a:r>
              <a:rPr lang="de-DE" sz="1800" dirty="0" smtClean="0">
                <a:latin typeface="Lucida Sans" pitchFamily="34" charset="0"/>
              </a:rPr>
              <a:t> </a:t>
            </a:r>
            <a:r>
              <a:rPr lang="de-DE" sz="1800" dirty="0" err="1" smtClean="0">
                <a:latin typeface="Lucida Sans" pitchFamily="34" charset="0"/>
              </a:rPr>
              <a:t>broad</a:t>
            </a:r>
            <a:r>
              <a:rPr lang="de-DE" sz="1800" dirty="0" smtClean="0">
                <a:latin typeface="Lucida Sans" pitchFamily="34" charset="0"/>
              </a:rPr>
              <a:t> </a:t>
            </a:r>
            <a:r>
              <a:rPr lang="de-DE" sz="1800" dirty="0" err="1" smtClean="0">
                <a:latin typeface="Lucida Sans" pitchFamily="34" charset="0"/>
              </a:rPr>
              <a:t>states</a:t>
            </a:r>
            <a:endParaRPr lang="de-DE" sz="1800" dirty="0" smtClean="0">
              <a:latin typeface="Lucida Sans" pitchFamily="34" charset="0"/>
            </a:endParaRPr>
          </a:p>
          <a:p>
            <a:pPr lvl="1">
              <a:spcBef>
                <a:spcPts val="600"/>
              </a:spcBef>
              <a:buFont typeface="Calibri" pitchFamily="34" charset="0"/>
              <a:buChar char="−"/>
            </a:pPr>
            <a:r>
              <a:rPr lang="de-DE" sz="1800" dirty="0" smtClean="0">
                <a:latin typeface="Lucida Sans" pitchFamily="34" charset="0"/>
              </a:rPr>
              <a:t> large </a:t>
            </a:r>
            <a:r>
              <a:rPr lang="de-DE" sz="1800" dirty="0" err="1" smtClean="0">
                <a:latin typeface="Lucida Sans" pitchFamily="34" charset="0"/>
              </a:rPr>
              <a:t>number</a:t>
            </a:r>
            <a:endParaRPr lang="de-DE" sz="1800" dirty="0" smtClean="0">
              <a:latin typeface="Lucida Sans" pitchFamily="34" charset="0"/>
            </a:endParaRPr>
          </a:p>
          <a:p>
            <a:pPr lvl="1">
              <a:spcBef>
                <a:spcPts val="600"/>
              </a:spcBef>
              <a:buFont typeface="Calibri" pitchFamily="34" charset="0"/>
              <a:buChar char="−"/>
            </a:pPr>
            <a:r>
              <a:rPr lang="de-DE" sz="1800" dirty="0" smtClean="0">
                <a:latin typeface="Lucida Sans" pitchFamily="34" charset="0"/>
              </a:rPr>
              <a:t> </a:t>
            </a:r>
            <a:r>
              <a:rPr lang="de-DE" sz="1800" dirty="0" err="1" smtClean="0">
                <a:latin typeface="Lucida Sans" pitchFamily="34" charset="0"/>
              </a:rPr>
              <a:t>overlap</a:t>
            </a:r>
            <a:r>
              <a:rPr lang="de-DE" sz="1800" dirty="0" smtClean="0">
                <a:latin typeface="Lucida Sans" pitchFamily="34" charset="0"/>
              </a:rPr>
              <a:t> + </a:t>
            </a:r>
            <a:r>
              <a:rPr lang="de-DE" sz="1800" dirty="0" err="1" smtClean="0">
                <a:latin typeface="Lucida Sans" pitchFamily="34" charset="0"/>
              </a:rPr>
              <a:t>mixing</a:t>
            </a:r>
            <a:endParaRPr lang="de-DE" sz="1800" dirty="0" smtClean="0">
              <a:latin typeface="Lucida Sans" pitchFamily="34" charset="0"/>
            </a:endParaRPr>
          </a:p>
          <a:p>
            <a:pPr>
              <a:buFont typeface="Arial" pitchFamily="34" charset="0"/>
              <a:buChar char="•"/>
            </a:pPr>
            <a:endParaRPr lang="de-DE" sz="1800" dirty="0" smtClean="0">
              <a:latin typeface="Lucida Sans" pitchFamily="34" charset="0"/>
            </a:endParaRPr>
          </a:p>
          <a:p>
            <a:r>
              <a:rPr lang="de-DE" sz="1800" dirty="0" smtClean="0">
                <a:latin typeface="Lucida Sans" pitchFamily="34" charset="0"/>
              </a:rPr>
              <a:t>   </a:t>
            </a:r>
            <a:endParaRPr lang="en-GB" dirty="0">
              <a:latin typeface="Lucida Sans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716016" y="5301208"/>
            <a:ext cx="654742" cy="600164"/>
          </a:xfrm>
          <a:prstGeom prst="rect">
            <a:avLst/>
          </a:prstGeom>
          <a:solidFill>
            <a:srgbClr val="98FFF6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Times New Roman"/>
                <a:cs typeface="Times New Roman"/>
              </a:rPr>
              <a:t>f</a:t>
            </a:r>
            <a:r>
              <a:rPr lang="en-US" sz="1100" baseline="-25000" dirty="0" smtClean="0">
                <a:latin typeface="Times New Roman"/>
                <a:cs typeface="Times New Roman"/>
              </a:rPr>
              <a:t>0</a:t>
            </a:r>
            <a:r>
              <a:rPr lang="en-US" sz="1100" dirty="0" smtClean="0">
                <a:latin typeface="Times New Roman"/>
                <a:cs typeface="Times New Roman"/>
              </a:rPr>
              <a:t>(500)</a:t>
            </a:r>
          </a:p>
          <a:p>
            <a:r>
              <a:rPr lang="en-US" sz="1100" dirty="0">
                <a:latin typeface="Times New Roman"/>
                <a:cs typeface="Times New Roman"/>
              </a:rPr>
              <a:t>f</a:t>
            </a:r>
            <a:r>
              <a:rPr lang="en-US" sz="1100" baseline="-25000" dirty="0">
                <a:latin typeface="Times New Roman"/>
                <a:cs typeface="Times New Roman"/>
              </a:rPr>
              <a:t>0</a:t>
            </a:r>
            <a:r>
              <a:rPr lang="en-US" sz="1100" dirty="0">
                <a:latin typeface="Times New Roman"/>
                <a:cs typeface="Times New Roman"/>
              </a:rPr>
              <a:t>(980)</a:t>
            </a:r>
          </a:p>
          <a:p>
            <a:r>
              <a:rPr lang="en-US" sz="1100" dirty="0">
                <a:latin typeface="Times New Roman"/>
                <a:cs typeface="Times New Roman"/>
              </a:rPr>
              <a:t>f</a:t>
            </a:r>
            <a:r>
              <a:rPr lang="en-US" sz="1100" baseline="-25000" dirty="0">
                <a:latin typeface="Times New Roman"/>
                <a:cs typeface="Times New Roman"/>
              </a:rPr>
              <a:t>0</a:t>
            </a:r>
            <a:r>
              <a:rPr lang="en-US" sz="1100" dirty="0" smtClean="0">
                <a:latin typeface="Times New Roman"/>
                <a:cs typeface="Times New Roman"/>
              </a:rPr>
              <a:t>(1500)</a:t>
            </a:r>
            <a:endParaRPr lang="en-US" sz="1100" dirty="0">
              <a:latin typeface="Times New Roman"/>
              <a:cs typeface="Times New Roman"/>
            </a:endParaRPr>
          </a:p>
        </p:txBody>
      </p:sp>
      <p:grpSp>
        <p:nvGrpSpPr>
          <p:cNvPr id="30" name="Gruppierung 29"/>
          <p:cNvGrpSpPr/>
          <p:nvPr/>
        </p:nvGrpSpPr>
        <p:grpSpPr>
          <a:xfrm>
            <a:off x="1226096" y="1844824"/>
            <a:ext cx="4140109" cy="4047264"/>
            <a:chOff x="1226096" y="1844824"/>
            <a:chExt cx="4140109" cy="4047264"/>
          </a:xfrm>
        </p:grpSpPr>
        <p:sp>
          <p:nvSpPr>
            <p:cNvPr id="17" name="Oval 16"/>
            <p:cNvSpPr/>
            <p:nvPr/>
          </p:nvSpPr>
          <p:spPr>
            <a:xfrm>
              <a:off x="1835696" y="4725144"/>
              <a:ext cx="720080" cy="216024"/>
            </a:xfrm>
            <a:prstGeom prst="ellipse">
              <a:avLst/>
            </a:prstGeom>
            <a:noFill/>
            <a:ln w="19050" cmpd="sng">
              <a:solidFill>
                <a:srgbClr val="E46C0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886496" y="4022410"/>
              <a:ext cx="720080" cy="216024"/>
            </a:xfrm>
            <a:prstGeom prst="ellipse">
              <a:avLst/>
            </a:prstGeom>
            <a:noFill/>
            <a:ln w="19050" cmpd="sng">
              <a:solidFill>
                <a:srgbClr val="E46C0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226096" y="5267011"/>
              <a:ext cx="720080" cy="216024"/>
            </a:xfrm>
            <a:prstGeom prst="ellipse">
              <a:avLst/>
            </a:prstGeom>
            <a:noFill/>
            <a:ln w="19050" cmpd="sng">
              <a:solidFill>
                <a:srgbClr val="E46C0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3131840" y="1844824"/>
              <a:ext cx="720080" cy="216024"/>
            </a:xfrm>
            <a:prstGeom prst="ellipse">
              <a:avLst/>
            </a:prstGeom>
            <a:noFill/>
            <a:ln w="19050" cmpd="sng">
              <a:solidFill>
                <a:srgbClr val="E46C0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4644008" y="5517233"/>
              <a:ext cx="720080" cy="178718"/>
            </a:xfrm>
            <a:prstGeom prst="ellipse">
              <a:avLst/>
            </a:prstGeom>
            <a:noFill/>
            <a:ln w="19050" cmpd="sng">
              <a:solidFill>
                <a:srgbClr val="E46C0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4644008" y="5695949"/>
              <a:ext cx="720080" cy="196139"/>
            </a:xfrm>
            <a:prstGeom prst="ellipse">
              <a:avLst/>
            </a:prstGeom>
            <a:noFill/>
            <a:ln w="19050" cmpd="sng">
              <a:solidFill>
                <a:srgbClr val="E46C0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4646125" y="5356366"/>
              <a:ext cx="720080" cy="172367"/>
            </a:xfrm>
            <a:prstGeom prst="ellipse">
              <a:avLst/>
            </a:prstGeom>
            <a:noFill/>
            <a:ln w="19050" cmpd="sng">
              <a:solidFill>
                <a:srgbClr val="E46C0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feld 27"/>
          <p:cNvSpPr txBox="1"/>
          <p:nvPr/>
        </p:nvSpPr>
        <p:spPr>
          <a:xfrm>
            <a:off x="4572000" y="1412776"/>
            <a:ext cx="514259" cy="153888"/>
          </a:xfrm>
          <a:prstGeom prst="rect">
            <a:avLst/>
          </a:prstGeom>
          <a:solidFill>
            <a:srgbClr val="E3E05A"/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lang="en-US" sz="1000" dirty="0">
                <a:latin typeface="Times New Roman"/>
                <a:cs typeface="Times New Roman"/>
              </a:rPr>
              <a:t>a</a:t>
            </a:r>
            <a:r>
              <a:rPr lang="en-US" sz="1000" baseline="-25000" dirty="0" smtClean="0">
                <a:latin typeface="Times New Roman"/>
                <a:cs typeface="Times New Roman"/>
              </a:rPr>
              <a:t>4</a:t>
            </a:r>
            <a:r>
              <a:rPr lang="en-US" sz="1000" dirty="0" smtClean="0">
                <a:latin typeface="Times New Roman"/>
                <a:cs typeface="Times New Roman"/>
              </a:rPr>
              <a:t>(2040)</a:t>
            </a:r>
            <a:endParaRPr lang="en-US" sz="1000" dirty="0">
              <a:latin typeface="Times New Roman"/>
              <a:cs typeface="Times New Roman"/>
            </a:endParaRPr>
          </a:p>
        </p:txBody>
      </p:sp>
      <p:grpSp>
        <p:nvGrpSpPr>
          <p:cNvPr id="50" name="Gruppierung 49"/>
          <p:cNvGrpSpPr/>
          <p:nvPr/>
        </p:nvGrpSpPr>
        <p:grpSpPr>
          <a:xfrm>
            <a:off x="539552" y="1383598"/>
            <a:ext cx="4606280" cy="2837490"/>
            <a:chOff x="539552" y="1383598"/>
            <a:chExt cx="4606280" cy="2837490"/>
          </a:xfrm>
        </p:grpSpPr>
        <p:sp>
          <p:nvSpPr>
            <p:cNvPr id="12" name="Oval 11"/>
            <p:cNvSpPr/>
            <p:nvPr/>
          </p:nvSpPr>
          <p:spPr>
            <a:xfrm>
              <a:off x="3131840" y="2564904"/>
              <a:ext cx="720080" cy="216024"/>
            </a:xfrm>
            <a:prstGeom prst="ellipse">
              <a:avLst/>
            </a:prstGeom>
            <a:noFill/>
            <a:ln w="1905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3275856" y="2924944"/>
              <a:ext cx="527722" cy="153888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36000" tIns="0" rIns="36000" bIns="0" rtlCol="0">
              <a:spAutoFit/>
            </a:bodyPr>
            <a:lstStyle/>
            <a:p>
              <a:r>
                <a:rPr lang="en-US" sz="1000" dirty="0" smtClean="0">
                  <a:latin typeface="Symbol" charset="2"/>
                  <a:cs typeface="Symbol" charset="2"/>
                </a:rPr>
                <a:t>p</a:t>
              </a:r>
              <a:r>
                <a:rPr lang="en-US" sz="1000" baseline="-25000" dirty="0">
                  <a:latin typeface="Times New Roman"/>
                  <a:cs typeface="Times New Roman"/>
                </a:rPr>
                <a:t>2</a:t>
              </a:r>
              <a:r>
                <a:rPr lang="en-US" sz="1000" dirty="0" smtClean="0">
                  <a:latin typeface="Times New Roman"/>
                  <a:cs typeface="Times New Roman"/>
                </a:rPr>
                <a:t>(1880)</a:t>
              </a:r>
              <a:endParaRPr lang="en-US" sz="1000" dirty="0">
                <a:latin typeface="Times New Roman"/>
                <a:cs typeface="Times New Roman"/>
              </a:endParaRPr>
            </a:p>
          </p:txBody>
        </p:sp>
        <p:grpSp>
          <p:nvGrpSpPr>
            <p:cNvPr id="7" name="Gruppierung 6"/>
            <p:cNvGrpSpPr/>
            <p:nvPr/>
          </p:nvGrpSpPr>
          <p:grpSpPr>
            <a:xfrm>
              <a:off x="539552" y="1383598"/>
              <a:ext cx="4606280" cy="2837490"/>
              <a:chOff x="539552" y="1383598"/>
              <a:chExt cx="4606280" cy="2837490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1835696" y="1844824"/>
                <a:ext cx="720080" cy="216024"/>
              </a:xfrm>
              <a:prstGeom prst="ellipse">
                <a:avLst/>
              </a:prstGeom>
              <a:noFill/>
              <a:ln w="19050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852629" y="3691632"/>
                <a:ext cx="720080" cy="216024"/>
              </a:xfrm>
              <a:prstGeom prst="ellipse">
                <a:avLst/>
              </a:prstGeom>
              <a:noFill/>
              <a:ln w="19050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2564243" y="3683166"/>
                <a:ext cx="720080" cy="216024"/>
              </a:xfrm>
              <a:prstGeom prst="ellipse">
                <a:avLst/>
              </a:prstGeom>
              <a:noFill/>
              <a:ln w="19050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539552" y="4005064"/>
                <a:ext cx="720080" cy="216024"/>
              </a:xfrm>
              <a:prstGeom prst="ellipse">
                <a:avLst/>
              </a:prstGeom>
              <a:noFill/>
              <a:ln w="19050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539552" y="2204864"/>
                <a:ext cx="720080" cy="216024"/>
              </a:xfrm>
              <a:prstGeom prst="ellipse">
                <a:avLst/>
              </a:prstGeom>
              <a:noFill/>
              <a:ln w="19050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2483768" y="1844824"/>
                <a:ext cx="720080" cy="216024"/>
              </a:xfrm>
              <a:prstGeom prst="ellipse">
                <a:avLst/>
              </a:prstGeom>
              <a:noFill/>
              <a:ln w="19050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3131840" y="2924944"/>
                <a:ext cx="720080" cy="216024"/>
              </a:xfrm>
              <a:prstGeom prst="ellipse">
                <a:avLst/>
              </a:prstGeom>
              <a:noFill/>
              <a:ln w="19050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4425752" y="1383598"/>
                <a:ext cx="720080" cy="216024"/>
              </a:xfrm>
              <a:prstGeom prst="ellipse">
                <a:avLst/>
              </a:prstGeom>
              <a:noFill/>
              <a:ln w="19050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6" name="Gruppierung 35"/>
          <p:cNvGrpSpPr/>
          <p:nvPr/>
        </p:nvGrpSpPr>
        <p:grpSpPr>
          <a:xfrm>
            <a:off x="1187624" y="1340768"/>
            <a:ext cx="4569949" cy="2559189"/>
            <a:chOff x="1154179" y="1340768"/>
            <a:chExt cx="4569949" cy="2559189"/>
          </a:xfrm>
        </p:grpSpPr>
        <p:pic>
          <p:nvPicPr>
            <p:cNvPr id="19" name="Bild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71800" y="1340768"/>
              <a:ext cx="2952328" cy="2559189"/>
            </a:xfrm>
            <a:prstGeom prst="rect">
              <a:avLst/>
            </a:prstGeom>
            <a:ln>
              <a:solidFill>
                <a:srgbClr val="4F81BD"/>
              </a:solidFill>
            </a:ln>
          </p:spPr>
        </p:pic>
        <p:cxnSp>
          <p:nvCxnSpPr>
            <p:cNvPr id="31" name="Gerade Verbindung 30"/>
            <p:cNvCxnSpPr>
              <a:stCxn id="16" idx="7"/>
            </p:cNvCxnSpPr>
            <p:nvPr/>
          </p:nvCxnSpPr>
          <p:spPr>
            <a:xfrm flipV="1">
              <a:off x="1154179" y="1340768"/>
              <a:ext cx="1617621" cy="89573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>
              <a:stCxn id="16" idx="5"/>
            </p:cNvCxnSpPr>
            <p:nvPr/>
          </p:nvCxnSpPr>
          <p:spPr>
            <a:xfrm>
              <a:off x="1154179" y="2389252"/>
              <a:ext cx="1617621" cy="147179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uppierung 32"/>
          <p:cNvGrpSpPr/>
          <p:nvPr/>
        </p:nvGrpSpPr>
        <p:grpSpPr>
          <a:xfrm>
            <a:off x="3746467" y="1412776"/>
            <a:ext cx="3633845" cy="3600400"/>
            <a:chOff x="3746467" y="1412776"/>
            <a:chExt cx="3633845" cy="3600400"/>
          </a:xfrm>
        </p:grpSpPr>
        <p:grpSp>
          <p:nvGrpSpPr>
            <p:cNvPr id="55" name="Gruppierung 54"/>
            <p:cNvGrpSpPr/>
            <p:nvPr/>
          </p:nvGrpSpPr>
          <p:grpSpPr>
            <a:xfrm>
              <a:off x="3746467" y="1412776"/>
              <a:ext cx="3633845" cy="3600400"/>
              <a:chOff x="3746467" y="1412776"/>
              <a:chExt cx="3633845" cy="3600400"/>
            </a:xfrm>
          </p:grpSpPr>
          <p:grpSp>
            <p:nvGrpSpPr>
              <p:cNvPr id="46" name="Gruppierung 45"/>
              <p:cNvGrpSpPr/>
              <p:nvPr/>
            </p:nvGrpSpPr>
            <p:grpSpPr>
              <a:xfrm>
                <a:off x="3746467" y="1412776"/>
                <a:ext cx="3633845" cy="3600400"/>
                <a:chOff x="4826587" y="1196752"/>
                <a:chExt cx="3633845" cy="3564396"/>
              </a:xfrm>
            </p:grpSpPr>
            <p:grpSp>
              <p:nvGrpSpPr>
                <p:cNvPr id="40" name="Gruppierung 39"/>
                <p:cNvGrpSpPr/>
                <p:nvPr/>
              </p:nvGrpSpPr>
              <p:grpSpPr>
                <a:xfrm>
                  <a:off x="6516216" y="1196752"/>
                  <a:ext cx="1944216" cy="3564396"/>
                  <a:chOff x="6516216" y="1196752"/>
                  <a:chExt cx="1944216" cy="3564396"/>
                </a:xfrm>
              </p:grpSpPr>
              <p:pic>
                <p:nvPicPr>
                  <p:cNvPr id="37" name="Bild 36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6516216" y="1556792"/>
                    <a:ext cx="1944216" cy="3204356"/>
                  </a:xfrm>
                  <a:prstGeom prst="rect">
                    <a:avLst/>
                  </a:prstGeom>
                </p:spPr>
              </p:pic>
              <p:pic>
                <p:nvPicPr>
                  <p:cNvPr id="38" name="Bild 37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660232" y="3068960"/>
                    <a:ext cx="1557908" cy="292940"/>
                  </a:xfrm>
                  <a:prstGeom prst="rect">
                    <a:avLst/>
                  </a:prstGeom>
                </p:spPr>
              </p:pic>
              <p:pic>
                <p:nvPicPr>
                  <p:cNvPr id="39" name="Bild 38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6660232" y="1196752"/>
                    <a:ext cx="1584176" cy="364500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41" name="Gerade Verbindung 40"/>
                <p:cNvCxnSpPr>
                  <a:stCxn id="26" idx="7"/>
                </p:cNvCxnSpPr>
                <p:nvPr/>
              </p:nvCxnSpPr>
              <p:spPr>
                <a:xfrm flipV="1">
                  <a:off x="4826587" y="1257176"/>
                  <a:ext cx="1697600" cy="148338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Gerade Verbindung 41"/>
                <p:cNvCxnSpPr>
                  <a:stCxn id="26" idx="5"/>
                </p:cNvCxnSpPr>
                <p:nvPr/>
              </p:nvCxnSpPr>
              <p:spPr>
                <a:xfrm>
                  <a:off x="4826587" y="2893308"/>
                  <a:ext cx="1689629" cy="1831836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2" name="Rechteck 51"/>
              <p:cNvSpPr/>
              <p:nvPr/>
            </p:nvSpPr>
            <p:spPr>
              <a:xfrm>
                <a:off x="5436096" y="1456266"/>
                <a:ext cx="1944216" cy="3556909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xtfeld 26"/>
            <p:cNvSpPr txBox="1"/>
            <p:nvPr/>
          </p:nvSpPr>
          <p:spPr>
            <a:xfrm>
              <a:off x="5652120" y="1556792"/>
              <a:ext cx="275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sz="1400" dirty="0"/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5614020" y="3433192"/>
              <a:ext cx="275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96369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Bild 35" descr="compass_setup2008_3d_labeled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620713"/>
            <a:ext cx="637222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itel 1"/>
          <p:cNvSpPr>
            <a:spLocks noGrp="1"/>
          </p:cNvSpPr>
          <p:nvPr>
            <p:ph type="title"/>
          </p:nvPr>
        </p:nvSpPr>
        <p:spPr>
          <a:xfrm>
            <a:off x="611188" y="0"/>
            <a:ext cx="8229600" cy="836613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The COMPASS Experiment</a:t>
            </a:r>
          </a:p>
        </p:txBody>
      </p:sp>
      <p:cxnSp>
        <p:nvCxnSpPr>
          <p:cNvPr id="9" name="Gerade Verbindung 8"/>
          <p:cNvCxnSpPr/>
          <p:nvPr/>
        </p:nvCxnSpPr>
        <p:spPr>
          <a:xfrm>
            <a:off x="565150" y="4259263"/>
            <a:ext cx="3502025" cy="898525"/>
          </a:xfrm>
          <a:prstGeom prst="line">
            <a:avLst/>
          </a:prstGeom>
          <a:ln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6099577" y="1268760"/>
            <a:ext cx="3044423" cy="20313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+mn-lt"/>
                <a:ea typeface="+mn-ea"/>
                <a:cs typeface="+mn-cs"/>
              </a:rPr>
              <a:t>CERN SPS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+mn-lt"/>
                <a:ea typeface="+mn-ea"/>
                <a:cs typeface="+mn-cs"/>
              </a:rPr>
              <a:t>Hadron </a:t>
            </a:r>
            <a:r>
              <a:rPr lang="en-US" dirty="0">
                <a:latin typeface="+mn-lt"/>
                <a:ea typeface="+mn-ea"/>
                <a:cs typeface="+mn-cs"/>
              </a:rPr>
              <a:t>beam: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190 GeV/c </a:t>
            </a:r>
            <a:r>
              <a:rPr lang="en-US" dirty="0">
                <a:latin typeface="Symbol" charset="2"/>
                <a:ea typeface="+mn-ea"/>
                <a:cs typeface="Symbol" charset="2"/>
              </a:rPr>
              <a:t>p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Symbol" charset="2"/>
              </a:rPr>
              <a:t>, K, p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5∙10</a:t>
            </a:r>
            <a:r>
              <a:rPr lang="en-US" baseline="30000" dirty="0">
                <a:latin typeface="+mn-lt"/>
                <a:ea typeface="+mn-ea"/>
                <a:cs typeface="+mn-cs"/>
              </a:rPr>
              <a:t>7</a:t>
            </a:r>
            <a:r>
              <a:rPr lang="en-US" dirty="0">
                <a:latin typeface="+mn-lt"/>
                <a:ea typeface="+mn-ea"/>
                <a:cs typeface="+mn-cs"/>
              </a:rPr>
              <a:t> particles/SPS-spill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+mn-lt"/>
                <a:ea typeface="+mn-ea"/>
                <a:cs typeface="Symbol" charset="2"/>
              </a:rPr>
              <a:t>60 days data taking 2008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  <a:defRPr/>
            </a:pPr>
            <a:r>
              <a:rPr lang="en-US" dirty="0">
                <a:solidFill>
                  <a:srgbClr val="E46C0A"/>
                </a:solidFill>
                <a:latin typeface="+mn-lt"/>
                <a:ea typeface="+mn-ea"/>
                <a:cs typeface="Symbol" charset="2"/>
              </a:rPr>
              <a:t>Trigger</a:t>
            </a:r>
            <a:r>
              <a:rPr lang="en-US" dirty="0">
                <a:solidFill>
                  <a:srgbClr val="000000"/>
                </a:solidFill>
                <a:latin typeface="+mn-lt"/>
                <a:ea typeface="+mn-ea"/>
                <a:cs typeface="Symbol" charset="2"/>
              </a:rPr>
              <a:t>: RPD hit, beam veto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2">
                  <a:lumMod val="50000"/>
                </a:schemeClr>
              </a:solidFill>
              <a:latin typeface="+mn-lt"/>
              <a:ea typeface="+mn-ea"/>
              <a:cs typeface="Symbol" charset="2"/>
            </a:endParaRPr>
          </a:p>
        </p:txBody>
      </p:sp>
      <p:sp>
        <p:nvSpPr>
          <p:cNvPr id="18437" name="Textfeld 30"/>
          <p:cNvSpPr txBox="1">
            <a:spLocks noChangeArrowheads="1"/>
          </p:cNvSpPr>
          <p:nvPr/>
        </p:nvSpPr>
        <p:spPr bwMode="auto">
          <a:xfrm>
            <a:off x="4510088" y="3241675"/>
            <a:ext cx="603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50m</a:t>
            </a:r>
          </a:p>
        </p:txBody>
      </p:sp>
      <p:cxnSp>
        <p:nvCxnSpPr>
          <p:cNvPr id="26" name="Gerade Verbindung 25"/>
          <p:cNvCxnSpPr/>
          <p:nvPr/>
        </p:nvCxnSpPr>
        <p:spPr>
          <a:xfrm flipH="1">
            <a:off x="1403350" y="2349500"/>
            <a:ext cx="4864100" cy="2628900"/>
          </a:xfrm>
          <a:prstGeom prst="line">
            <a:avLst/>
          </a:prstGeom>
          <a:ln w="12700">
            <a:solidFill>
              <a:schemeClr val="tx1"/>
            </a:solidFill>
            <a:headEnd type="triangl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439" name="Bild 40" descr="target_region2008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3933825"/>
            <a:ext cx="5214937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9947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inematics and Isobars</a:t>
            </a:r>
            <a:endParaRPr lang="en-US" dirty="0"/>
          </a:p>
        </p:txBody>
      </p:sp>
      <p:pic>
        <p:nvPicPr>
          <p:cNvPr id="4" name="Bild 3" descr="massX_low_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7769" y="1022513"/>
            <a:ext cx="2387821" cy="2448272"/>
          </a:xfrm>
          <a:prstGeom prst="rect">
            <a:avLst/>
          </a:prstGeom>
        </p:spPr>
      </p:pic>
      <p:pic>
        <p:nvPicPr>
          <p:cNvPr id="5" name="Bild 4" descr="massX_high_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970707" y="1022181"/>
            <a:ext cx="2413881" cy="2474992"/>
          </a:xfrm>
          <a:prstGeom prst="rect">
            <a:avLst/>
          </a:prstGeom>
        </p:spPr>
      </p:pic>
      <p:pic>
        <p:nvPicPr>
          <p:cNvPr id="7" name="Bild 6" descr="t_at_1p6_log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018049" y="3614799"/>
            <a:ext cx="2387820" cy="2448271"/>
          </a:xfrm>
          <a:prstGeom prst="rect">
            <a:avLst/>
          </a:prstGeom>
        </p:spPr>
      </p:pic>
      <p:pic>
        <p:nvPicPr>
          <p:cNvPr id="8" name="Bild 7" descr="t_at_0p8_log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6712" y="3615856"/>
            <a:ext cx="2304256" cy="2362592"/>
          </a:xfrm>
          <a:prstGeom prst="rect">
            <a:avLst/>
          </a:prstGeom>
        </p:spPr>
      </p:pic>
      <p:pic>
        <p:nvPicPr>
          <p:cNvPr id="9" name="Bild 8" descr="t_vs_m_lattice_1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9" y="3653460"/>
            <a:ext cx="2448272" cy="2372070"/>
          </a:xfrm>
          <a:prstGeom prst="rect">
            <a:avLst/>
          </a:prstGeom>
        </p:spPr>
      </p:pic>
      <p:pic>
        <p:nvPicPr>
          <p:cNvPr id="10" name="Bild 9" descr="Isobar-Modell_3pi_bw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2" y="1412776"/>
            <a:ext cx="2705755" cy="1728192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8393622" y="2708920"/>
            <a:ext cx="77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t’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>
            <a:off x="0" y="2780928"/>
            <a:ext cx="711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t’</a:t>
            </a:r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971600" y="602128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0.8&lt; m</a:t>
            </a:r>
            <a:r>
              <a:rPr lang="en-US" baseline="-25000" dirty="0" smtClean="0"/>
              <a:t>3</a:t>
            </a:r>
            <a:r>
              <a:rPr lang="en-US" baseline="-25000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/>
              <a:t>&lt;0.85</a:t>
            </a:r>
            <a:endParaRPr lang="en-US" dirty="0"/>
          </a:p>
        </p:txBody>
      </p:sp>
      <p:sp>
        <p:nvSpPr>
          <p:cNvPr id="15" name="Textfeld 14"/>
          <p:cNvSpPr txBox="1"/>
          <p:nvPr/>
        </p:nvSpPr>
        <p:spPr>
          <a:xfrm>
            <a:off x="3563888" y="602128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1.6 &lt; m</a:t>
            </a:r>
            <a:r>
              <a:rPr lang="en-US" baseline="-25000" dirty="0" smtClean="0"/>
              <a:t>3</a:t>
            </a:r>
            <a:r>
              <a:rPr lang="en-US" baseline="-25000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/>
              <a:t>&lt;1.65</a:t>
            </a:r>
            <a:endParaRPr lang="en-US" dirty="0"/>
          </a:p>
        </p:txBody>
      </p:sp>
      <p:sp>
        <p:nvSpPr>
          <p:cNvPr id="16" name="Textfeld 15"/>
          <p:cNvSpPr txBox="1"/>
          <p:nvPr/>
        </p:nvSpPr>
        <p:spPr>
          <a:xfrm>
            <a:off x="6804248" y="6021288"/>
            <a:ext cx="1620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grid of t’ used</a:t>
            </a:r>
          </a:p>
          <a:p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>
                <a:latin typeface="+mj-lt"/>
                <a:cs typeface="Symbol" charset="2"/>
              </a:rPr>
              <a:t>m</a:t>
            </a:r>
            <a:r>
              <a:rPr lang="en-US" dirty="0" smtClean="0">
                <a:latin typeface="+mj-lt"/>
                <a:cs typeface="Symbol" charset="2"/>
              </a:rPr>
              <a:t>: </a:t>
            </a:r>
            <a:r>
              <a:rPr lang="en-US" dirty="0" smtClean="0">
                <a:latin typeface="+mj-lt"/>
              </a:rPr>
              <a:t>20</a:t>
            </a:r>
            <a:r>
              <a:rPr lang="en-US" dirty="0" smtClean="0"/>
              <a:t> MeV/c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3779912" y="1196752"/>
            <a:ext cx="1409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558ED5"/>
                </a:solidFill>
              </a:rPr>
              <a:t>isobar model</a:t>
            </a:r>
            <a:endParaRPr lang="en-US" dirty="0">
              <a:solidFill>
                <a:srgbClr val="558ED5"/>
              </a:solidFill>
            </a:endParaRPr>
          </a:p>
        </p:txBody>
      </p:sp>
      <p:cxnSp>
        <p:nvCxnSpPr>
          <p:cNvPr id="17" name="Gerade Verbindung mit Pfeil 16"/>
          <p:cNvCxnSpPr/>
          <p:nvPr/>
        </p:nvCxnSpPr>
        <p:spPr>
          <a:xfrm flipH="1">
            <a:off x="4315296" y="2014672"/>
            <a:ext cx="5320" cy="66046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Objek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5327768"/>
              </p:ext>
            </p:extLst>
          </p:nvPr>
        </p:nvGraphicFramePr>
        <p:xfrm>
          <a:off x="2843808" y="2132856"/>
          <a:ext cx="1354956" cy="3911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name="Formel" r:id="rId9" imgW="850900" imgH="203200" progId="Equation.3">
                  <p:embed/>
                </p:oleObj>
              </mc:Choice>
              <mc:Fallback>
                <p:oleObj name="Formel" r:id="rId9" imgW="8509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843808" y="2132856"/>
                        <a:ext cx="1354956" cy="3911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Bild 4" descr="Diffractive_3pi_short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540" y="1595140"/>
            <a:ext cx="2502521" cy="1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0787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/>
      <p:bldP spid="16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el 1"/>
          <p:cNvSpPr>
            <a:spLocks noGrp="1"/>
          </p:cNvSpPr>
          <p:nvPr>
            <p:ph type="title"/>
          </p:nvPr>
        </p:nvSpPr>
        <p:spPr>
          <a:xfrm>
            <a:off x="611188" y="0"/>
            <a:ext cx="8229600" cy="8366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>
                <a:latin typeface="Calibri" charset="0"/>
              </a:rPr>
              <a:t>First Impressions</a:t>
            </a:r>
            <a:br>
              <a:rPr lang="en-US" sz="3200">
                <a:latin typeface="Calibri" charset="0"/>
              </a:rPr>
            </a:br>
            <a:r>
              <a:rPr lang="en-US" sz="3200">
                <a:latin typeface="Calibri" charset="0"/>
              </a:rPr>
              <a:t>Motivation for Isobar Model</a:t>
            </a:r>
          </a:p>
        </p:txBody>
      </p:sp>
      <p:pic>
        <p:nvPicPr>
          <p:cNvPr id="20482" name="Bild 3" descr="Dalitz_pi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125538"/>
            <a:ext cx="27305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Bild 4" descr="Dalitz_a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25538"/>
            <a:ext cx="2701925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Bild 5" descr="t_prime_log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61100" y="1092201"/>
            <a:ext cx="2624137" cy="269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2484438" y="3644900"/>
            <a:ext cx="620712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m</a:t>
            </a:r>
            <a:r>
              <a:rPr lang="en-US" baseline="30000" dirty="0">
                <a:latin typeface="+mn-lt"/>
                <a:ea typeface="+mn-ea"/>
                <a:cs typeface="+mn-cs"/>
              </a:rPr>
              <a:t>2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latin typeface="Symbol" charset="2"/>
                <a:ea typeface="+mn-ea"/>
                <a:cs typeface="Symbol" charset="2"/>
              </a:rPr>
              <a:t>p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486" name="Textfeld 10"/>
          <p:cNvSpPr txBox="1">
            <a:spLocks noChangeArrowheads="1"/>
          </p:cNvSpPr>
          <p:nvPr/>
        </p:nvSpPr>
        <p:spPr bwMode="auto">
          <a:xfrm>
            <a:off x="8388350" y="3789363"/>
            <a:ext cx="492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t’</a:t>
            </a:r>
            <a:r>
              <a:rPr lang="en-US" altLang="ja-JP" sz="1800" baseline="-25000"/>
              <a:t>3</a:t>
            </a:r>
            <a:r>
              <a:rPr lang="en-US" altLang="ja-JP" sz="1800" baseline="-25000">
                <a:latin typeface="Symbol" charset="0"/>
                <a:cs typeface="Symbol" charset="0"/>
              </a:rPr>
              <a:t>p</a:t>
            </a:r>
            <a:endParaRPr lang="en-US" sz="1800"/>
          </a:p>
        </p:txBody>
      </p:sp>
      <p:sp>
        <p:nvSpPr>
          <p:cNvPr id="12" name="Geschweifte Klammer links 11"/>
          <p:cNvSpPr/>
          <p:nvPr/>
        </p:nvSpPr>
        <p:spPr>
          <a:xfrm rot="16200000">
            <a:off x="7379494" y="3285331"/>
            <a:ext cx="288925" cy="1439863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488" name="Textfeld 12"/>
          <p:cNvSpPr txBox="1">
            <a:spLocks noChangeArrowheads="1"/>
          </p:cNvSpPr>
          <p:nvPr/>
        </p:nvSpPr>
        <p:spPr bwMode="auto">
          <a:xfrm>
            <a:off x="6732588" y="4365625"/>
            <a:ext cx="16462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used in analysis</a:t>
            </a:r>
          </a:p>
        </p:txBody>
      </p:sp>
      <p:grpSp>
        <p:nvGrpSpPr>
          <p:cNvPr id="20489" name="Gruppierung 18"/>
          <p:cNvGrpSpPr>
            <a:grpSpLocks/>
          </p:cNvGrpSpPr>
          <p:nvPr/>
        </p:nvGrpSpPr>
        <p:grpSpPr bwMode="auto">
          <a:xfrm>
            <a:off x="2051050" y="4192588"/>
            <a:ext cx="2736850" cy="2665412"/>
            <a:chOff x="251520" y="2247534"/>
            <a:chExt cx="4608514" cy="4494724"/>
          </a:xfrm>
        </p:grpSpPr>
        <p:pic>
          <p:nvPicPr>
            <p:cNvPr id="20502" name="Bild 13" descr="massX_final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08415" y="2190639"/>
              <a:ext cx="4494724" cy="4608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hteck 16"/>
            <p:cNvSpPr/>
            <p:nvPr/>
          </p:nvSpPr>
          <p:spPr>
            <a:xfrm>
              <a:off x="2911307" y="2464372"/>
              <a:ext cx="390280" cy="369161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22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22000"/>
                  </a:schemeClr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Rechteck 17"/>
            <p:cNvSpPr/>
            <p:nvPr/>
          </p:nvSpPr>
          <p:spPr>
            <a:xfrm>
              <a:off x="2237673" y="2477758"/>
              <a:ext cx="390280" cy="3670200"/>
            </a:xfrm>
            <a:prstGeom prst="rect">
              <a:avLst/>
            </a:prstGeom>
            <a:solidFill>
              <a:schemeClr val="accent6">
                <a:lumMod val="75000"/>
                <a:alpha val="22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0" name="Textfeld 19"/>
          <p:cNvSpPr txBox="1"/>
          <p:nvPr/>
        </p:nvSpPr>
        <p:spPr>
          <a:xfrm>
            <a:off x="5508625" y="3644900"/>
            <a:ext cx="62071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m</a:t>
            </a:r>
            <a:r>
              <a:rPr lang="en-US" baseline="30000" dirty="0">
                <a:latin typeface="+mn-lt"/>
                <a:ea typeface="+mn-ea"/>
                <a:cs typeface="+mn-cs"/>
              </a:rPr>
              <a:t>2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latin typeface="Symbol" charset="2"/>
                <a:ea typeface="+mn-ea"/>
                <a:cs typeface="Symbol" charset="2"/>
              </a:rPr>
              <a:t>p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Textfeld 20"/>
          <p:cNvSpPr txBox="1"/>
          <p:nvPr/>
        </p:nvSpPr>
        <p:spPr>
          <a:xfrm rot="16200000">
            <a:off x="2933701" y="1393825"/>
            <a:ext cx="620712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m</a:t>
            </a:r>
            <a:r>
              <a:rPr lang="en-US" baseline="30000" dirty="0">
                <a:latin typeface="+mn-lt"/>
                <a:ea typeface="+mn-ea"/>
                <a:cs typeface="+mn-cs"/>
              </a:rPr>
              <a:t>2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latin typeface="Symbol" charset="2"/>
                <a:ea typeface="+mn-ea"/>
                <a:cs typeface="Symbol" charset="2"/>
              </a:rPr>
              <a:t>p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Textfeld 21"/>
          <p:cNvSpPr txBox="1"/>
          <p:nvPr/>
        </p:nvSpPr>
        <p:spPr>
          <a:xfrm rot="16200000">
            <a:off x="-104774" y="1393825"/>
            <a:ext cx="620712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m</a:t>
            </a:r>
            <a:r>
              <a:rPr lang="en-US" baseline="30000" dirty="0">
                <a:latin typeface="+mn-lt"/>
                <a:ea typeface="+mn-ea"/>
                <a:cs typeface="+mn-cs"/>
              </a:rPr>
              <a:t>2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latin typeface="Symbol" charset="2"/>
                <a:ea typeface="+mn-ea"/>
                <a:cs typeface="Symbol" charset="2"/>
              </a:rPr>
              <a:t>p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24" name="Gerade Verbindung mit Pfeil 23"/>
          <p:cNvCxnSpPr>
            <a:endCxn id="20483" idx="2"/>
          </p:cNvCxnSpPr>
          <p:nvPr/>
        </p:nvCxnSpPr>
        <p:spPr>
          <a:xfrm flipH="1" flipV="1">
            <a:off x="1746250" y="3762375"/>
            <a:ext cx="1530350" cy="530225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>
          <a:xfrm flipV="1">
            <a:off x="3851275" y="3716338"/>
            <a:ext cx="1081088" cy="604837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95" name="Textfeld 2"/>
          <p:cNvSpPr txBox="1">
            <a:spLocks noChangeArrowheads="1"/>
          </p:cNvSpPr>
          <p:nvPr/>
        </p:nvSpPr>
        <p:spPr bwMode="auto">
          <a:xfrm>
            <a:off x="3132138" y="2852738"/>
            <a:ext cx="311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E46C0A"/>
                </a:solidFill>
                <a:latin typeface="Symbol" charset="0"/>
                <a:cs typeface="Symbol" charset="0"/>
              </a:rPr>
              <a:t>r</a:t>
            </a:r>
          </a:p>
        </p:txBody>
      </p:sp>
      <p:sp>
        <p:nvSpPr>
          <p:cNvPr id="20496" name="Textfeld 22"/>
          <p:cNvSpPr txBox="1">
            <a:spLocks noChangeArrowheads="1"/>
          </p:cNvSpPr>
          <p:nvPr/>
        </p:nvSpPr>
        <p:spPr bwMode="auto">
          <a:xfrm>
            <a:off x="0" y="2565400"/>
            <a:ext cx="311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E46C0A"/>
                </a:solidFill>
                <a:latin typeface="Symbol" charset="0"/>
                <a:cs typeface="Symbol" charset="0"/>
              </a:rPr>
              <a:t>r</a:t>
            </a:r>
          </a:p>
        </p:txBody>
      </p:sp>
      <p:sp>
        <p:nvSpPr>
          <p:cNvPr id="20497" name="Textfeld 7"/>
          <p:cNvSpPr txBox="1">
            <a:spLocks noChangeArrowheads="1"/>
          </p:cNvSpPr>
          <p:nvPr/>
        </p:nvSpPr>
        <p:spPr bwMode="auto">
          <a:xfrm>
            <a:off x="4859338" y="1989138"/>
            <a:ext cx="9410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rgbClr val="E46C0A"/>
                </a:solidFill>
              </a:rPr>
              <a:t>f</a:t>
            </a:r>
            <a:r>
              <a:rPr lang="en-US" sz="1800" baseline="-25000" dirty="0">
                <a:solidFill>
                  <a:srgbClr val="E46C0A"/>
                </a:solidFill>
              </a:rPr>
              <a:t>2</a:t>
            </a:r>
            <a:r>
              <a:rPr lang="en-US" sz="1800" dirty="0" smtClean="0">
                <a:solidFill>
                  <a:srgbClr val="E46C0A"/>
                </a:solidFill>
              </a:rPr>
              <a:t>(</a:t>
            </a:r>
            <a:r>
              <a:rPr lang="en-US" sz="1800" dirty="0">
                <a:solidFill>
                  <a:srgbClr val="E46C0A"/>
                </a:solidFill>
              </a:rPr>
              <a:t>1270)</a:t>
            </a:r>
          </a:p>
        </p:txBody>
      </p:sp>
      <p:sp>
        <p:nvSpPr>
          <p:cNvPr id="26" name="Textfeld 25"/>
          <p:cNvSpPr txBox="1"/>
          <p:nvPr/>
        </p:nvSpPr>
        <p:spPr>
          <a:xfrm rot="19620876">
            <a:off x="7231063" y="1600200"/>
            <a:ext cx="1620837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Preliminary</a:t>
            </a:r>
          </a:p>
        </p:txBody>
      </p:sp>
      <p:sp>
        <p:nvSpPr>
          <p:cNvPr id="27" name="Textfeld 26"/>
          <p:cNvSpPr txBox="1"/>
          <p:nvPr/>
        </p:nvSpPr>
        <p:spPr>
          <a:xfrm rot="19620876">
            <a:off x="4422775" y="1528763"/>
            <a:ext cx="1620838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Preliminary</a:t>
            </a:r>
          </a:p>
        </p:txBody>
      </p:sp>
      <p:sp>
        <p:nvSpPr>
          <p:cNvPr id="28" name="Textfeld 27"/>
          <p:cNvSpPr txBox="1"/>
          <p:nvPr/>
        </p:nvSpPr>
        <p:spPr>
          <a:xfrm rot="19620876">
            <a:off x="1327150" y="1673225"/>
            <a:ext cx="162083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Preliminary</a:t>
            </a:r>
          </a:p>
        </p:txBody>
      </p:sp>
      <p:sp>
        <p:nvSpPr>
          <p:cNvPr id="29" name="Textfeld 28"/>
          <p:cNvSpPr txBox="1"/>
          <p:nvPr/>
        </p:nvSpPr>
        <p:spPr>
          <a:xfrm rot="19620876">
            <a:off x="3198813" y="5705475"/>
            <a:ext cx="1620837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269629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564904"/>
            <a:ext cx="4248919" cy="2736304"/>
          </a:xfrm>
          <a:prstGeom prst="rect">
            <a:avLst/>
          </a:prstGeom>
        </p:spPr>
      </p:pic>
      <p:pic>
        <p:nvPicPr>
          <p:cNvPr id="20" name="Bild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3" y="2564904"/>
            <a:ext cx="4440808" cy="271777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Partial wave analysis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0" y="6421734"/>
            <a:ext cx="4583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rt taken from </a:t>
            </a:r>
            <a:r>
              <a:rPr lang="en-US" dirty="0" err="1" smtClean="0"/>
              <a:t>Urs</a:t>
            </a:r>
            <a:r>
              <a:rPr lang="en-US" dirty="0" smtClean="0"/>
              <a:t> </a:t>
            </a:r>
            <a:r>
              <a:rPr lang="en-US" dirty="0" err="1" smtClean="0"/>
              <a:t>Wehrli</a:t>
            </a:r>
            <a:r>
              <a:rPr lang="en-US" dirty="0" smtClean="0"/>
              <a:t>: “</a:t>
            </a:r>
            <a:r>
              <a:rPr lang="en-US" dirty="0" err="1" smtClean="0"/>
              <a:t>Kunst</a:t>
            </a:r>
            <a:r>
              <a:rPr lang="en-US" dirty="0" smtClean="0"/>
              <a:t> </a:t>
            </a:r>
            <a:r>
              <a:rPr lang="en-US" dirty="0" err="1" smtClean="0"/>
              <a:t>aufgeräumt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457200" y="1843731"/>
            <a:ext cx="2657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inspired by M. Pennington </a:t>
            </a:r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7452320" y="3356992"/>
            <a:ext cx="1235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Flat wave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948264" y="2708920"/>
            <a:ext cx="4903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CFFCC"/>
                </a:solidFill>
                <a:latin typeface="Symbol" charset="2"/>
                <a:cs typeface="Symbol" charset="2"/>
              </a:rPr>
              <a:t>p</a:t>
            </a:r>
            <a:r>
              <a:rPr lang="en-US" sz="2000" dirty="0" smtClean="0">
                <a:solidFill>
                  <a:srgbClr val="CCFFCC"/>
                </a:solidFill>
              </a:rPr>
              <a:t>f</a:t>
            </a:r>
            <a:r>
              <a:rPr lang="en-US" sz="2000" baseline="-25000" dirty="0" smtClean="0">
                <a:solidFill>
                  <a:srgbClr val="CCFFCC"/>
                </a:solidFill>
              </a:rPr>
              <a:t>0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1168510" y="356598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4499992" y="4869160"/>
            <a:ext cx="1018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r</a:t>
            </a:r>
            <a:r>
              <a:rPr lang="en-US" sz="2000" dirty="0" smtClean="0">
                <a:solidFill>
                  <a:srgbClr val="FFFF00"/>
                </a:solidFill>
                <a:cs typeface="Symbol" charset="2"/>
              </a:rPr>
              <a:t>(770)</a:t>
            </a:r>
            <a:r>
              <a:rPr lang="en-US" sz="20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p</a:t>
            </a:r>
            <a:endParaRPr lang="en-US" sz="2000" dirty="0">
              <a:solidFill>
                <a:srgbClr val="FFFF00"/>
              </a:solidFill>
              <a:latin typeface="Symbol" charset="2"/>
              <a:cs typeface="Symbol" charset="2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8028384" y="3789040"/>
            <a:ext cx="9051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CFFCC"/>
                </a:solidFill>
                <a:cs typeface="Symbol" charset="2"/>
              </a:rPr>
              <a:t>(</a:t>
            </a:r>
            <a:r>
              <a:rPr lang="en-US" sz="2000" dirty="0" err="1" smtClean="0">
                <a:solidFill>
                  <a:srgbClr val="CCFFCC"/>
                </a:solidFill>
                <a:latin typeface="Symbol" charset="2"/>
                <a:cs typeface="Symbol" charset="2"/>
              </a:rPr>
              <a:t>pp</a:t>
            </a:r>
            <a:r>
              <a:rPr lang="en-US" sz="2000" dirty="0" smtClean="0">
                <a:solidFill>
                  <a:srgbClr val="CCFFCC"/>
                </a:solidFill>
                <a:cs typeface="Symbol" charset="2"/>
              </a:rPr>
              <a:t>)</a:t>
            </a:r>
            <a:r>
              <a:rPr lang="en-US" sz="2000" baseline="-25000" dirty="0" smtClean="0">
                <a:solidFill>
                  <a:srgbClr val="CCFFCC"/>
                </a:solidFill>
                <a:cs typeface="Symbol" charset="2"/>
              </a:rPr>
              <a:t>S</a:t>
            </a:r>
            <a:r>
              <a:rPr lang="en-US" sz="2000" dirty="0" smtClean="0">
                <a:solidFill>
                  <a:srgbClr val="CCFFCC"/>
                </a:solidFill>
                <a:latin typeface="Symbol" charset="2"/>
                <a:cs typeface="Symbol" charset="2"/>
              </a:rPr>
              <a:t> p</a:t>
            </a:r>
            <a:endParaRPr lang="en-US" sz="2000" dirty="0">
              <a:solidFill>
                <a:srgbClr val="CCFFCC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580112" y="2708920"/>
            <a:ext cx="4903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CFFCC"/>
                </a:solidFill>
                <a:latin typeface="Symbol" charset="2"/>
                <a:cs typeface="Symbol" charset="2"/>
              </a:rPr>
              <a:t>p</a:t>
            </a:r>
            <a:r>
              <a:rPr lang="en-US" sz="2000" dirty="0" smtClean="0">
                <a:solidFill>
                  <a:srgbClr val="CCFFCC"/>
                </a:solidFill>
              </a:rPr>
              <a:t>f</a:t>
            </a:r>
            <a:r>
              <a:rPr lang="en-US" sz="2000" baseline="-25000" dirty="0">
                <a:solidFill>
                  <a:srgbClr val="CCFFCC"/>
                </a:solidFill>
              </a:rPr>
              <a:t>2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79512" y="2564904"/>
            <a:ext cx="1012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raw data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4572000" y="2564904"/>
            <a:ext cx="1143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after PWA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684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12" grpId="1"/>
      <p:bldP spid="14" grpId="1"/>
      <p:bldP spid="15" grpId="1"/>
      <p:bldP spid="16" grpId="1"/>
      <p:bldP spid="1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Partial wave analysis</a:t>
            </a:r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11168510" y="356598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Inhaltsplatzhalter 17"/>
          <p:cNvSpPr>
            <a:spLocks noGrp="1"/>
          </p:cNvSpPr>
          <p:nvPr>
            <p:ph idx="1"/>
          </p:nvPr>
        </p:nvSpPr>
        <p:spPr>
          <a:xfrm>
            <a:off x="395536" y="1340768"/>
            <a:ext cx="8579296" cy="551723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dirty="0" err="1" smtClean="0"/>
              <a:t>Whats</a:t>
            </a:r>
            <a:r>
              <a:rPr lang="en-US" sz="2400" dirty="0" smtClean="0"/>
              <a:t> PWA ?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Describe population in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5-dimensional phase </a:t>
            </a:r>
            <a:r>
              <a:rPr lang="en-US" sz="2400" dirty="0" smtClean="0"/>
              <a:t>space in </a:t>
            </a:r>
            <a:r>
              <a:rPr lang="en-US" sz="2400" dirty="0" err="1" smtClean="0">
                <a:solidFill>
                  <a:srgbClr val="E46C0A"/>
                </a:solidFill>
                <a:latin typeface="Symbol" charset="2"/>
                <a:cs typeface="Symbol" charset="2"/>
              </a:rPr>
              <a:t>ppp</a:t>
            </a:r>
            <a:r>
              <a:rPr lang="en-US" sz="2400" dirty="0" smtClean="0">
                <a:solidFill>
                  <a:srgbClr val="E46C0A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by </a:t>
            </a:r>
            <a:r>
              <a:rPr lang="en-US" sz="2400" dirty="0" smtClean="0">
                <a:solidFill>
                  <a:srgbClr val="E46C0A"/>
                </a:solidFill>
              </a:rPr>
              <a:t>model</a:t>
            </a:r>
            <a:endParaRPr lang="en-US" sz="2400" dirty="0" smtClean="0"/>
          </a:p>
          <a:p>
            <a:r>
              <a:rPr lang="en-US" sz="2400" dirty="0" smtClean="0"/>
              <a:t>Define a set of quantum numbers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J</a:t>
            </a:r>
            <a:r>
              <a:rPr lang="en-US" sz="2400" baseline="30000" dirty="0" smtClean="0">
                <a:solidFill>
                  <a:schemeClr val="tx2">
                    <a:lumMod val="75000"/>
                  </a:schemeClr>
                </a:solidFill>
              </a:rPr>
              <a:t>PC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Define a set of possible decay channels for each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J</a:t>
            </a:r>
            <a:r>
              <a:rPr lang="en-US" sz="2400" baseline="30000" dirty="0" smtClean="0">
                <a:solidFill>
                  <a:schemeClr val="tx2">
                    <a:lumMod val="75000"/>
                  </a:schemeClr>
                </a:solidFill>
              </a:rPr>
              <a:t>PC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en-US" sz="2400" baseline="300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400" baseline="30000" dirty="0" smtClean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en-US" sz="2400" dirty="0" smtClean="0">
                <a:solidFill>
                  <a:srgbClr val="000000"/>
                </a:solidFill>
              </a:rPr>
              <a:t>(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X</a:t>
            </a:r>
            <a:r>
              <a:rPr lang="en-US" sz="2000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-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→</a:t>
            </a:r>
            <a:r>
              <a:rPr lang="en-US" sz="2000" dirty="0" smtClean="0">
                <a:solidFill>
                  <a:srgbClr val="000000"/>
                </a:solidFill>
              </a:rPr>
              <a:t> isobar + </a:t>
            </a:r>
            <a:r>
              <a:rPr lang="en-US" sz="2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p</a:t>
            </a:r>
            <a:r>
              <a:rPr lang="en-US" sz="2000" dirty="0" smtClean="0">
                <a:solidFill>
                  <a:srgbClr val="000000"/>
                </a:solidFill>
              </a:rPr>
              <a:t>; </a:t>
            </a:r>
            <a:r>
              <a:rPr lang="en-US" sz="2000" dirty="0" err="1" smtClean="0">
                <a:solidFill>
                  <a:srgbClr val="000000"/>
                </a:solidFill>
              </a:rPr>
              <a:t>isobar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  <a:cs typeface="Arial"/>
              </a:rPr>
              <a:t>→</a:t>
            </a:r>
            <a:r>
              <a:rPr lang="en-US" sz="20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pp</a:t>
            </a:r>
            <a:r>
              <a:rPr lang="en-US" sz="2000" dirty="0" smtClean="0">
                <a:solidFill>
                  <a:srgbClr val="000000"/>
                </a:solidFill>
              </a:rPr>
              <a:t> )  :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wave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(88 waves used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en-US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sz="1800" dirty="0" smtClean="0">
                <a:solidFill>
                  <a:srgbClr val="000000"/>
                </a:solidFill>
              </a:rPr>
              <a:t>each such “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wave</a:t>
            </a:r>
            <a:r>
              <a:rPr lang="en-US" sz="1800" dirty="0" smtClean="0">
                <a:solidFill>
                  <a:srgbClr val="000000"/>
                </a:solidFill>
              </a:rPr>
              <a:t>” has a pre-determined population in phase space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</a:rPr>
              <a:t>each wave may have alignment of</a:t>
            </a:r>
            <a:r>
              <a:rPr lang="en-US" sz="1800" i="1" dirty="0" smtClean="0">
                <a:solidFill>
                  <a:srgbClr val="000000"/>
                </a:solidFill>
              </a:rPr>
              <a:t> J </a:t>
            </a:r>
            <a:r>
              <a:rPr lang="en-US" sz="1800" dirty="0" smtClean="0">
                <a:solidFill>
                  <a:srgbClr val="000000"/>
                </a:solidFill>
              </a:rPr>
              <a:t>described by quantum number </a:t>
            </a:r>
            <a:r>
              <a:rPr lang="en-US" sz="18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m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For each bin of 20 MeV/c</a:t>
            </a:r>
            <a:r>
              <a:rPr lang="en-US" sz="2400" baseline="30000" dirty="0" smtClean="0">
                <a:solidFill>
                  <a:srgbClr val="000000"/>
                </a:solidFill>
              </a:rPr>
              <a:t>2</a:t>
            </a:r>
            <a:r>
              <a:rPr lang="en-US" sz="2400" dirty="0" smtClean="0">
                <a:solidFill>
                  <a:srgbClr val="000000"/>
                </a:solidFill>
              </a:rPr>
              <a:t> mass of </a:t>
            </a:r>
            <a:r>
              <a:rPr lang="en-US" sz="2400" dirty="0" err="1" smtClean="0">
                <a:solidFill>
                  <a:srgbClr val="E46C0A"/>
                </a:solidFill>
                <a:latin typeface="Symbol" charset="2"/>
                <a:cs typeface="Symbol" charset="2"/>
              </a:rPr>
              <a:t>ppp</a:t>
            </a:r>
            <a:r>
              <a:rPr lang="en-US" sz="2400" dirty="0" smtClean="0">
                <a:solidFill>
                  <a:srgbClr val="E46C0A"/>
                </a:solidFill>
                <a:latin typeface="Symbol" charset="2"/>
                <a:cs typeface="Symbol" charset="2"/>
              </a:rPr>
              <a:t>: </a:t>
            </a:r>
            <a:r>
              <a:rPr lang="en-US" sz="2400" dirty="0">
                <a:latin typeface="Calibri"/>
                <a:cs typeface="Calibri"/>
              </a:rPr>
              <a:t>d</a:t>
            </a:r>
            <a:r>
              <a:rPr lang="en-US" sz="2400" dirty="0" smtClean="0">
                <a:latin typeface="Calibri"/>
                <a:cs typeface="Calibri"/>
              </a:rPr>
              <a:t>etermine which coherent combination of waves fits distribution best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Obtain </a:t>
            </a:r>
            <a:r>
              <a:rPr lang="en-US" sz="2400" dirty="0" smtClean="0">
                <a:solidFill>
                  <a:srgbClr val="376092"/>
                </a:solidFill>
                <a:latin typeface="Calibri"/>
                <a:cs typeface="Calibri"/>
              </a:rPr>
              <a:t>spin-density matrix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Describe spin density matrix (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submatrix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) by model containing resonances and non-resonant contributions connecting all mass bins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Determine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resonance parameters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9563100" y="5334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Rechteck 19"/>
          <p:cNvSpPr/>
          <p:nvPr/>
        </p:nvSpPr>
        <p:spPr>
          <a:xfrm>
            <a:off x="323528" y="2564904"/>
            <a:ext cx="8640960" cy="295232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hteck 20"/>
          <p:cNvSpPr/>
          <p:nvPr/>
        </p:nvSpPr>
        <p:spPr>
          <a:xfrm>
            <a:off x="323528" y="5517232"/>
            <a:ext cx="8640960" cy="122413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feld 21"/>
          <p:cNvSpPr txBox="1"/>
          <p:nvPr/>
        </p:nvSpPr>
        <p:spPr>
          <a:xfrm>
            <a:off x="-108520" y="3356992"/>
            <a:ext cx="461665" cy="66524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 smtClean="0"/>
              <a:t>step 1</a:t>
            </a:r>
            <a:endParaRPr lang="en-US" dirty="0"/>
          </a:p>
        </p:txBody>
      </p:sp>
      <p:sp>
        <p:nvSpPr>
          <p:cNvPr id="23" name="Textfeld 22"/>
          <p:cNvSpPr txBox="1"/>
          <p:nvPr/>
        </p:nvSpPr>
        <p:spPr>
          <a:xfrm>
            <a:off x="-108520" y="5661248"/>
            <a:ext cx="461665" cy="66524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 smtClean="0"/>
              <a:t>step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368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1411</Words>
  <Application>Microsoft Macintosh PowerPoint</Application>
  <PresentationFormat>Bildschirmpräsentation (4:3)</PresentationFormat>
  <Paragraphs>331</Paragraphs>
  <Slides>37</Slides>
  <Notes>1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37</vt:i4>
      </vt:variant>
    </vt:vector>
  </HeadingPairs>
  <TitlesOfParts>
    <vt:vector size="39" baseType="lpstr">
      <vt:lpstr>Office-Design</vt:lpstr>
      <vt:lpstr>Formel</vt:lpstr>
      <vt:lpstr>The virtue of precision spectroscopy :  A new axial-vector meson  and  The structure of the (pp) S-wave isobar </vt:lpstr>
      <vt:lpstr>Light Mesons, Quarks and Gluons</vt:lpstr>
      <vt:lpstr>How to produce “other” mesons</vt:lpstr>
      <vt:lpstr>Constituent Quarks and Mesons </vt:lpstr>
      <vt:lpstr>The COMPASS Experiment</vt:lpstr>
      <vt:lpstr>Kinematics and Isobars</vt:lpstr>
      <vt:lpstr>First Impressions Motivation for Isobar Model</vt:lpstr>
      <vt:lpstr>Partial wave analysis</vt:lpstr>
      <vt:lpstr>Partial wave analysis</vt:lpstr>
      <vt:lpstr>Fit Model - Isobars</vt:lpstr>
      <vt:lpstr>Major waves</vt:lpstr>
      <vt:lpstr>t’ dependence of  mass distributions</vt:lpstr>
      <vt:lpstr>More exotic families</vt:lpstr>
      <vt:lpstr>Waves involving f0(980)</vt:lpstr>
      <vt:lpstr>Waves involving [pp]S</vt:lpstr>
      <vt:lpstr>PowerPoint-Präsentation</vt:lpstr>
      <vt:lpstr>Non-resonant processes</vt:lpstr>
      <vt:lpstr>COMPASS “Colour Holography”</vt:lpstr>
      <vt:lpstr>Mass dependent fits</vt:lpstr>
      <vt:lpstr>Mass dependent fits</vt:lpstr>
      <vt:lpstr>Mass dependent fits a2(1320)  </vt:lpstr>
      <vt:lpstr>Mass dependent fits a1(1420)  </vt:lpstr>
      <vt:lpstr>Phase: a1(1420) </vt:lpstr>
      <vt:lpstr>Results of Mass-Dependent Fit</vt:lpstr>
      <vt:lpstr>t’ dependence of amplitudes</vt:lpstr>
      <vt:lpstr>(pp)S-wave </vt:lpstr>
      <vt:lpstr>Correlation: m2p – m3p</vt:lpstr>
      <vt:lpstr>Details on (pp)S-wave  </vt:lpstr>
      <vt:lpstr>Conclusion</vt:lpstr>
      <vt:lpstr>Conclusion I</vt:lpstr>
      <vt:lpstr>Conclusion II</vt:lpstr>
      <vt:lpstr>Prospects</vt:lpstr>
      <vt:lpstr>Sneak Preview on (pp) S-wave</vt:lpstr>
      <vt:lpstr>Sneak Preview – Large Fits</vt:lpstr>
      <vt:lpstr>Preview into phh</vt:lpstr>
      <vt:lpstr>The End</vt:lpstr>
      <vt:lpstr>Major waves m = 1</vt:lpstr>
    </vt:vector>
  </TitlesOfParts>
  <Manager/>
  <Company> 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Hadron Beam and Spectroscopy in COMPASS - Future</dc:title>
  <dc:subject/>
  <dc:creator>Stephan Paul</dc:creator>
  <cp:keywords/>
  <dc:description/>
  <cp:lastModifiedBy>Stephan Paul</cp:lastModifiedBy>
  <cp:revision>587</cp:revision>
  <dcterms:created xsi:type="dcterms:W3CDTF">2008-05-22T05:50:45Z</dcterms:created>
  <dcterms:modified xsi:type="dcterms:W3CDTF">2014-01-15T07:55:24Z</dcterms:modified>
  <cp:category/>
</cp:coreProperties>
</file>