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rels" ContentType="application/vnd.openxmlformats-package.relationships+xml"/>
  <Default Extension="xml" ContentType="application/xml"/>
  <Default Extension="(null)" ContentType="image/x-em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451" r:id="rId1"/>
  </p:sldMasterIdLst>
  <p:notesMasterIdLst>
    <p:notesMasterId r:id="rId54"/>
  </p:notesMasterIdLst>
  <p:sldIdLst>
    <p:sldId id="293" r:id="rId2"/>
    <p:sldId id="503" r:id="rId3"/>
    <p:sldId id="517" r:id="rId4"/>
    <p:sldId id="505" r:id="rId5"/>
    <p:sldId id="507" r:id="rId6"/>
    <p:sldId id="506" r:id="rId7"/>
    <p:sldId id="518" r:id="rId8"/>
    <p:sldId id="519" r:id="rId9"/>
    <p:sldId id="504" r:id="rId10"/>
    <p:sldId id="508" r:id="rId11"/>
    <p:sldId id="509" r:id="rId12"/>
    <p:sldId id="513" r:id="rId13"/>
    <p:sldId id="488" r:id="rId14"/>
    <p:sldId id="489" r:id="rId15"/>
    <p:sldId id="461" r:id="rId16"/>
    <p:sldId id="490" r:id="rId17"/>
    <p:sldId id="492" r:id="rId18"/>
    <p:sldId id="493" r:id="rId19"/>
    <p:sldId id="468" r:id="rId20"/>
    <p:sldId id="475" r:id="rId21"/>
    <p:sldId id="474" r:id="rId22"/>
    <p:sldId id="521" r:id="rId23"/>
    <p:sldId id="522" r:id="rId24"/>
    <p:sldId id="520" r:id="rId25"/>
    <p:sldId id="495" r:id="rId26"/>
    <p:sldId id="471" r:id="rId27"/>
    <p:sldId id="516" r:id="rId28"/>
    <p:sldId id="473" r:id="rId29"/>
    <p:sldId id="498" r:id="rId30"/>
    <p:sldId id="497" r:id="rId31"/>
    <p:sldId id="510" r:id="rId32"/>
    <p:sldId id="476" r:id="rId33"/>
    <p:sldId id="477" r:id="rId34"/>
    <p:sldId id="523" r:id="rId35"/>
    <p:sldId id="478" r:id="rId36"/>
    <p:sldId id="479" r:id="rId37"/>
    <p:sldId id="480" r:id="rId38"/>
    <p:sldId id="481" r:id="rId39"/>
    <p:sldId id="482" r:id="rId40"/>
    <p:sldId id="483" r:id="rId41"/>
    <p:sldId id="484" r:id="rId42"/>
    <p:sldId id="485" r:id="rId43"/>
    <p:sldId id="499" r:id="rId44"/>
    <p:sldId id="514" r:id="rId45"/>
    <p:sldId id="515" r:id="rId46"/>
    <p:sldId id="502" r:id="rId47"/>
    <p:sldId id="500" r:id="rId48"/>
    <p:sldId id="501" r:id="rId49"/>
    <p:sldId id="511" r:id="rId50"/>
    <p:sldId id="512" r:id="rId51"/>
    <p:sldId id="453" r:id="rId52"/>
    <p:sldId id="487"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EE"/>
    <a:srgbClr val="F9FFC2"/>
    <a:srgbClr val="EBA2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56"/>
    <p:restoredTop sz="87230" autoAdjust="0"/>
  </p:normalViewPr>
  <p:slideViewPr>
    <p:cSldViewPr snapToGrid="0">
      <p:cViewPr varScale="1">
        <p:scale>
          <a:sx n="77" d="100"/>
          <a:sy n="77" d="100"/>
        </p:scale>
        <p:origin x="39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9" charset="0"/>
                <a:ea typeface="Arial" pitchFamily="-109" charset="0"/>
                <a:cs typeface="Arial" pitchFamily="-109"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9" charset="0"/>
                <a:ea typeface="Arial" pitchFamily="-109" charset="0"/>
                <a:cs typeface="Arial" pitchFamily="-109" charset="0"/>
              </a:defRPr>
            </a:lvl1pPr>
          </a:lstStyle>
          <a:p>
            <a:pPr>
              <a:defRPr/>
            </a:pPr>
            <a:fld id="{7CCE59DA-BD7A-EB4A-B3C4-48DB9D01DBC3}" type="slidenum">
              <a:rPr lang="en-US"/>
              <a:pPr>
                <a:defRPr/>
              </a:pPr>
              <a:t>‹#›</a:t>
            </a:fld>
            <a:endParaRPr lang="en-US"/>
          </a:p>
        </p:txBody>
      </p:sp>
    </p:spTree>
    <p:extLst>
      <p:ext uri="{BB962C8B-B14F-4D97-AF65-F5344CB8AC3E}">
        <p14:creationId xmlns:p14="http://schemas.microsoft.com/office/powerpoint/2010/main" val="2361299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Arial" pitchFamily="-112" charset="0"/>
        <a:cs typeface="Arial"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98F1380-1157-9649-952F-EF05FF7B437E}" type="slidenum">
              <a:rPr lang="en-US">
                <a:latin typeface="Arial" charset="0"/>
                <a:ea typeface="Arial" charset="0"/>
                <a:cs typeface="Arial" charset="0"/>
              </a:rPr>
              <a:pPr/>
              <a:t>1</a:t>
            </a:fld>
            <a:endParaRPr lang="en-US">
              <a:latin typeface="Arial" charset="0"/>
              <a:ea typeface="Arial" charset="0"/>
              <a:cs typeface="Arial" charset="0"/>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latin typeface="Arial" charset="0"/>
              <a:ea typeface="Arial" charset="0"/>
              <a:cs typeface="Arial" charset="0"/>
            </a:endParaRPr>
          </a:p>
          <a:p>
            <a:pPr eaLnBrk="1" hangingPunct="1"/>
            <a:endParaRPr lang="en-US" dirty="0">
              <a:latin typeface="Arial" charset="0"/>
              <a:ea typeface="Arial" charset="0"/>
              <a:cs typeface="Arial" charset="0"/>
            </a:endParaRPr>
          </a:p>
          <a:p>
            <a:pPr eaLnBrk="1" hangingPunct="1"/>
            <a:endParaRPr lang="en-US" dirty="0">
              <a:latin typeface="Arial" charset="0"/>
              <a:ea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CE59DA-BD7A-EB4A-B3C4-48DB9D01DBC3}" type="slidenum">
              <a:rPr lang="en-US" smtClean="0"/>
              <a:pPr>
                <a:defRPr/>
              </a:pPr>
              <a:t>6</a:t>
            </a:fld>
            <a:endParaRPr lang="en-US"/>
          </a:p>
        </p:txBody>
      </p:sp>
    </p:spTree>
    <p:extLst>
      <p:ext uri="{BB962C8B-B14F-4D97-AF65-F5344CB8AC3E}">
        <p14:creationId xmlns:p14="http://schemas.microsoft.com/office/powerpoint/2010/main" val="186111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CE59DA-BD7A-EB4A-B3C4-48DB9D01DBC3}" type="slidenum">
              <a:rPr lang="en-US" smtClean="0"/>
              <a:pPr>
                <a:defRPr/>
              </a:pPr>
              <a:t>26</a:t>
            </a:fld>
            <a:endParaRPr lang="en-US"/>
          </a:p>
        </p:txBody>
      </p:sp>
    </p:spTree>
    <p:extLst>
      <p:ext uri="{BB962C8B-B14F-4D97-AF65-F5344CB8AC3E}">
        <p14:creationId xmlns:p14="http://schemas.microsoft.com/office/powerpoint/2010/main" val="12828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CE59DA-BD7A-EB4A-B3C4-48DB9D01DBC3}" type="slidenum">
              <a:rPr lang="en-US" smtClean="0"/>
              <a:pPr>
                <a:defRPr/>
              </a:pPr>
              <a:t>28</a:t>
            </a:fld>
            <a:endParaRPr lang="en-US"/>
          </a:p>
        </p:txBody>
      </p:sp>
    </p:spTree>
    <p:extLst>
      <p:ext uri="{BB962C8B-B14F-4D97-AF65-F5344CB8AC3E}">
        <p14:creationId xmlns:p14="http://schemas.microsoft.com/office/powerpoint/2010/main" val="3591564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CCE59DA-BD7A-EB4A-B3C4-48DB9D01DBC3}" type="slidenum">
              <a:rPr lang="en-US" smtClean="0"/>
              <a:pPr>
                <a:defRPr/>
              </a:pPr>
              <a:t>37</a:t>
            </a:fld>
            <a:endParaRPr lang="en-US"/>
          </a:p>
        </p:txBody>
      </p:sp>
    </p:spTree>
    <p:extLst>
      <p:ext uri="{BB962C8B-B14F-4D97-AF65-F5344CB8AC3E}">
        <p14:creationId xmlns:p14="http://schemas.microsoft.com/office/powerpoint/2010/main" val="422659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42D53-2317-C34D-8838-949ABB4AD3C0}"/>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8">
            <a:extLst>
              <a:ext uri="{FF2B5EF4-FFF2-40B4-BE49-F238E27FC236}">
                <a16:creationId xmlns:a16="http://schemas.microsoft.com/office/drawing/2014/main" id="{9BCFC5C0-A6C9-A745-A863-6508F934FEB2}"/>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Erice School 2018</a:t>
            </a:r>
            <a:endParaRPr lang="en-US" dirty="0"/>
          </a:p>
        </p:txBody>
      </p:sp>
    </p:spTree>
    <p:extLst>
      <p:ext uri="{BB962C8B-B14F-4D97-AF65-F5344CB8AC3E}">
        <p14:creationId xmlns:p14="http://schemas.microsoft.com/office/powerpoint/2010/main" val="19734057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69D8860-9707-4143-9105-B32A8B6EE53B}"/>
              </a:ext>
            </a:extLst>
          </p:cNvPr>
          <p:cNvSpPr>
            <a:spLocks noGrp="1"/>
          </p:cNvSpPr>
          <p:nvPr>
            <p:ph type="ftr" sz="quarter" idx="10"/>
          </p:nvPr>
        </p:nvSpPr>
        <p:spPr/>
        <p:txBody>
          <a:bodyPr/>
          <a:lstStyle/>
          <a:p>
            <a:r>
              <a:rPr lang="en-US"/>
              <a:t>W. Nazarewicz, Erice School 2018</a:t>
            </a:r>
          </a:p>
        </p:txBody>
      </p:sp>
      <p:sp>
        <p:nvSpPr>
          <p:cNvPr id="4" name="Slide Number Placeholder 3">
            <a:extLst>
              <a:ext uri="{FF2B5EF4-FFF2-40B4-BE49-F238E27FC236}">
                <a16:creationId xmlns:a16="http://schemas.microsoft.com/office/drawing/2014/main" id="{560F056F-4ACF-D645-A593-BCB5A197E81E}"/>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3764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5C2C9-9C0E-8A4D-B9D2-661243CFC8E2}"/>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8">
            <a:extLst>
              <a:ext uri="{FF2B5EF4-FFF2-40B4-BE49-F238E27FC236}">
                <a16:creationId xmlns:a16="http://schemas.microsoft.com/office/drawing/2014/main" id="{9A5268A9-481E-6442-BED8-0A72571EE4DB}"/>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Erice School 2018</a:t>
            </a:r>
            <a:endParaRPr lang="en-US" dirty="0"/>
          </a:p>
        </p:txBody>
      </p:sp>
    </p:spTree>
    <p:extLst>
      <p:ext uri="{BB962C8B-B14F-4D97-AF65-F5344CB8AC3E}">
        <p14:creationId xmlns:p14="http://schemas.microsoft.com/office/powerpoint/2010/main" val="38519745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t>‹#›</a:t>
            </a:fld>
            <a:endParaRPr lang="en-US" dirty="0"/>
          </a:p>
        </p:txBody>
      </p:sp>
      <p:sp>
        <p:nvSpPr>
          <p:cNvPr id="5" name="Footer Placeholder 8">
            <a:extLst>
              <a:ext uri="{FF2B5EF4-FFF2-40B4-BE49-F238E27FC236}">
                <a16:creationId xmlns:a16="http://schemas.microsoft.com/office/drawing/2014/main" id="{AC44A6DE-F48B-7645-B41A-DE8EAE026C36}"/>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Erice School 2018</a:t>
            </a:r>
            <a:endParaRPr lang="en-US" dirty="0"/>
          </a:p>
        </p:txBody>
      </p:sp>
    </p:spTree>
    <p:extLst>
      <p:ext uri="{BB962C8B-B14F-4D97-AF65-F5344CB8AC3E}">
        <p14:creationId xmlns:p14="http://schemas.microsoft.com/office/powerpoint/2010/main" val="248534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ppt_bkg1.png">
            <a:extLst>
              <a:ext uri="{FF2B5EF4-FFF2-40B4-BE49-F238E27FC236}">
                <a16:creationId xmlns:a16="http://schemas.microsoft.com/office/drawing/2014/main" id="{040DA684-D1B6-DC4D-8026-AD13A9AE7450}"/>
              </a:ext>
            </a:extLst>
          </p:cNvPr>
          <p:cNvPicPr>
            <a:picLocks noChangeAspect="1"/>
          </p:cNvPicPr>
          <p:nvPr userDrawn="1"/>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3060" y="6588453"/>
            <a:ext cx="999277" cy="218152"/>
          </a:xfrm>
          <a:prstGeom prst="rect">
            <a:avLst/>
          </a:prstGeom>
          <a:noFill/>
          <a:ln w="9525">
            <a:noFill/>
            <a:miter lim="800000"/>
            <a:headEnd/>
            <a:tailEnd/>
          </a:ln>
        </p:spPr>
      </p:pic>
      <p:sp>
        <p:nvSpPr>
          <p:cNvPr id="3" name="Rectangle 9">
            <a:extLst>
              <a:ext uri="{FF2B5EF4-FFF2-40B4-BE49-F238E27FC236}">
                <a16:creationId xmlns:a16="http://schemas.microsoft.com/office/drawing/2014/main" id="{BA305239-7D9F-3C48-8B33-C52341B8E729}"/>
              </a:ext>
            </a:extLst>
          </p:cNvPr>
          <p:cNvSpPr>
            <a:spLocks noChangeArrowheads="1"/>
          </p:cNvSpPr>
          <p:nvPr userDrawn="1"/>
        </p:nvSpPr>
        <p:spPr bwMode="auto">
          <a:xfrm>
            <a:off x="0" y="6489700"/>
            <a:ext cx="9144000" cy="63500"/>
          </a:xfrm>
          <a:prstGeom prst="rect">
            <a:avLst/>
          </a:prstGeom>
          <a:solidFill>
            <a:srgbClr val="006633"/>
          </a:solidFill>
          <a:ln w="9525">
            <a:noFill/>
            <a:miter lim="800000"/>
            <a:headEnd/>
            <a:tailEnd/>
          </a:ln>
          <a:effectLst/>
        </p:spPr>
        <p:txBody>
          <a:bodyPr wrap="none" lIns="90172" tIns="45088" rIns="90172" bIns="45088" anchor="ctr"/>
          <a:lstStyle/>
          <a:p>
            <a:pPr defTabSz="450802"/>
            <a:endParaRPr lang="en-US" dirty="0">
              <a:solidFill>
                <a:prstClr val="black"/>
              </a:solidFill>
              <a:ea typeface="ヒラギノ角ゴ Pro W3" pitchFamily="-111" charset="-128"/>
            </a:endParaRPr>
          </a:p>
        </p:txBody>
      </p:sp>
      <p:pic>
        <p:nvPicPr>
          <p:cNvPr id="5" name="Picture 4" descr="FRIB_logo_NEW-web.png">
            <a:extLst>
              <a:ext uri="{FF2B5EF4-FFF2-40B4-BE49-F238E27FC236}">
                <a16:creationId xmlns:a16="http://schemas.microsoft.com/office/drawing/2014/main" id="{A81C5448-D9B4-0541-A12C-0B03B5770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320801" y="6561207"/>
            <a:ext cx="222250" cy="284093"/>
          </a:xfrm>
          <a:prstGeom prst="rect">
            <a:avLst/>
          </a:prstGeom>
        </p:spPr>
      </p:pic>
      <p:sp>
        <p:nvSpPr>
          <p:cNvPr id="6" name="Slide Number Placeholder 2">
            <a:extLst>
              <a:ext uri="{FF2B5EF4-FFF2-40B4-BE49-F238E27FC236}">
                <a16:creationId xmlns:a16="http://schemas.microsoft.com/office/drawing/2014/main" id="{C6CC1ECF-E037-6149-8299-EBFD8D0EE907}"/>
              </a:ext>
            </a:extLst>
          </p:cNvPr>
          <p:cNvSpPr>
            <a:spLocks noGrp="1"/>
          </p:cNvSpPr>
          <p:nvPr>
            <p:ph type="sldNum" sz="quarter" idx="4"/>
          </p:nvPr>
        </p:nvSpPr>
        <p:spPr>
          <a:xfrm>
            <a:off x="6842866" y="65011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C7CF1-4D7D-C941-87F6-6592CA3F7595}" type="slidenum">
              <a:rPr lang="en-US" smtClean="0">
                <a:solidFill>
                  <a:prstClr val="black">
                    <a:tint val="75000"/>
                  </a:prstClr>
                </a:solidFill>
              </a:rPr>
              <a:pPr/>
              <a:t>‹#›</a:t>
            </a:fld>
            <a:endParaRPr lang="en-US" dirty="0">
              <a:solidFill>
                <a:prstClr val="black">
                  <a:tint val="75000"/>
                </a:prstClr>
              </a:solidFill>
            </a:endParaRPr>
          </a:p>
        </p:txBody>
      </p:sp>
      <p:sp>
        <p:nvSpPr>
          <p:cNvPr id="9" name="Footer Placeholder 8">
            <a:extLst>
              <a:ext uri="{FF2B5EF4-FFF2-40B4-BE49-F238E27FC236}">
                <a16:creationId xmlns:a16="http://schemas.microsoft.com/office/drawing/2014/main" id="{E3A941B0-37DE-B649-B81C-AA3D4107E2B9}"/>
              </a:ext>
            </a:extLst>
          </p:cNvPr>
          <p:cNvSpPr>
            <a:spLocks noGrp="1"/>
          </p:cNvSpPr>
          <p:nvPr>
            <p:ph type="ftr" sz="quarter" idx="3"/>
          </p:nvPr>
        </p:nvSpPr>
        <p:spPr>
          <a:xfrm>
            <a:off x="2979254" y="6501170"/>
            <a:ext cx="39980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Nazarewicz, Erice School 2018</a:t>
            </a:r>
            <a:endParaRPr lang="en-US" dirty="0"/>
          </a:p>
        </p:txBody>
      </p:sp>
    </p:spTree>
    <p:extLst>
      <p:ext uri="{BB962C8B-B14F-4D97-AF65-F5344CB8AC3E}">
        <p14:creationId xmlns:p14="http://schemas.microsoft.com/office/powerpoint/2010/main" val="2252444736"/>
      </p:ext>
    </p:extLst>
  </p:cSld>
  <p:clrMap bg1="lt1" tx1="dk1" bg2="lt2" tx2="dk2" accent1="accent1" accent2="accent2" accent3="accent3" accent4="accent4" accent5="accent5" accent6="accent6" hlink="hlink" folHlink="folHlink"/>
  <p:sldLayoutIdLst>
    <p:sldLayoutId id="2147484453" r:id="rId1"/>
    <p:sldLayoutId id="2147484458" r:id="rId2"/>
    <p:sldLayoutId id="2147484463" r:id="rId3"/>
    <p:sldLayoutId id="2147484483" r:id="rId4"/>
  </p:sldLayoutIdLst>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xml"/><Relationship Id="rId5" Type="http://schemas.openxmlformats.org/officeDocument/2006/relationships/image" Target="../media/image30.emf"/><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4.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4.xml"/><Relationship Id="rId5" Type="http://schemas.openxmlformats.org/officeDocument/2006/relationships/image" Target="../media/image47.emf"/><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 Id="rId5" Type="http://schemas.openxmlformats.org/officeDocument/2006/relationships/image" Target="../media/image51.emf"/><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microsoft.com/office/2007/relationships/media" Target="../media/media2.mpg"/><Relationship Id="rId7" Type="http://schemas.openxmlformats.org/officeDocument/2006/relationships/image" Target="../media/image5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55.png"/><Relationship Id="rId5" Type="http://schemas.openxmlformats.org/officeDocument/2006/relationships/slideLayout" Target="../slideLayouts/slideLayout4.xml"/><Relationship Id="rId4" Type="http://schemas.openxmlformats.org/officeDocument/2006/relationships/video" Target="../media/media2.mpg"/></Relationships>
</file>

<file path=ppt/slides/_rels/slide2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image" Target="../media/image60.gif"/><Relationship Id="rId4" Type="http://schemas.openxmlformats.org/officeDocument/2006/relationships/image" Target="../media/image59.gif"/></Relationships>
</file>

<file path=ppt/slides/_rels/slide23.xml.rels><?xml version="1.0" encoding="UTF-8" standalone="yes"?>
<Relationships xmlns="http://schemas.openxmlformats.org/package/2006/relationships"><Relationship Id="rId3" Type="http://schemas.openxmlformats.org/officeDocument/2006/relationships/image" Target="../media/image63.(nul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4.xml"/><Relationship Id="rId4" Type="http://schemas.openxmlformats.org/officeDocument/2006/relationships/image" Target="../media/image66.gif"/></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4.xml"/><Relationship Id="rId4"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nul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7.emf"/><Relationship Id="rId4" Type="http://schemas.openxmlformats.org/officeDocument/2006/relationships/image" Target="../media/image96.emf"/></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5.png"/><Relationship Id="rId7" Type="http://schemas.openxmlformats.org/officeDocument/2006/relationships/image" Target="../media/image14.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67FC90F8-4A4D-424E-9059-0E512223D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0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
        <p:nvSpPr>
          <p:cNvPr id="44035" name="Rectangle 3"/>
          <p:cNvSpPr>
            <a:spLocks noChangeArrowheads="1"/>
          </p:cNvSpPr>
          <p:nvPr/>
        </p:nvSpPr>
        <p:spPr bwMode="auto">
          <a:xfrm>
            <a:off x="280395" y="90321"/>
            <a:ext cx="8555037" cy="1600438"/>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FFFF00"/>
                </a:solidFill>
              </a:rPr>
              <a:t>Applications of Nuclear Density Functional Theory</a:t>
            </a:r>
          </a:p>
          <a:p>
            <a:pPr algn="ctr"/>
            <a:r>
              <a:rPr lang="en-US" sz="2000" dirty="0" err="1">
                <a:solidFill>
                  <a:schemeClr val="bg1"/>
                </a:solidFill>
              </a:rPr>
              <a:t>Witold</a:t>
            </a:r>
            <a:r>
              <a:rPr lang="en-US" sz="2000" dirty="0">
                <a:solidFill>
                  <a:schemeClr val="bg1"/>
                </a:solidFill>
              </a:rPr>
              <a:t> </a:t>
            </a:r>
            <a:r>
              <a:rPr lang="en-US" sz="2000" dirty="0" err="1">
                <a:solidFill>
                  <a:schemeClr val="bg1"/>
                </a:solidFill>
              </a:rPr>
              <a:t>Nazarewicz</a:t>
            </a:r>
            <a:r>
              <a:rPr lang="en-US" sz="2000" dirty="0">
                <a:solidFill>
                  <a:schemeClr val="bg1"/>
                </a:solidFill>
              </a:rPr>
              <a:t>, Michigan State University/FRIB</a:t>
            </a:r>
          </a:p>
          <a:p>
            <a:pPr algn="ctr"/>
            <a:r>
              <a:rPr lang="en-US" dirty="0">
                <a:solidFill>
                  <a:schemeClr val="bg1"/>
                </a:solidFill>
              </a:rPr>
              <a:t>INTERNATIONAL SCHOOL OF NUCLEAR PHYSICS, 40</a:t>
            </a:r>
            <a:r>
              <a:rPr lang="en-US" baseline="30000" dirty="0">
                <a:solidFill>
                  <a:schemeClr val="bg1"/>
                </a:solidFill>
              </a:rPr>
              <a:t>th</a:t>
            </a:r>
            <a:r>
              <a:rPr lang="en-US" dirty="0">
                <a:solidFill>
                  <a:schemeClr val="bg1"/>
                </a:solidFill>
              </a:rPr>
              <a:t> Course</a:t>
            </a:r>
          </a:p>
          <a:p>
            <a:pPr algn="ctr"/>
            <a:r>
              <a:rPr lang="en-US" dirty="0">
                <a:solidFill>
                  <a:schemeClr val="bg1"/>
                </a:solidFill>
              </a:rPr>
              <a:t>The Strong Interaction: From Quarks and Gluons to Nuclei and Stars</a:t>
            </a:r>
          </a:p>
          <a:p>
            <a:pPr algn="ctr"/>
            <a:r>
              <a:rPr lang="en-US" dirty="0" err="1">
                <a:solidFill>
                  <a:schemeClr val="bg1"/>
                </a:solidFill>
              </a:rPr>
              <a:t>Erice</a:t>
            </a:r>
            <a:r>
              <a:rPr lang="en-US" dirty="0">
                <a:solidFill>
                  <a:schemeClr val="bg1"/>
                </a:solidFill>
              </a:rPr>
              <a:t>-Sicily: September 16-24, 2018</a:t>
            </a:r>
          </a:p>
        </p:txBody>
      </p:sp>
      <p:sp>
        <p:nvSpPr>
          <p:cNvPr id="5" name="Slide Number Placeholder 4">
            <a:extLst>
              <a:ext uri="{FF2B5EF4-FFF2-40B4-BE49-F238E27FC236}">
                <a16:creationId xmlns:a16="http://schemas.microsoft.com/office/drawing/2014/main" id="{D545FDC7-0F04-9241-9A3B-C23729D473E6}"/>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0500BBED-FE40-8348-AAD5-13AB0A945B16}"/>
              </a:ext>
            </a:extLst>
          </p:cNvPr>
          <p:cNvSpPr>
            <a:spLocks noGrp="1"/>
          </p:cNvSpPr>
          <p:nvPr>
            <p:ph type="ftr" sz="quarter" idx="3"/>
          </p:nvPr>
        </p:nvSpPr>
        <p:spPr/>
        <p:txBody>
          <a:bodyPr/>
          <a:lstStyle/>
          <a:p>
            <a:r>
              <a:rPr lang="en-US"/>
              <a:t>W. Nazarewicz, Erice School 2018</a:t>
            </a:r>
            <a:endParaRPr lang="en-US" dirty="0"/>
          </a:p>
        </p:txBody>
      </p:sp>
      <p:pic>
        <p:nvPicPr>
          <p:cNvPr id="12" name="Picture 11">
            <a:extLst>
              <a:ext uri="{FF2B5EF4-FFF2-40B4-BE49-F238E27FC236}">
                <a16:creationId xmlns:a16="http://schemas.microsoft.com/office/drawing/2014/main" id="{C63DD3A8-E5B8-5E42-AEB9-3490F6AA95D1}"/>
              </a:ext>
            </a:extLst>
          </p:cNvPr>
          <p:cNvPicPr>
            <a:picLocks noChangeAspect="1"/>
          </p:cNvPicPr>
          <p:nvPr/>
        </p:nvPicPr>
        <p:blipFill>
          <a:blip r:embed="rId4"/>
          <a:stretch>
            <a:fillRect/>
          </a:stretch>
        </p:blipFill>
        <p:spPr>
          <a:xfrm>
            <a:off x="515087" y="2351506"/>
            <a:ext cx="3365252" cy="3664104"/>
          </a:xfrm>
          <a:prstGeom prst="rect">
            <a:avLst/>
          </a:prstGeom>
          <a:ln>
            <a:solidFill>
              <a:schemeClr val="accent3">
                <a:lumMod val="75000"/>
              </a:schemeClr>
            </a:solidFill>
          </a:ln>
        </p:spPr>
      </p:pic>
      <p:sp>
        <p:nvSpPr>
          <p:cNvPr id="14" name="Rectangle 13">
            <a:extLst>
              <a:ext uri="{FF2B5EF4-FFF2-40B4-BE49-F238E27FC236}">
                <a16:creationId xmlns:a16="http://schemas.microsoft.com/office/drawing/2014/main" id="{76BAD9A7-25CB-CC48-82A7-5334A56F7048}"/>
              </a:ext>
            </a:extLst>
          </p:cNvPr>
          <p:cNvSpPr/>
          <p:nvPr/>
        </p:nvSpPr>
        <p:spPr>
          <a:xfrm>
            <a:off x="5205046" y="3396118"/>
            <a:ext cx="3771420" cy="2862272"/>
          </a:xfrm>
          <a:prstGeom prst="rect">
            <a:avLst/>
          </a:prstGeom>
        </p:spPr>
        <p:txBody>
          <a:bodyPr wrap="square" lIns="91391" tIns="45695" rIns="91391" bIns="45695">
            <a:spAutoFit/>
          </a:bodyPr>
          <a:lstStyle/>
          <a:p>
            <a:pPr algn="ctr">
              <a:lnSpc>
                <a:spcPts val="1800"/>
              </a:lnSpc>
              <a:spcBef>
                <a:spcPts val="1200"/>
              </a:spcBef>
              <a:spcAft>
                <a:spcPts val="0"/>
              </a:spcAft>
            </a:pPr>
            <a:r>
              <a:rPr lang="en-US" sz="3200" dirty="0">
                <a:solidFill>
                  <a:srgbClr val="FFFF00"/>
                </a:solidFill>
              </a:rPr>
              <a:t>Menu</a:t>
            </a:r>
          </a:p>
          <a:p>
            <a:pPr marL="342900" indent="-342900">
              <a:lnSpc>
                <a:spcPts val="1800"/>
              </a:lnSpc>
              <a:spcBef>
                <a:spcPts val="1200"/>
              </a:spcBef>
              <a:spcAft>
                <a:spcPts val="0"/>
              </a:spcAft>
              <a:buFont typeface="Arial"/>
              <a:buChar char="•"/>
            </a:pPr>
            <a:r>
              <a:rPr lang="en-US" sz="2000" dirty="0">
                <a:solidFill>
                  <a:schemeClr val="bg1"/>
                </a:solidFill>
              </a:rPr>
              <a:t>Introduction to nuclear DFT</a:t>
            </a:r>
          </a:p>
          <a:p>
            <a:pPr marL="342900" indent="-342900">
              <a:lnSpc>
                <a:spcPts val="1800"/>
              </a:lnSpc>
              <a:spcBef>
                <a:spcPts val="1200"/>
              </a:spcBef>
              <a:spcAft>
                <a:spcPts val="0"/>
              </a:spcAft>
              <a:buFont typeface="Arial"/>
              <a:buChar char="•"/>
            </a:pPr>
            <a:r>
              <a:rPr lang="en-US" sz="2000" dirty="0">
                <a:solidFill>
                  <a:schemeClr val="bg1"/>
                </a:solidFill>
              </a:rPr>
              <a:t>Global applications</a:t>
            </a:r>
          </a:p>
          <a:p>
            <a:pPr marL="800100" lvl="1" indent="-342900">
              <a:lnSpc>
                <a:spcPts val="1800"/>
              </a:lnSpc>
              <a:spcBef>
                <a:spcPts val="1200"/>
              </a:spcBef>
              <a:spcAft>
                <a:spcPts val="0"/>
              </a:spcAft>
              <a:buFont typeface="Arial"/>
              <a:buChar char="•"/>
            </a:pPr>
            <a:r>
              <a:rPr lang="en-US" sz="2000" dirty="0">
                <a:solidFill>
                  <a:schemeClr val="bg1"/>
                </a:solidFill>
              </a:rPr>
              <a:t>Charge radii</a:t>
            </a:r>
          </a:p>
          <a:p>
            <a:pPr marL="342900" indent="-342900">
              <a:lnSpc>
                <a:spcPts val="1800"/>
              </a:lnSpc>
              <a:spcBef>
                <a:spcPts val="1200"/>
              </a:spcBef>
              <a:spcAft>
                <a:spcPts val="0"/>
              </a:spcAft>
              <a:buFont typeface="Arial"/>
              <a:buChar char="•"/>
            </a:pPr>
            <a:r>
              <a:rPr lang="en-US" sz="2000" dirty="0">
                <a:solidFill>
                  <a:schemeClr val="bg1"/>
                </a:solidFill>
              </a:rPr>
              <a:t>Localization measure</a:t>
            </a:r>
          </a:p>
          <a:p>
            <a:pPr marL="342900" indent="-342900">
              <a:lnSpc>
                <a:spcPts val="1800"/>
              </a:lnSpc>
              <a:spcBef>
                <a:spcPts val="1200"/>
              </a:spcBef>
              <a:spcAft>
                <a:spcPts val="0"/>
              </a:spcAft>
              <a:buFont typeface="Arial"/>
              <a:buChar char="•"/>
            </a:pPr>
            <a:r>
              <a:rPr lang="en-US" sz="2000" dirty="0">
                <a:solidFill>
                  <a:schemeClr val="bg1"/>
                </a:solidFill>
              </a:rPr>
              <a:t>Model extrapolations and machine learning</a:t>
            </a:r>
          </a:p>
          <a:p>
            <a:pPr marL="342900" indent="-342900">
              <a:lnSpc>
                <a:spcPts val="1800"/>
              </a:lnSpc>
              <a:spcBef>
                <a:spcPts val="1200"/>
              </a:spcBef>
              <a:spcAft>
                <a:spcPts val="0"/>
              </a:spcAft>
              <a:buFont typeface="Arial"/>
              <a:buChar char="•"/>
            </a:pPr>
            <a:r>
              <a:rPr lang="en-US" sz="2000" dirty="0">
                <a:solidFill>
                  <a:schemeClr val="bg1"/>
                </a:solidFill>
              </a:rPr>
              <a:t>Conclusions</a:t>
            </a: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10</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48" y="351693"/>
            <a:ext cx="3849706" cy="59670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143" y="1477469"/>
            <a:ext cx="4572000" cy="3657600"/>
          </a:xfrm>
          <a:prstGeom prst="rect">
            <a:avLst/>
          </a:prstGeom>
        </p:spPr>
      </p:pic>
      <p:sp>
        <p:nvSpPr>
          <p:cNvPr id="6" name="TextBox 5"/>
          <p:cNvSpPr txBox="1"/>
          <p:nvPr/>
        </p:nvSpPr>
        <p:spPr>
          <a:xfrm>
            <a:off x="4738574" y="160692"/>
            <a:ext cx="3997569" cy="923330"/>
          </a:xfrm>
          <a:prstGeom prst="rect">
            <a:avLst/>
          </a:prstGeom>
          <a:noFill/>
        </p:spPr>
        <p:txBody>
          <a:bodyPr wrap="square" rtlCol="0">
            <a:spAutoFit/>
          </a:bodyPr>
          <a:lstStyle/>
          <a:p>
            <a:r>
              <a:rPr lang="en-US" dirty="0"/>
              <a:t>A.J. Miller et al: Proton </a:t>
            </a:r>
            <a:r>
              <a:rPr lang="en-US" dirty="0" err="1"/>
              <a:t>superfluidity</a:t>
            </a:r>
            <a:r>
              <a:rPr lang="en-US" dirty="0"/>
              <a:t> and charge radii in proton-rich calcium isotopes, submitted </a:t>
            </a:r>
          </a:p>
        </p:txBody>
      </p:sp>
    </p:spTree>
    <p:extLst>
      <p:ext uri="{BB962C8B-B14F-4D97-AF65-F5344CB8AC3E}">
        <p14:creationId xmlns:p14="http://schemas.microsoft.com/office/powerpoint/2010/main" val="6262774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11</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4" name="Rectangle 3"/>
          <p:cNvSpPr/>
          <p:nvPr/>
        </p:nvSpPr>
        <p:spPr>
          <a:xfrm>
            <a:off x="1705670" y="654795"/>
            <a:ext cx="5758884" cy="369332"/>
          </a:xfrm>
          <a:prstGeom prst="rect">
            <a:avLst/>
          </a:prstGeom>
        </p:spPr>
        <p:txBody>
          <a:bodyPr wrap="none">
            <a:spAutoFit/>
          </a:bodyPr>
          <a:lstStyle/>
          <a:p>
            <a:r>
              <a:rPr lang="en-US" dirty="0"/>
              <a:t>M. </a:t>
            </a:r>
            <a:r>
              <a:rPr lang="en-US" dirty="0" err="1"/>
              <a:t>Hammen</a:t>
            </a:r>
            <a:r>
              <a:rPr lang="en-US" dirty="0"/>
              <a:t> et al. Phys. Rev. Lett. 121, 102501 (2018)</a:t>
            </a:r>
          </a:p>
        </p:txBody>
      </p:sp>
      <p:sp>
        <p:nvSpPr>
          <p:cNvPr id="6" name="Rectangle 5"/>
          <p:cNvSpPr/>
          <p:nvPr/>
        </p:nvSpPr>
        <p:spPr>
          <a:xfrm>
            <a:off x="2661348" y="227876"/>
            <a:ext cx="3847528" cy="461665"/>
          </a:xfrm>
          <a:prstGeom prst="rect">
            <a:avLst/>
          </a:prstGeom>
        </p:spPr>
        <p:txBody>
          <a:bodyPr wrap="none">
            <a:spAutoFit/>
          </a:bodyPr>
          <a:lstStyle/>
          <a:p>
            <a:r>
              <a:rPr lang="en-US" sz="2400" dirty="0">
                <a:solidFill>
                  <a:srgbClr val="000090"/>
                </a:solidFill>
              </a:rPr>
              <a:t>From Calcium to Cadmium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15" y="1151206"/>
            <a:ext cx="7373815" cy="5222885"/>
          </a:xfrm>
          <a:prstGeom prst="rect">
            <a:avLst/>
          </a:prstGeom>
        </p:spPr>
      </p:pic>
    </p:spTree>
    <p:extLst>
      <p:ext uri="{BB962C8B-B14F-4D97-AF65-F5344CB8AC3E}">
        <p14:creationId xmlns:p14="http://schemas.microsoft.com/office/powerpoint/2010/main" val="15583975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12</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4" name="Rectangle 11"/>
          <p:cNvSpPr>
            <a:spLocks noChangeArrowheads="1"/>
          </p:cNvSpPr>
          <p:nvPr/>
        </p:nvSpPr>
        <p:spPr bwMode="auto">
          <a:xfrm>
            <a:off x="202036" y="72556"/>
            <a:ext cx="8666899" cy="523220"/>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2800" dirty="0">
                <a:solidFill>
                  <a:srgbClr val="002060"/>
                </a:solidFill>
                <a:latin typeface="Calibri" charset="0"/>
              </a:rPr>
              <a:t>Summary (novel </a:t>
            </a:r>
            <a:r>
              <a:rPr lang="en-US" sz="2800" dirty="0" err="1">
                <a:solidFill>
                  <a:srgbClr val="002060"/>
                </a:solidFill>
                <a:latin typeface="Calibri" charset="0"/>
              </a:rPr>
              <a:t>functionals</a:t>
            </a:r>
            <a:r>
              <a:rPr lang="en-US" sz="2800" dirty="0">
                <a:solidFill>
                  <a:srgbClr val="002060"/>
                </a:solidFill>
                <a:latin typeface="Calibri" charset="0"/>
              </a:rPr>
              <a:t>, charge radii)</a:t>
            </a:r>
          </a:p>
        </p:txBody>
      </p:sp>
      <p:sp>
        <p:nvSpPr>
          <p:cNvPr id="6" name="Rectangle 5"/>
          <p:cNvSpPr/>
          <p:nvPr/>
        </p:nvSpPr>
        <p:spPr>
          <a:xfrm>
            <a:off x="506117" y="595776"/>
            <a:ext cx="8470349" cy="1754326"/>
          </a:xfrm>
          <a:prstGeom prst="rect">
            <a:avLst/>
          </a:prstGeom>
        </p:spPr>
        <p:txBody>
          <a:bodyPr wrap="square">
            <a:spAutoFit/>
          </a:bodyPr>
          <a:lstStyle/>
          <a:p>
            <a:r>
              <a:rPr lang="en-US" dirty="0"/>
              <a:t>By using the  tools of numerical optimization and linear regression, we developed new local </a:t>
            </a:r>
            <a:r>
              <a:rPr lang="en-US" dirty="0" err="1"/>
              <a:t>Fayans</a:t>
            </a:r>
            <a:r>
              <a:rPr lang="en-US" dirty="0"/>
              <a:t> energy density functional </a:t>
            </a:r>
            <a:r>
              <a:rPr lang="en-US" dirty="0" err="1"/>
              <a:t>Fy</a:t>
            </a:r>
            <a:r>
              <a:rPr lang="en-US" dirty="0"/>
              <a:t>(</a:t>
            </a:r>
            <a:r>
              <a:rPr lang="en-US" dirty="0" err="1">
                <a:latin typeface="Symbol" pitchFamily="2" charset="2"/>
              </a:rPr>
              <a:t>D</a:t>
            </a:r>
            <a:r>
              <a:rPr lang="en-US" dirty="0" err="1"/>
              <a:t>r</a:t>
            </a:r>
            <a:r>
              <a:rPr lang="en-US" dirty="0"/>
              <a:t>, HFB). This functional  provide excellent description of selected nuclear properties, such as charge radii and separation energies.</a:t>
            </a:r>
          </a:p>
          <a:p>
            <a:endParaRPr lang="en-US" dirty="0"/>
          </a:p>
          <a:p>
            <a:endParaRPr lang="en-US" dirty="0"/>
          </a:p>
        </p:txBody>
      </p:sp>
      <p:pic>
        <p:nvPicPr>
          <p:cNvPr id="7" name="Picture 6">
            <a:extLst>
              <a:ext uri="{FF2B5EF4-FFF2-40B4-BE49-F238E27FC236}">
                <a16:creationId xmlns:a16="http://schemas.microsoft.com/office/drawing/2014/main" id="{876E93C9-CCDF-B443-ADCF-E6CDA57CDF9C}"/>
              </a:ext>
            </a:extLst>
          </p:cNvPr>
          <p:cNvPicPr>
            <a:picLocks noChangeAspect="1"/>
          </p:cNvPicPr>
          <p:nvPr/>
        </p:nvPicPr>
        <p:blipFill>
          <a:blip r:embed="rId2"/>
          <a:stretch>
            <a:fillRect/>
          </a:stretch>
        </p:blipFill>
        <p:spPr>
          <a:xfrm>
            <a:off x="666869" y="1919541"/>
            <a:ext cx="7737231" cy="1226248"/>
          </a:xfrm>
          <a:prstGeom prst="rect">
            <a:avLst/>
          </a:prstGeom>
        </p:spPr>
      </p:pic>
      <p:pic>
        <p:nvPicPr>
          <p:cNvPr id="10" name="Picture 9">
            <a:extLst>
              <a:ext uri="{FF2B5EF4-FFF2-40B4-BE49-F238E27FC236}">
                <a16:creationId xmlns:a16="http://schemas.microsoft.com/office/drawing/2014/main" id="{526C8C25-459E-3D4E-AAD6-67C056876C40}"/>
              </a:ext>
            </a:extLst>
          </p:cNvPr>
          <p:cNvPicPr>
            <a:picLocks noChangeAspect="1"/>
          </p:cNvPicPr>
          <p:nvPr/>
        </p:nvPicPr>
        <p:blipFill>
          <a:blip r:embed="rId3"/>
          <a:stretch>
            <a:fillRect/>
          </a:stretch>
        </p:blipFill>
        <p:spPr>
          <a:xfrm>
            <a:off x="2133600" y="3048785"/>
            <a:ext cx="4843669" cy="3405493"/>
          </a:xfrm>
          <a:prstGeom prst="rect">
            <a:avLst/>
          </a:prstGeom>
        </p:spPr>
      </p:pic>
    </p:spTree>
    <p:extLst>
      <p:ext uri="{BB962C8B-B14F-4D97-AF65-F5344CB8AC3E}">
        <p14:creationId xmlns:p14="http://schemas.microsoft.com/office/powerpoint/2010/main" val="9353818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FD0DE-5B19-1D4A-B556-CB327D3B757E}"/>
              </a:ext>
            </a:extLst>
          </p:cNvPr>
          <p:cNvSpPr>
            <a:spLocks noGrp="1"/>
          </p:cNvSpPr>
          <p:nvPr>
            <p:ph type="sldNum" sz="quarter" idx="4"/>
          </p:nvPr>
        </p:nvSpPr>
        <p:spPr/>
        <p:txBody>
          <a:bodyPr/>
          <a:lstStyle/>
          <a:p>
            <a:fld id="{987C7CF1-4D7D-C941-87F6-6592CA3F7595}" type="slidenum">
              <a:rPr lang="en-US" smtClean="0"/>
              <a:t>13</a:t>
            </a:fld>
            <a:endParaRPr lang="en-US" dirty="0"/>
          </a:p>
        </p:txBody>
      </p:sp>
      <p:sp>
        <p:nvSpPr>
          <p:cNvPr id="3" name="Footer Placeholder 2">
            <a:extLst>
              <a:ext uri="{FF2B5EF4-FFF2-40B4-BE49-F238E27FC236}">
                <a16:creationId xmlns:a16="http://schemas.microsoft.com/office/drawing/2014/main" id="{D913AB4D-6995-7145-B3C1-C103553CEBA4}"/>
              </a:ext>
            </a:extLst>
          </p:cNvPr>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7AE5696C-E68C-C045-869A-EF91FE439863}"/>
              </a:ext>
            </a:extLst>
          </p:cNvPr>
          <p:cNvSpPr>
            <a:spLocks noChangeArrowheads="1"/>
          </p:cNvSpPr>
          <p:nvPr/>
        </p:nvSpPr>
        <p:spPr bwMode="auto">
          <a:xfrm>
            <a:off x="0" y="769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sz="3200" dirty="0">
                <a:solidFill>
                  <a:srgbClr val="000090"/>
                </a:solidFill>
                <a:cs typeface="Arial" charset="0"/>
              </a:rPr>
              <a:t>Single-particle localization measure</a:t>
            </a:r>
          </a:p>
        </p:txBody>
      </p:sp>
      <p:pic>
        <p:nvPicPr>
          <p:cNvPr id="5" name="Picture 4">
            <a:extLst>
              <a:ext uri="{FF2B5EF4-FFF2-40B4-BE49-F238E27FC236}">
                <a16:creationId xmlns:a16="http://schemas.microsoft.com/office/drawing/2014/main" id="{DCB6CBC9-8C6C-9D48-8422-1996F53C102E}"/>
              </a:ext>
            </a:extLst>
          </p:cNvPr>
          <p:cNvPicPr>
            <a:picLocks noChangeAspect="1"/>
          </p:cNvPicPr>
          <p:nvPr/>
        </p:nvPicPr>
        <p:blipFill>
          <a:blip r:embed="rId2"/>
          <a:stretch>
            <a:fillRect/>
          </a:stretch>
        </p:blipFill>
        <p:spPr>
          <a:xfrm>
            <a:off x="2222500" y="1265750"/>
            <a:ext cx="4648200" cy="698500"/>
          </a:xfrm>
          <a:prstGeom prst="rect">
            <a:avLst/>
          </a:prstGeom>
        </p:spPr>
      </p:pic>
      <p:pic>
        <p:nvPicPr>
          <p:cNvPr id="6" name="Picture 5">
            <a:extLst>
              <a:ext uri="{FF2B5EF4-FFF2-40B4-BE49-F238E27FC236}">
                <a16:creationId xmlns:a16="http://schemas.microsoft.com/office/drawing/2014/main" id="{A6618461-DA5D-E541-BA94-0A20EEDD64C9}"/>
              </a:ext>
            </a:extLst>
          </p:cNvPr>
          <p:cNvPicPr>
            <a:picLocks noChangeAspect="1"/>
          </p:cNvPicPr>
          <p:nvPr/>
        </p:nvPicPr>
        <p:blipFill>
          <a:blip r:embed="rId3"/>
          <a:stretch>
            <a:fillRect/>
          </a:stretch>
        </p:blipFill>
        <p:spPr>
          <a:xfrm>
            <a:off x="1536700" y="3119950"/>
            <a:ext cx="5321300" cy="406400"/>
          </a:xfrm>
          <a:prstGeom prst="rect">
            <a:avLst/>
          </a:prstGeom>
        </p:spPr>
      </p:pic>
      <p:sp>
        <p:nvSpPr>
          <p:cNvPr id="7" name="TextBox 6">
            <a:extLst>
              <a:ext uri="{FF2B5EF4-FFF2-40B4-BE49-F238E27FC236}">
                <a16:creationId xmlns:a16="http://schemas.microsoft.com/office/drawing/2014/main" id="{74233B39-A4A3-8945-B5AA-BDFBD0235E21}"/>
              </a:ext>
            </a:extLst>
          </p:cNvPr>
          <p:cNvSpPr txBox="1"/>
          <p:nvPr/>
        </p:nvSpPr>
        <p:spPr>
          <a:xfrm>
            <a:off x="203200" y="846650"/>
            <a:ext cx="3007178" cy="369332"/>
          </a:xfrm>
          <a:prstGeom prst="rect">
            <a:avLst/>
          </a:prstGeom>
          <a:noFill/>
        </p:spPr>
        <p:txBody>
          <a:bodyPr wrap="none" rtlCol="0">
            <a:spAutoFit/>
          </a:bodyPr>
          <a:lstStyle/>
          <a:p>
            <a:r>
              <a:rPr lang="en-US" dirty="0"/>
              <a:t>1. One-body density matrix:</a:t>
            </a:r>
          </a:p>
        </p:txBody>
      </p:sp>
      <p:sp>
        <p:nvSpPr>
          <p:cNvPr id="8" name="TextBox 7">
            <a:extLst>
              <a:ext uri="{FF2B5EF4-FFF2-40B4-BE49-F238E27FC236}">
                <a16:creationId xmlns:a16="http://schemas.microsoft.com/office/drawing/2014/main" id="{1A0ADFFD-3B63-9146-AA5B-9D0EC4CE72AC}"/>
              </a:ext>
            </a:extLst>
          </p:cNvPr>
          <p:cNvSpPr txBox="1"/>
          <p:nvPr/>
        </p:nvSpPr>
        <p:spPr>
          <a:xfrm>
            <a:off x="7277100" y="1286402"/>
            <a:ext cx="768735" cy="369332"/>
          </a:xfrm>
          <a:prstGeom prst="rect">
            <a:avLst/>
          </a:prstGeom>
          <a:noFill/>
        </p:spPr>
        <p:txBody>
          <a:bodyPr wrap="none" rtlCol="0">
            <a:spAutoFit/>
          </a:bodyPr>
          <a:lstStyle/>
          <a:p>
            <a:r>
              <a:rPr lang="en-US" i="1" dirty="0">
                <a:solidFill>
                  <a:srgbClr val="000090"/>
                </a:solidFill>
              </a:rPr>
              <a:t>q</a:t>
            </a:r>
            <a:r>
              <a:rPr lang="en-US" dirty="0">
                <a:solidFill>
                  <a:srgbClr val="000090"/>
                </a:solidFill>
              </a:rPr>
              <a:t>=</a:t>
            </a:r>
            <a:r>
              <a:rPr lang="en-US" dirty="0" err="1">
                <a:solidFill>
                  <a:srgbClr val="000090"/>
                </a:solidFill>
              </a:rPr>
              <a:t>n,p</a:t>
            </a:r>
            <a:endParaRPr lang="en-US" dirty="0">
              <a:solidFill>
                <a:srgbClr val="000090"/>
              </a:solidFill>
            </a:endParaRPr>
          </a:p>
        </p:txBody>
      </p:sp>
      <p:sp>
        <p:nvSpPr>
          <p:cNvPr id="9" name="TextBox 8">
            <a:extLst>
              <a:ext uri="{FF2B5EF4-FFF2-40B4-BE49-F238E27FC236}">
                <a16:creationId xmlns:a16="http://schemas.microsoft.com/office/drawing/2014/main" id="{A3C340DF-829A-9646-B732-CE85831BF04F}"/>
              </a:ext>
            </a:extLst>
          </p:cNvPr>
          <p:cNvSpPr txBox="1"/>
          <p:nvPr/>
        </p:nvSpPr>
        <p:spPr>
          <a:xfrm>
            <a:off x="203200" y="2357950"/>
            <a:ext cx="8255001" cy="646331"/>
          </a:xfrm>
          <a:prstGeom prst="rect">
            <a:avLst/>
          </a:prstGeom>
          <a:noFill/>
        </p:spPr>
        <p:txBody>
          <a:bodyPr wrap="square" rtlCol="0">
            <a:spAutoFit/>
          </a:bodyPr>
          <a:lstStyle/>
          <a:p>
            <a:r>
              <a:rPr lang="en-US" dirty="0"/>
              <a:t>2. The probability of finding two nucleons with the same spin at spatial locations </a:t>
            </a:r>
            <a:r>
              <a:rPr lang="en-US" b="1" dirty="0">
                <a:latin typeface="Times New Roman"/>
                <a:cs typeface="Times New Roman"/>
              </a:rPr>
              <a:t>r </a:t>
            </a:r>
            <a:r>
              <a:rPr lang="en-US" dirty="0"/>
              <a:t>and </a:t>
            </a:r>
            <a:r>
              <a:rPr lang="en-US" b="1" dirty="0">
                <a:latin typeface="Times New Roman"/>
                <a:cs typeface="Times New Roman"/>
              </a:rPr>
              <a:t>r’ </a:t>
            </a:r>
            <a:r>
              <a:rPr lang="en-US" dirty="0"/>
              <a:t>(same-spin pair probability) for </a:t>
            </a:r>
            <a:r>
              <a:rPr lang="en-US" dirty="0" err="1"/>
              <a:t>isospin</a:t>
            </a:r>
            <a:r>
              <a:rPr lang="en-US" dirty="0"/>
              <a:t> </a:t>
            </a:r>
            <a:r>
              <a:rPr lang="en-US" i="1" dirty="0"/>
              <a:t>q</a:t>
            </a:r>
            <a:r>
              <a:rPr lang="en-US" dirty="0"/>
              <a:t>:</a:t>
            </a:r>
          </a:p>
        </p:txBody>
      </p:sp>
      <p:pic>
        <p:nvPicPr>
          <p:cNvPr id="10" name="Picture 9">
            <a:extLst>
              <a:ext uri="{FF2B5EF4-FFF2-40B4-BE49-F238E27FC236}">
                <a16:creationId xmlns:a16="http://schemas.microsoft.com/office/drawing/2014/main" id="{7FE3C3B6-4191-3047-8D55-DF085446EB82}"/>
              </a:ext>
            </a:extLst>
          </p:cNvPr>
          <p:cNvPicPr>
            <a:picLocks noChangeAspect="1"/>
          </p:cNvPicPr>
          <p:nvPr/>
        </p:nvPicPr>
        <p:blipFill>
          <a:blip r:embed="rId4"/>
          <a:stretch>
            <a:fillRect/>
          </a:stretch>
        </p:blipFill>
        <p:spPr>
          <a:xfrm>
            <a:off x="2032000" y="3767650"/>
            <a:ext cx="2451100" cy="330200"/>
          </a:xfrm>
          <a:prstGeom prst="rect">
            <a:avLst/>
          </a:prstGeom>
        </p:spPr>
      </p:pic>
      <p:sp>
        <p:nvSpPr>
          <p:cNvPr id="11" name="TextBox 10">
            <a:extLst>
              <a:ext uri="{FF2B5EF4-FFF2-40B4-BE49-F238E27FC236}">
                <a16:creationId xmlns:a16="http://schemas.microsoft.com/office/drawing/2014/main" id="{0F4E2780-2DBD-764A-ADEB-8EB342A674C6}"/>
              </a:ext>
            </a:extLst>
          </p:cNvPr>
          <p:cNvSpPr txBox="1"/>
          <p:nvPr/>
        </p:nvSpPr>
        <p:spPr>
          <a:xfrm>
            <a:off x="4673600" y="3754434"/>
            <a:ext cx="1454921" cy="369332"/>
          </a:xfrm>
          <a:prstGeom prst="rect">
            <a:avLst/>
          </a:prstGeom>
          <a:noFill/>
        </p:spPr>
        <p:txBody>
          <a:bodyPr wrap="none" rtlCol="0">
            <a:spAutoFit/>
          </a:bodyPr>
          <a:lstStyle/>
          <a:p>
            <a:r>
              <a:rPr lang="en-US" dirty="0">
                <a:solidFill>
                  <a:srgbClr val="000090"/>
                </a:solidFill>
              </a:rPr>
              <a:t>local density</a:t>
            </a:r>
          </a:p>
        </p:txBody>
      </p:sp>
      <p:sp>
        <p:nvSpPr>
          <p:cNvPr id="12" name="Rectangle 11">
            <a:extLst>
              <a:ext uri="{FF2B5EF4-FFF2-40B4-BE49-F238E27FC236}">
                <a16:creationId xmlns:a16="http://schemas.microsoft.com/office/drawing/2014/main" id="{12573E2C-E699-2340-B271-5018EE003E5E}"/>
              </a:ext>
            </a:extLst>
          </p:cNvPr>
          <p:cNvSpPr/>
          <p:nvPr/>
        </p:nvSpPr>
        <p:spPr>
          <a:xfrm>
            <a:off x="203200" y="4425986"/>
            <a:ext cx="8559800" cy="646331"/>
          </a:xfrm>
          <a:prstGeom prst="rect">
            <a:avLst/>
          </a:prstGeom>
        </p:spPr>
        <p:txBody>
          <a:bodyPr wrap="square">
            <a:spAutoFit/>
          </a:bodyPr>
          <a:lstStyle/>
          <a:p>
            <a:r>
              <a:rPr lang="en-US" dirty="0"/>
              <a:t>3. The conditional probability for finding a nucleon at </a:t>
            </a:r>
            <a:r>
              <a:rPr lang="en-US" b="1" dirty="0">
                <a:latin typeface="Times New Roman"/>
                <a:cs typeface="Times New Roman"/>
              </a:rPr>
              <a:t>r’ </a:t>
            </a:r>
            <a:r>
              <a:rPr lang="en-US" dirty="0"/>
              <a:t>when we know with certainty that another nucleon with the same spin and isospin is at </a:t>
            </a:r>
            <a:r>
              <a:rPr lang="en-US" b="1" dirty="0">
                <a:latin typeface="Times New Roman"/>
                <a:cs typeface="Times New Roman"/>
              </a:rPr>
              <a:t>r </a:t>
            </a:r>
            <a:r>
              <a:rPr lang="en-US" dirty="0"/>
              <a:t>:</a:t>
            </a:r>
          </a:p>
        </p:txBody>
      </p:sp>
      <p:pic>
        <p:nvPicPr>
          <p:cNvPr id="13" name="Picture 12">
            <a:extLst>
              <a:ext uri="{FF2B5EF4-FFF2-40B4-BE49-F238E27FC236}">
                <a16:creationId xmlns:a16="http://schemas.microsoft.com/office/drawing/2014/main" id="{5973975E-E195-0942-84A7-F19DF8041F15}"/>
              </a:ext>
            </a:extLst>
          </p:cNvPr>
          <p:cNvPicPr>
            <a:picLocks noChangeAspect="1"/>
          </p:cNvPicPr>
          <p:nvPr/>
        </p:nvPicPr>
        <p:blipFill>
          <a:blip r:embed="rId5"/>
          <a:stretch>
            <a:fillRect/>
          </a:stretch>
        </p:blipFill>
        <p:spPr>
          <a:xfrm>
            <a:off x="1714500" y="5139250"/>
            <a:ext cx="4610100" cy="812800"/>
          </a:xfrm>
          <a:prstGeom prst="rect">
            <a:avLst/>
          </a:prstGeom>
        </p:spPr>
      </p:pic>
    </p:spTree>
    <p:extLst>
      <p:ext uri="{BB962C8B-B14F-4D97-AF65-F5344CB8AC3E}">
        <p14:creationId xmlns:p14="http://schemas.microsoft.com/office/powerpoint/2010/main" val="428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75EE45-A949-654C-A0F5-AFEBE83814DE}"/>
              </a:ext>
            </a:extLst>
          </p:cNvPr>
          <p:cNvSpPr>
            <a:spLocks noGrp="1"/>
          </p:cNvSpPr>
          <p:nvPr>
            <p:ph type="sldNum" sz="quarter" idx="4"/>
          </p:nvPr>
        </p:nvSpPr>
        <p:spPr/>
        <p:txBody>
          <a:bodyPr/>
          <a:lstStyle/>
          <a:p>
            <a:fld id="{987C7CF1-4D7D-C941-87F6-6592CA3F7595}" type="slidenum">
              <a:rPr lang="en-US" smtClean="0"/>
              <a:t>14</a:t>
            </a:fld>
            <a:endParaRPr lang="en-US" dirty="0"/>
          </a:p>
        </p:txBody>
      </p:sp>
      <p:sp>
        <p:nvSpPr>
          <p:cNvPr id="3" name="Footer Placeholder 2">
            <a:extLst>
              <a:ext uri="{FF2B5EF4-FFF2-40B4-BE49-F238E27FC236}">
                <a16:creationId xmlns:a16="http://schemas.microsoft.com/office/drawing/2014/main" id="{C62BFAC7-4959-0849-AB61-A3E61BDEC966}"/>
              </a:ext>
            </a:extLst>
          </p:cNvPr>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EC593CB0-CB10-6445-AAF7-1697905A5D97}"/>
              </a:ext>
            </a:extLst>
          </p:cNvPr>
          <p:cNvSpPr/>
          <p:nvPr/>
        </p:nvSpPr>
        <p:spPr>
          <a:xfrm>
            <a:off x="266700" y="89247"/>
            <a:ext cx="8585200" cy="923330"/>
          </a:xfrm>
          <a:prstGeom prst="rect">
            <a:avLst/>
          </a:prstGeom>
        </p:spPr>
        <p:txBody>
          <a:bodyPr wrap="square">
            <a:spAutoFit/>
          </a:bodyPr>
          <a:lstStyle/>
          <a:p>
            <a:r>
              <a:rPr lang="en-US" dirty="0"/>
              <a:t>4. Consider the local short-range behavior of the conditional probability, which one can obtain by performing a spherical averaging over a shell of radius </a:t>
            </a:r>
            <a:r>
              <a:rPr lang="en-US" dirty="0">
                <a:latin typeface="Symbol" charset="2"/>
                <a:cs typeface="Symbol" charset="2"/>
              </a:rPr>
              <a:t>d</a:t>
            </a:r>
            <a:r>
              <a:rPr lang="en-US" dirty="0"/>
              <a:t> about the point</a:t>
            </a:r>
            <a:r>
              <a:rPr lang="en-US" b="1" dirty="0">
                <a:latin typeface="Times New Roman"/>
                <a:cs typeface="Times New Roman"/>
              </a:rPr>
              <a:t> r </a:t>
            </a:r>
            <a:r>
              <a:rPr lang="en-US" dirty="0"/>
              <a:t>and then Taylor expanding the resulting expression: </a:t>
            </a:r>
          </a:p>
        </p:txBody>
      </p:sp>
      <p:pic>
        <p:nvPicPr>
          <p:cNvPr id="5" name="Picture 4">
            <a:extLst>
              <a:ext uri="{FF2B5EF4-FFF2-40B4-BE49-F238E27FC236}">
                <a16:creationId xmlns:a16="http://schemas.microsoft.com/office/drawing/2014/main" id="{3B20A70B-402C-3246-B996-360286EF8D80}"/>
              </a:ext>
            </a:extLst>
          </p:cNvPr>
          <p:cNvPicPr>
            <a:picLocks noChangeAspect="1"/>
          </p:cNvPicPr>
          <p:nvPr/>
        </p:nvPicPr>
        <p:blipFill>
          <a:blip r:embed="rId2"/>
          <a:stretch>
            <a:fillRect/>
          </a:stretch>
        </p:blipFill>
        <p:spPr>
          <a:xfrm>
            <a:off x="1130300" y="1130309"/>
            <a:ext cx="6743700" cy="927100"/>
          </a:xfrm>
          <a:prstGeom prst="rect">
            <a:avLst/>
          </a:prstGeom>
        </p:spPr>
      </p:pic>
      <p:pic>
        <p:nvPicPr>
          <p:cNvPr id="6" name="Picture 5">
            <a:extLst>
              <a:ext uri="{FF2B5EF4-FFF2-40B4-BE49-F238E27FC236}">
                <a16:creationId xmlns:a16="http://schemas.microsoft.com/office/drawing/2014/main" id="{1EA18B61-9143-E14D-9CDB-0AD4AD511DCA}"/>
              </a:ext>
            </a:extLst>
          </p:cNvPr>
          <p:cNvPicPr>
            <a:picLocks noChangeAspect="1"/>
          </p:cNvPicPr>
          <p:nvPr/>
        </p:nvPicPr>
        <p:blipFill>
          <a:blip r:embed="rId3"/>
          <a:stretch>
            <a:fillRect/>
          </a:stretch>
        </p:blipFill>
        <p:spPr>
          <a:xfrm>
            <a:off x="952500" y="2065869"/>
            <a:ext cx="5156200" cy="2413000"/>
          </a:xfrm>
          <a:prstGeom prst="rect">
            <a:avLst/>
          </a:prstGeom>
        </p:spPr>
      </p:pic>
      <p:sp>
        <p:nvSpPr>
          <p:cNvPr id="7" name="Rectangle 6">
            <a:extLst>
              <a:ext uri="{FF2B5EF4-FFF2-40B4-BE49-F238E27FC236}">
                <a16:creationId xmlns:a16="http://schemas.microsoft.com/office/drawing/2014/main" id="{EA824B36-22BB-304E-9950-9FA4FBA25E4B}"/>
              </a:ext>
            </a:extLst>
          </p:cNvPr>
          <p:cNvSpPr/>
          <p:nvPr/>
        </p:nvSpPr>
        <p:spPr>
          <a:xfrm>
            <a:off x="5109700" y="2202948"/>
            <a:ext cx="2404399" cy="369332"/>
          </a:xfrm>
          <a:prstGeom prst="rect">
            <a:avLst/>
          </a:prstGeom>
        </p:spPr>
        <p:txBody>
          <a:bodyPr wrap="none">
            <a:spAutoFit/>
          </a:bodyPr>
          <a:lstStyle/>
          <a:p>
            <a:r>
              <a:rPr lang="en-US" dirty="0">
                <a:solidFill>
                  <a:srgbClr val="000090"/>
                </a:solidFill>
              </a:rPr>
              <a:t>kinetic energy density</a:t>
            </a:r>
          </a:p>
        </p:txBody>
      </p:sp>
      <p:sp>
        <p:nvSpPr>
          <p:cNvPr id="8" name="Rectangle 7">
            <a:extLst>
              <a:ext uri="{FF2B5EF4-FFF2-40B4-BE49-F238E27FC236}">
                <a16:creationId xmlns:a16="http://schemas.microsoft.com/office/drawing/2014/main" id="{1E709EB1-D245-174F-8216-F0C098993FA7}"/>
              </a:ext>
            </a:extLst>
          </p:cNvPr>
          <p:cNvSpPr/>
          <p:nvPr/>
        </p:nvSpPr>
        <p:spPr>
          <a:xfrm>
            <a:off x="5983299" y="3003048"/>
            <a:ext cx="1698602" cy="369332"/>
          </a:xfrm>
          <a:prstGeom prst="rect">
            <a:avLst/>
          </a:prstGeom>
        </p:spPr>
        <p:txBody>
          <a:bodyPr wrap="none">
            <a:spAutoFit/>
          </a:bodyPr>
          <a:lstStyle/>
          <a:p>
            <a:r>
              <a:rPr lang="en-US" dirty="0">
                <a:solidFill>
                  <a:srgbClr val="000090"/>
                </a:solidFill>
              </a:rPr>
              <a:t>current density</a:t>
            </a:r>
          </a:p>
        </p:txBody>
      </p:sp>
      <p:pic>
        <p:nvPicPr>
          <p:cNvPr id="9" name="Picture 2">
            <a:extLst>
              <a:ext uri="{FF2B5EF4-FFF2-40B4-BE49-F238E27FC236}">
                <a16:creationId xmlns:a16="http://schemas.microsoft.com/office/drawing/2014/main" id="{9558B094-8C27-494C-901E-2D05AF137E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4770846"/>
            <a:ext cx="5479671" cy="162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5">
            <a:extLst>
              <a:ext uri="{FF2B5EF4-FFF2-40B4-BE49-F238E27FC236}">
                <a16:creationId xmlns:a16="http://schemas.microsoft.com/office/drawing/2014/main" id="{46AC58A1-C59B-4C4B-97FE-047B5F161538}"/>
              </a:ext>
            </a:extLst>
          </p:cNvPr>
          <p:cNvSpPr>
            <a:spLocks noChangeArrowheads="1"/>
          </p:cNvSpPr>
          <p:nvPr/>
        </p:nvSpPr>
        <p:spPr bwMode="auto">
          <a:xfrm>
            <a:off x="5469464" y="4088122"/>
            <a:ext cx="3674536" cy="2308324"/>
          </a:xfrm>
          <a:prstGeom prst="rect">
            <a:avLst/>
          </a:prstGeom>
          <a:solidFill>
            <a:schemeClr val="bg1"/>
          </a:solidFill>
          <a:ln>
            <a:noFill/>
          </a:ln>
        </p:spPr>
        <p:txBody>
          <a:bodyPr wrap="square">
            <a:spAutoFit/>
          </a:bodyPr>
          <a:lstStyle/>
          <a:p>
            <a:r>
              <a:rPr lang="en-US" dirty="0"/>
              <a:t>A value of localization corresponds in this definition to a totally localized particle, as found in an alpha-particle for all combinations of spin and </a:t>
            </a:r>
            <a:r>
              <a:rPr lang="en-US" dirty="0" err="1"/>
              <a:t>isospin</a:t>
            </a:r>
            <a:r>
              <a:rPr lang="en-US" dirty="0"/>
              <a:t>. The value of ½ marks the localization of particles in a Fermi gas.</a:t>
            </a:r>
          </a:p>
        </p:txBody>
      </p:sp>
      <p:sp>
        <p:nvSpPr>
          <p:cNvPr id="11" name="Rectangle 4">
            <a:extLst>
              <a:ext uri="{FF2B5EF4-FFF2-40B4-BE49-F238E27FC236}">
                <a16:creationId xmlns:a16="http://schemas.microsoft.com/office/drawing/2014/main" id="{C362FF33-0AA4-A342-87AB-1F9272BEBF61}"/>
              </a:ext>
            </a:extLst>
          </p:cNvPr>
          <p:cNvSpPr>
            <a:spLocks noChangeArrowheads="1"/>
          </p:cNvSpPr>
          <p:nvPr/>
        </p:nvSpPr>
        <p:spPr bwMode="auto">
          <a:xfrm>
            <a:off x="237561" y="4499910"/>
            <a:ext cx="41830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200" dirty="0" err="1"/>
              <a:t>Becke</a:t>
            </a:r>
            <a:r>
              <a:rPr lang="en-US" sz="1200" dirty="0"/>
              <a:t> and Edgecombe, J. Chem. Phys. 92, 5397 (1990)</a:t>
            </a:r>
          </a:p>
        </p:txBody>
      </p:sp>
    </p:spTree>
    <p:extLst>
      <p:ext uri="{BB962C8B-B14F-4D97-AF65-F5344CB8AC3E}">
        <p14:creationId xmlns:p14="http://schemas.microsoft.com/office/powerpoint/2010/main" val="74342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CA4871-C5DA-5E4C-98DF-04252621FABA}"/>
              </a:ext>
            </a:extLst>
          </p:cNvPr>
          <p:cNvSpPr>
            <a:spLocks noGrp="1"/>
          </p:cNvSpPr>
          <p:nvPr>
            <p:ph type="sldNum" sz="quarter" idx="4"/>
          </p:nvPr>
        </p:nvSpPr>
        <p:spPr/>
        <p:txBody>
          <a:bodyPr/>
          <a:lstStyle/>
          <a:p>
            <a:fld id="{987C7CF1-4D7D-C941-87F6-6592CA3F7595}" type="slidenum">
              <a:rPr lang="en-US" smtClean="0"/>
              <a:t>15</a:t>
            </a:fld>
            <a:endParaRPr lang="en-US" dirty="0"/>
          </a:p>
        </p:txBody>
      </p:sp>
      <p:sp>
        <p:nvSpPr>
          <p:cNvPr id="8" name="Footer Placeholder 7">
            <a:extLst>
              <a:ext uri="{FF2B5EF4-FFF2-40B4-BE49-F238E27FC236}">
                <a16:creationId xmlns:a16="http://schemas.microsoft.com/office/drawing/2014/main" id="{3F7C6A6D-2E3F-964A-A8C1-0F82A7CE340E}"/>
              </a:ext>
            </a:extLst>
          </p:cNvPr>
          <p:cNvSpPr>
            <a:spLocks noGrp="1"/>
          </p:cNvSpPr>
          <p:nvPr>
            <p:ph type="ftr" sz="quarter" idx="3"/>
          </p:nvPr>
        </p:nvSpPr>
        <p:spPr/>
        <p:txBody>
          <a:bodyPr/>
          <a:lstStyle/>
          <a:p>
            <a:r>
              <a:rPr lang="en-US"/>
              <a:t>W. Nazarewicz, Erice School 2018</a:t>
            </a:r>
            <a:endParaRPr lang="en-US" dirty="0"/>
          </a:p>
        </p:txBody>
      </p:sp>
      <p:pic>
        <p:nvPicPr>
          <p:cNvPr id="18" name="Picture 2">
            <a:extLst>
              <a:ext uri="{FF2B5EF4-FFF2-40B4-BE49-F238E27FC236}">
                <a16:creationId xmlns:a16="http://schemas.microsoft.com/office/drawing/2014/main" id="{ECA2C979-B82C-C24F-8830-20732F8BA0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319" y="1268254"/>
            <a:ext cx="3108182" cy="4694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3">
            <a:extLst>
              <a:ext uri="{FF2B5EF4-FFF2-40B4-BE49-F238E27FC236}">
                <a16:creationId xmlns:a16="http://schemas.microsoft.com/office/drawing/2014/main" id="{0AB7CAA6-2C0D-3E4A-9F27-52119345F969}"/>
              </a:ext>
            </a:extLst>
          </p:cNvPr>
          <p:cNvSpPr txBox="1">
            <a:spLocks noChangeArrowheads="1"/>
          </p:cNvSpPr>
          <p:nvPr/>
        </p:nvSpPr>
        <p:spPr bwMode="auto">
          <a:xfrm>
            <a:off x="3365501" y="3153973"/>
            <a:ext cx="128269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Shell structure of </a:t>
            </a:r>
            <a:r>
              <a:rPr lang="en-US" sz="1800" dirty="0" err="1"/>
              <a:t>Xe</a:t>
            </a:r>
            <a:endParaRPr lang="en-US" sz="1800" dirty="0"/>
          </a:p>
        </p:txBody>
      </p:sp>
      <p:sp>
        <p:nvSpPr>
          <p:cNvPr id="20" name="Rectangle 4">
            <a:extLst>
              <a:ext uri="{FF2B5EF4-FFF2-40B4-BE49-F238E27FC236}">
                <a16:creationId xmlns:a16="http://schemas.microsoft.com/office/drawing/2014/main" id="{2425BD74-2823-F544-A5F7-7B5B328AD3A8}"/>
              </a:ext>
            </a:extLst>
          </p:cNvPr>
          <p:cNvSpPr>
            <a:spLocks noChangeArrowheads="1"/>
          </p:cNvSpPr>
          <p:nvPr/>
        </p:nvSpPr>
        <p:spPr bwMode="auto">
          <a:xfrm>
            <a:off x="115917" y="5944269"/>
            <a:ext cx="484258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200" dirty="0" err="1"/>
              <a:t>Becke</a:t>
            </a:r>
            <a:r>
              <a:rPr lang="en-US" sz="1200" dirty="0"/>
              <a:t> and Edgecombe, J. Chem. Phys. 92, 5397 (1990)</a:t>
            </a:r>
          </a:p>
          <a:p>
            <a:r>
              <a:rPr lang="en-US" sz="1200" dirty="0" err="1"/>
              <a:t>Kohout</a:t>
            </a:r>
            <a:r>
              <a:rPr lang="en-US" sz="1200" dirty="0"/>
              <a:t> and </a:t>
            </a:r>
            <a:r>
              <a:rPr lang="en-US" sz="1200" dirty="0" err="1"/>
              <a:t>Savin</a:t>
            </a:r>
            <a:r>
              <a:rPr lang="en-US" sz="1200" dirty="0"/>
              <a:t>, Int. J. Quantum Chem. 60, 875 377 (1996).</a:t>
            </a:r>
          </a:p>
        </p:txBody>
      </p:sp>
      <p:pic>
        <p:nvPicPr>
          <p:cNvPr id="21" name="Picture 5">
            <a:extLst>
              <a:ext uri="{FF2B5EF4-FFF2-40B4-BE49-F238E27FC236}">
                <a16:creationId xmlns:a16="http://schemas.microsoft.com/office/drawing/2014/main" id="{78A74FA4-5DCA-B340-8DF1-32F280AD39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3700" y="2184777"/>
            <a:ext cx="2464405" cy="3882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6">
            <a:extLst>
              <a:ext uri="{FF2B5EF4-FFF2-40B4-BE49-F238E27FC236}">
                <a16:creationId xmlns:a16="http://schemas.microsoft.com/office/drawing/2014/main" id="{673C4F49-9993-D743-B3A6-F5565CE9AD21}"/>
              </a:ext>
            </a:extLst>
          </p:cNvPr>
          <p:cNvSpPr>
            <a:spLocks noChangeArrowheads="1"/>
          </p:cNvSpPr>
          <p:nvPr/>
        </p:nvSpPr>
        <p:spPr bwMode="auto">
          <a:xfrm>
            <a:off x="4703233" y="1699456"/>
            <a:ext cx="40005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dirty="0"/>
              <a:t>ELF for F</a:t>
            </a:r>
            <a:r>
              <a:rPr lang="en-US" baseline="-25000" dirty="0"/>
              <a:t>2</a:t>
            </a:r>
            <a:r>
              <a:rPr lang="en-US" dirty="0"/>
              <a:t> in a molecular plane </a:t>
            </a:r>
          </a:p>
        </p:txBody>
      </p:sp>
      <p:sp>
        <p:nvSpPr>
          <p:cNvPr id="23" name="Rectangle 7">
            <a:extLst>
              <a:ext uri="{FF2B5EF4-FFF2-40B4-BE49-F238E27FC236}">
                <a16:creationId xmlns:a16="http://schemas.microsoft.com/office/drawing/2014/main" id="{C7CC3C03-C7BE-5249-8474-62CF76C77F7A}"/>
              </a:ext>
            </a:extLst>
          </p:cNvPr>
          <p:cNvSpPr>
            <a:spLocks noChangeArrowheads="1"/>
          </p:cNvSpPr>
          <p:nvPr/>
        </p:nvSpPr>
        <p:spPr bwMode="auto">
          <a:xfrm>
            <a:off x="4869740" y="6163077"/>
            <a:ext cx="418147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dirty="0" err="1"/>
              <a:t>Scemama</a:t>
            </a:r>
            <a:r>
              <a:rPr lang="en-US" sz="1200" dirty="0"/>
              <a:t> et al., J. Chem. Phys. 121, 1725(2004)</a:t>
            </a:r>
          </a:p>
        </p:txBody>
      </p:sp>
      <p:sp>
        <p:nvSpPr>
          <p:cNvPr id="24" name="TextBox 8">
            <a:extLst>
              <a:ext uri="{FF2B5EF4-FFF2-40B4-BE49-F238E27FC236}">
                <a16:creationId xmlns:a16="http://schemas.microsoft.com/office/drawing/2014/main" id="{8CD77C3D-DF10-254C-8CBF-2C711DA9AD65}"/>
              </a:ext>
            </a:extLst>
          </p:cNvPr>
          <p:cNvSpPr txBox="1">
            <a:spLocks noChangeArrowheads="1"/>
          </p:cNvSpPr>
          <p:nvPr/>
        </p:nvSpPr>
        <p:spPr bwMode="auto">
          <a:xfrm>
            <a:off x="714904" y="220133"/>
            <a:ext cx="806795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rgbClr val="000090"/>
                </a:solidFill>
              </a:rPr>
              <a:t>Electron Localization Function (ELF) in molecules</a:t>
            </a:r>
          </a:p>
        </p:txBody>
      </p:sp>
      <p:pic>
        <p:nvPicPr>
          <p:cNvPr id="25" name="Picture 24">
            <a:extLst>
              <a:ext uri="{FF2B5EF4-FFF2-40B4-BE49-F238E27FC236}">
                <a16:creationId xmlns:a16="http://schemas.microsoft.com/office/drawing/2014/main" id="{FB034B7B-C500-2247-AC15-6596AFDC91A2}"/>
              </a:ext>
            </a:extLst>
          </p:cNvPr>
          <p:cNvPicPr>
            <a:picLocks noChangeAspect="1"/>
          </p:cNvPicPr>
          <p:nvPr/>
        </p:nvPicPr>
        <p:blipFill>
          <a:blip r:embed="rId4"/>
          <a:stretch>
            <a:fillRect/>
          </a:stretch>
        </p:blipFill>
        <p:spPr>
          <a:xfrm>
            <a:off x="2944134" y="777547"/>
            <a:ext cx="1206500" cy="673100"/>
          </a:xfrm>
          <a:prstGeom prst="rect">
            <a:avLst/>
          </a:prstGeom>
        </p:spPr>
      </p:pic>
      <p:pic>
        <p:nvPicPr>
          <p:cNvPr id="26" name="Picture 25">
            <a:extLst>
              <a:ext uri="{FF2B5EF4-FFF2-40B4-BE49-F238E27FC236}">
                <a16:creationId xmlns:a16="http://schemas.microsoft.com/office/drawing/2014/main" id="{0EB95178-2A8F-4540-81B4-EEB1508F0C1C}"/>
              </a:ext>
            </a:extLst>
          </p:cNvPr>
          <p:cNvPicPr>
            <a:picLocks noChangeAspect="1"/>
          </p:cNvPicPr>
          <p:nvPr/>
        </p:nvPicPr>
        <p:blipFill>
          <a:blip r:embed="rId5"/>
          <a:stretch>
            <a:fillRect/>
          </a:stretch>
        </p:blipFill>
        <p:spPr>
          <a:xfrm>
            <a:off x="4423833" y="814275"/>
            <a:ext cx="2717800" cy="673100"/>
          </a:xfrm>
          <a:prstGeom prst="rect">
            <a:avLst/>
          </a:prstGeom>
        </p:spPr>
      </p:pic>
    </p:spTree>
    <p:extLst>
      <p:ext uri="{BB962C8B-B14F-4D97-AF65-F5344CB8AC3E}">
        <p14:creationId xmlns:p14="http://schemas.microsoft.com/office/powerpoint/2010/main" val="21291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F87D7-163D-604F-95F8-818434E65E9E}"/>
              </a:ext>
            </a:extLst>
          </p:cNvPr>
          <p:cNvSpPr>
            <a:spLocks noGrp="1"/>
          </p:cNvSpPr>
          <p:nvPr>
            <p:ph type="sldNum" sz="quarter" idx="4"/>
          </p:nvPr>
        </p:nvSpPr>
        <p:spPr/>
        <p:txBody>
          <a:bodyPr/>
          <a:lstStyle/>
          <a:p>
            <a:fld id="{987C7CF1-4D7D-C941-87F6-6592CA3F7595}" type="slidenum">
              <a:rPr lang="en-US" smtClean="0"/>
              <a:t>16</a:t>
            </a:fld>
            <a:endParaRPr lang="en-US" dirty="0"/>
          </a:p>
        </p:txBody>
      </p:sp>
      <p:sp>
        <p:nvSpPr>
          <p:cNvPr id="3" name="Footer Placeholder 2">
            <a:extLst>
              <a:ext uri="{FF2B5EF4-FFF2-40B4-BE49-F238E27FC236}">
                <a16:creationId xmlns:a16="http://schemas.microsoft.com/office/drawing/2014/main" id="{6075FA10-0C2B-1C41-ACBB-38A772296A8E}"/>
              </a:ext>
            </a:extLst>
          </p:cNvPr>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38135109-9922-9C4E-8603-A68BF2016618}"/>
              </a:ext>
            </a:extLst>
          </p:cNvPr>
          <p:cNvSpPr/>
          <p:nvPr/>
        </p:nvSpPr>
        <p:spPr>
          <a:xfrm>
            <a:off x="67736" y="512002"/>
            <a:ext cx="8908730" cy="338554"/>
          </a:xfrm>
          <a:prstGeom prst="rect">
            <a:avLst/>
          </a:prstGeom>
        </p:spPr>
        <p:txBody>
          <a:bodyPr wrap="square">
            <a:spAutoFit/>
          </a:bodyPr>
          <a:lstStyle/>
          <a:p>
            <a:pPr algn="ctr"/>
            <a:r>
              <a:rPr lang="de-DE" sz="1600" dirty="0"/>
              <a:t>P.-G. Reinhard, J. A. </a:t>
            </a:r>
            <a:r>
              <a:rPr lang="de-DE" sz="1600" dirty="0" err="1"/>
              <a:t>Maruhn</a:t>
            </a:r>
            <a:r>
              <a:rPr lang="de-DE" sz="1600" dirty="0"/>
              <a:t>, A. S. Umar, </a:t>
            </a:r>
            <a:r>
              <a:rPr lang="de-DE" sz="1600" dirty="0" err="1"/>
              <a:t>and</a:t>
            </a:r>
            <a:r>
              <a:rPr lang="de-DE" sz="1600" dirty="0"/>
              <a:t> V. E. Oberacker, Phys. </a:t>
            </a:r>
            <a:r>
              <a:rPr lang="de-DE" sz="1600" dirty="0" err="1"/>
              <a:t>Rev</a:t>
            </a:r>
            <a:r>
              <a:rPr lang="de-DE" sz="1600" dirty="0"/>
              <a:t>. C 83, 034312 (2011)</a:t>
            </a:r>
            <a:endParaRPr lang="en-US" sz="1600" dirty="0"/>
          </a:p>
        </p:txBody>
      </p:sp>
      <p:sp>
        <p:nvSpPr>
          <p:cNvPr id="5" name="Rectangle 3">
            <a:extLst>
              <a:ext uri="{FF2B5EF4-FFF2-40B4-BE49-F238E27FC236}">
                <a16:creationId xmlns:a16="http://schemas.microsoft.com/office/drawing/2014/main" id="{A3B17FA0-8E12-034E-B6B9-B15BB4C8B0FD}"/>
              </a:ext>
            </a:extLst>
          </p:cNvPr>
          <p:cNvSpPr>
            <a:spLocks noChangeArrowheads="1"/>
          </p:cNvSpPr>
          <p:nvPr/>
        </p:nvSpPr>
        <p:spPr bwMode="auto">
          <a:xfrm>
            <a:off x="0" y="-9243"/>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sz="2800" dirty="0">
                <a:solidFill>
                  <a:srgbClr val="000090"/>
                </a:solidFill>
                <a:cs typeface="Arial" charset="0"/>
              </a:rPr>
              <a:t>Application to nuclear clusters</a:t>
            </a:r>
          </a:p>
        </p:txBody>
      </p:sp>
      <p:pic>
        <p:nvPicPr>
          <p:cNvPr id="6" name="Picture 5" descr="Untitled.png">
            <a:extLst>
              <a:ext uri="{FF2B5EF4-FFF2-40B4-BE49-F238E27FC236}">
                <a16:creationId xmlns:a16="http://schemas.microsoft.com/office/drawing/2014/main" id="{517673D3-80A2-164C-8D2B-0A304A0DE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53" y="970934"/>
            <a:ext cx="5916313" cy="5409858"/>
          </a:xfrm>
          <a:prstGeom prst="rect">
            <a:avLst/>
          </a:prstGeom>
        </p:spPr>
      </p:pic>
    </p:spTree>
    <p:extLst>
      <p:ext uri="{BB962C8B-B14F-4D97-AF65-F5344CB8AC3E}">
        <p14:creationId xmlns:p14="http://schemas.microsoft.com/office/powerpoint/2010/main" val="326031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65C8A7-B582-FF42-A0F6-9F4B03A2B536}"/>
              </a:ext>
            </a:extLst>
          </p:cNvPr>
          <p:cNvSpPr>
            <a:spLocks noGrp="1"/>
          </p:cNvSpPr>
          <p:nvPr>
            <p:ph type="sldNum" sz="quarter" idx="4"/>
          </p:nvPr>
        </p:nvSpPr>
        <p:spPr/>
        <p:txBody>
          <a:bodyPr/>
          <a:lstStyle/>
          <a:p>
            <a:fld id="{987C7CF1-4D7D-C941-87F6-6592CA3F7595}" type="slidenum">
              <a:rPr lang="en-US" smtClean="0"/>
              <a:t>17</a:t>
            </a:fld>
            <a:endParaRPr lang="en-US" dirty="0"/>
          </a:p>
        </p:txBody>
      </p:sp>
      <p:sp>
        <p:nvSpPr>
          <p:cNvPr id="3" name="Footer Placeholder 2">
            <a:extLst>
              <a:ext uri="{FF2B5EF4-FFF2-40B4-BE49-F238E27FC236}">
                <a16:creationId xmlns:a16="http://schemas.microsoft.com/office/drawing/2014/main" id="{5A317BE9-84C1-4840-8F6F-2B129FE9EB3E}"/>
              </a:ext>
            </a:extLst>
          </p:cNvPr>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3A2FC1FF-4480-AD46-996B-E945C077E16E}"/>
              </a:ext>
            </a:extLst>
          </p:cNvPr>
          <p:cNvSpPr>
            <a:spLocks noChangeArrowheads="1"/>
          </p:cNvSpPr>
          <p:nvPr/>
        </p:nvSpPr>
        <p:spPr bwMode="auto">
          <a:xfrm>
            <a:off x="0" y="39799"/>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2800" dirty="0">
                <a:solidFill>
                  <a:srgbClr val="000090"/>
                </a:solidFill>
                <a:cs typeface="Arial" charset="0"/>
              </a:rPr>
              <a:t>Fission and localization </a:t>
            </a:r>
            <a:r>
              <a:rPr lang="en-US" sz="2800" dirty="0">
                <a:solidFill>
                  <a:srgbClr val="000090"/>
                </a:solidFill>
              </a:rPr>
              <a:t>measure; SF yields </a:t>
            </a:r>
            <a:r>
              <a:rPr lang="en-US" sz="2800" dirty="0">
                <a:solidFill>
                  <a:srgbClr val="000090"/>
                </a:solidFill>
                <a:cs typeface="Arial" charset="0"/>
              </a:rPr>
              <a:t> </a:t>
            </a:r>
          </a:p>
        </p:txBody>
      </p:sp>
      <p:sp>
        <p:nvSpPr>
          <p:cNvPr id="5" name="Rectangle 8">
            <a:extLst>
              <a:ext uri="{FF2B5EF4-FFF2-40B4-BE49-F238E27FC236}">
                <a16:creationId xmlns:a16="http://schemas.microsoft.com/office/drawing/2014/main" id="{4A6DC85B-1180-1947-B6A5-9433D3FDD19A}"/>
              </a:ext>
            </a:extLst>
          </p:cNvPr>
          <p:cNvSpPr>
            <a:spLocks noChangeArrowheads="1"/>
          </p:cNvSpPr>
          <p:nvPr/>
        </p:nvSpPr>
        <p:spPr bwMode="auto">
          <a:xfrm>
            <a:off x="260512" y="599244"/>
            <a:ext cx="8622975" cy="707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1" tIns="45706" rIns="91411" bIns="45706">
            <a:spAutoFit/>
          </a:bodyPr>
          <a:lstStyle/>
          <a:p>
            <a:pPr marL="342900" indent="-342900">
              <a:buFont typeface="Arial" charset="0"/>
              <a:buChar char="•"/>
            </a:pPr>
            <a:r>
              <a:rPr lang="hu-HU" sz="2000" dirty="0"/>
              <a:t>J. </a:t>
            </a:r>
            <a:r>
              <a:rPr lang="hu-HU" sz="2000" dirty="0" err="1"/>
              <a:t>Sadhukhan</a:t>
            </a:r>
            <a:r>
              <a:rPr lang="hu-HU" sz="2000" dirty="0"/>
              <a:t>, WN, N. </a:t>
            </a:r>
            <a:r>
              <a:rPr lang="hu-HU" sz="2000" dirty="0" err="1"/>
              <a:t>Schunck</a:t>
            </a:r>
            <a:r>
              <a:rPr lang="hu-HU" sz="2000" dirty="0"/>
              <a:t>, </a:t>
            </a:r>
            <a:r>
              <a:rPr lang="en-US" sz="2000" dirty="0"/>
              <a:t>Phys. Rev. C 93, 011304(R) (2016)</a:t>
            </a:r>
            <a:endParaRPr lang="hu-HU" sz="2000" dirty="0"/>
          </a:p>
          <a:p>
            <a:pPr marL="342900" indent="-342900" eaLnBrk="1" hangingPunct="1">
              <a:buFont typeface="Arial" charset="0"/>
              <a:buChar char="•"/>
            </a:pPr>
            <a:r>
              <a:rPr lang="en-US" sz="2000" dirty="0"/>
              <a:t>C. Zhang, B. </a:t>
            </a:r>
            <a:r>
              <a:rPr lang="en-US" sz="2000" dirty="0" err="1"/>
              <a:t>Schuetrumpf</a:t>
            </a:r>
            <a:r>
              <a:rPr lang="en-US" sz="2000" dirty="0"/>
              <a:t>, WN. </a:t>
            </a:r>
            <a:r>
              <a:rPr lang="sk-SK" sz="2000" dirty="0"/>
              <a:t>Phys. Rev. C </a:t>
            </a:r>
            <a:r>
              <a:rPr lang="sk-SK" sz="2000" b="1" dirty="0"/>
              <a:t>94</a:t>
            </a:r>
            <a:r>
              <a:rPr lang="sk-SK" sz="2000" dirty="0"/>
              <a:t>, 064323 (2016)</a:t>
            </a:r>
            <a:endParaRPr lang="hu-HU" sz="2000" dirty="0"/>
          </a:p>
        </p:txBody>
      </p:sp>
      <p:pic>
        <p:nvPicPr>
          <p:cNvPr id="7" name="Picture 6">
            <a:extLst>
              <a:ext uri="{FF2B5EF4-FFF2-40B4-BE49-F238E27FC236}">
                <a16:creationId xmlns:a16="http://schemas.microsoft.com/office/drawing/2014/main" id="{D10C6A1C-3955-E04D-BA46-AF4A9A343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112" y="1858167"/>
            <a:ext cx="3753354" cy="3347855"/>
          </a:xfrm>
          <a:prstGeom prst="rect">
            <a:avLst/>
          </a:prstGeom>
        </p:spPr>
      </p:pic>
      <p:pic>
        <p:nvPicPr>
          <p:cNvPr id="8" name="Picture 7" descr="plot0.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12" y="1606061"/>
            <a:ext cx="4838045" cy="3893378"/>
          </a:xfrm>
          <a:prstGeom prst="rect">
            <a:avLst/>
          </a:prstGeom>
        </p:spPr>
      </p:pic>
      <p:pic>
        <p:nvPicPr>
          <p:cNvPr id="9" name="Picture 8"/>
          <p:cNvPicPr>
            <a:picLocks noChangeAspect="1"/>
          </p:cNvPicPr>
          <p:nvPr/>
        </p:nvPicPr>
        <p:blipFill>
          <a:blip r:embed="rId4"/>
          <a:stretch>
            <a:fillRect/>
          </a:stretch>
        </p:blipFill>
        <p:spPr>
          <a:xfrm>
            <a:off x="5971091" y="5587753"/>
            <a:ext cx="1938575" cy="338667"/>
          </a:xfrm>
          <a:prstGeom prst="rect">
            <a:avLst/>
          </a:prstGeom>
        </p:spPr>
      </p:pic>
      <p:pic>
        <p:nvPicPr>
          <p:cNvPr id="10" name="Picture 9"/>
          <p:cNvPicPr>
            <a:picLocks noChangeAspect="1"/>
          </p:cNvPicPr>
          <p:nvPr/>
        </p:nvPicPr>
        <p:blipFill>
          <a:blip r:embed="rId5"/>
          <a:stretch>
            <a:fillRect/>
          </a:stretch>
        </p:blipFill>
        <p:spPr>
          <a:xfrm>
            <a:off x="296568" y="5634121"/>
            <a:ext cx="4926544" cy="679524"/>
          </a:xfrm>
          <a:prstGeom prst="rect">
            <a:avLst/>
          </a:prstGeom>
        </p:spPr>
      </p:pic>
      <p:pic>
        <p:nvPicPr>
          <p:cNvPr id="11" name="Picture 10"/>
          <p:cNvPicPr>
            <a:picLocks noChangeAspect="1"/>
          </p:cNvPicPr>
          <p:nvPr/>
        </p:nvPicPr>
        <p:blipFill>
          <a:blip r:embed="rId6"/>
          <a:stretch>
            <a:fillRect/>
          </a:stretch>
        </p:blipFill>
        <p:spPr>
          <a:xfrm>
            <a:off x="6089628" y="6107470"/>
            <a:ext cx="2020322" cy="326989"/>
          </a:xfrm>
          <a:prstGeom prst="rect">
            <a:avLst/>
          </a:prstGeom>
        </p:spPr>
      </p:pic>
    </p:spTree>
    <p:extLst>
      <p:ext uri="{BB962C8B-B14F-4D97-AF65-F5344CB8AC3E}">
        <p14:creationId xmlns:p14="http://schemas.microsoft.com/office/powerpoint/2010/main" val="42657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0DA0FB-2EC7-D942-9BF0-5A2580C743FA}"/>
              </a:ext>
            </a:extLst>
          </p:cNvPr>
          <p:cNvSpPr>
            <a:spLocks noGrp="1"/>
          </p:cNvSpPr>
          <p:nvPr>
            <p:ph type="sldNum" sz="quarter" idx="4"/>
          </p:nvPr>
        </p:nvSpPr>
        <p:spPr/>
        <p:txBody>
          <a:bodyPr/>
          <a:lstStyle/>
          <a:p>
            <a:fld id="{987C7CF1-4D7D-C941-87F6-6592CA3F7595}" type="slidenum">
              <a:rPr lang="en-US" smtClean="0"/>
              <a:t>18</a:t>
            </a:fld>
            <a:endParaRPr lang="en-US" dirty="0"/>
          </a:p>
        </p:txBody>
      </p:sp>
      <p:sp>
        <p:nvSpPr>
          <p:cNvPr id="3" name="Footer Placeholder 2">
            <a:extLst>
              <a:ext uri="{FF2B5EF4-FFF2-40B4-BE49-F238E27FC236}">
                <a16:creationId xmlns:a16="http://schemas.microsoft.com/office/drawing/2014/main" id="{A64965D6-FA7E-4247-901F-6E59BB676EC7}"/>
              </a:ext>
            </a:extLst>
          </p:cNvPr>
          <p:cNvSpPr>
            <a:spLocks noGrp="1"/>
          </p:cNvSpPr>
          <p:nvPr>
            <p:ph type="ftr" sz="quarter" idx="3"/>
          </p:nvPr>
        </p:nvSpPr>
        <p:spPr/>
        <p:txBody>
          <a:bodyPr/>
          <a:lstStyle/>
          <a:p>
            <a:r>
              <a:rPr lang="en-US"/>
              <a:t>W. Nazarewicz, Erice School 2018</a:t>
            </a:r>
            <a:endParaRPr lang="en-US" dirty="0"/>
          </a:p>
        </p:txBody>
      </p:sp>
      <p:pic>
        <p:nvPicPr>
          <p:cNvPr id="4" name="Picture 3" descr="plot_th232-localization.pdf">
            <a:extLst>
              <a:ext uri="{FF2B5EF4-FFF2-40B4-BE49-F238E27FC236}">
                <a16:creationId xmlns:a16="http://schemas.microsoft.com/office/drawing/2014/main" id="{64EA9675-722D-5841-8BE3-AF2352A2F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01" y="891408"/>
            <a:ext cx="4881975" cy="5316864"/>
          </a:xfrm>
          <a:prstGeom prst="rect">
            <a:avLst/>
          </a:prstGeom>
        </p:spPr>
      </p:pic>
      <p:pic>
        <p:nvPicPr>
          <p:cNvPr id="5" name="Picture 4" descr="plot_sn132-localization.pdf">
            <a:extLst>
              <a:ext uri="{FF2B5EF4-FFF2-40B4-BE49-F238E27FC236}">
                <a16:creationId xmlns:a16="http://schemas.microsoft.com/office/drawing/2014/main" id="{DA8BC63C-2CDB-DE4E-89A0-12C9002A4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651" y="702164"/>
            <a:ext cx="1776479" cy="1413743"/>
          </a:xfrm>
          <a:prstGeom prst="rect">
            <a:avLst/>
          </a:prstGeom>
        </p:spPr>
      </p:pic>
      <p:pic>
        <p:nvPicPr>
          <p:cNvPr id="6" name="Picture 5" descr="plot_zr100-localization.pdf">
            <a:extLst>
              <a:ext uri="{FF2B5EF4-FFF2-40B4-BE49-F238E27FC236}">
                <a16:creationId xmlns:a16="http://schemas.microsoft.com/office/drawing/2014/main" id="{72379B98-AD64-8248-988C-0F36ECBC8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898" y="702164"/>
            <a:ext cx="1776480" cy="1404442"/>
          </a:xfrm>
          <a:prstGeom prst="rect">
            <a:avLst/>
          </a:prstGeom>
        </p:spPr>
      </p:pic>
      <p:pic>
        <p:nvPicPr>
          <p:cNvPr id="7" name="Picture 6" descr="th232-loc-line-3.pdf">
            <a:extLst>
              <a:ext uri="{FF2B5EF4-FFF2-40B4-BE49-F238E27FC236}">
                <a16:creationId xmlns:a16="http://schemas.microsoft.com/office/drawing/2014/main" id="{1C6175B1-40D5-D742-95E9-246C13D286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285" y="2170496"/>
            <a:ext cx="3742951" cy="4121337"/>
          </a:xfrm>
          <a:prstGeom prst="rect">
            <a:avLst/>
          </a:prstGeom>
        </p:spPr>
      </p:pic>
      <p:sp>
        <p:nvSpPr>
          <p:cNvPr id="8" name="TextBox 1">
            <a:extLst>
              <a:ext uri="{FF2B5EF4-FFF2-40B4-BE49-F238E27FC236}">
                <a16:creationId xmlns:a16="http://schemas.microsoft.com/office/drawing/2014/main" id="{5491B2BC-84BF-2646-83F5-8BEBB69ED7F6}"/>
              </a:ext>
            </a:extLst>
          </p:cNvPr>
          <p:cNvSpPr txBox="1">
            <a:spLocks noChangeArrowheads="1"/>
          </p:cNvSpPr>
          <p:nvPr/>
        </p:nvSpPr>
        <p:spPr bwMode="auto">
          <a:xfrm>
            <a:off x="2017788" y="241736"/>
            <a:ext cx="13366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aseline="30000" dirty="0">
                <a:solidFill>
                  <a:srgbClr val="FF0000"/>
                </a:solidFill>
              </a:rPr>
              <a:t>232</a:t>
            </a:r>
            <a:r>
              <a:rPr lang="en-US" sz="3200" dirty="0">
                <a:solidFill>
                  <a:srgbClr val="FF0000"/>
                </a:solidFill>
              </a:rPr>
              <a:t>Th</a:t>
            </a:r>
          </a:p>
        </p:txBody>
      </p:sp>
      <p:sp>
        <p:nvSpPr>
          <p:cNvPr id="9" name="TextBox 5">
            <a:extLst>
              <a:ext uri="{FF2B5EF4-FFF2-40B4-BE49-F238E27FC236}">
                <a16:creationId xmlns:a16="http://schemas.microsoft.com/office/drawing/2014/main" id="{A2FA4924-7439-B149-825D-1F690B12F14C}"/>
              </a:ext>
            </a:extLst>
          </p:cNvPr>
          <p:cNvSpPr txBox="1">
            <a:spLocks noChangeArrowheads="1"/>
          </p:cNvSpPr>
          <p:nvPr/>
        </p:nvSpPr>
        <p:spPr bwMode="auto">
          <a:xfrm>
            <a:off x="5528729" y="178179"/>
            <a:ext cx="1143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aseline="30000" dirty="0">
                <a:solidFill>
                  <a:srgbClr val="FF0000"/>
                </a:solidFill>
              </a:rPr>
              <a:t>132</a:t>
            </a:r>
            <a:r>
              <a:rPr lang="en-US" sz="3200" dirty="0">
                <a:solidFill>
                  <a:srgbClr val="FF0000"/>
                </a:solidFill>
              </a:rPr>
              <a:t>Sn</a:t>
            </a:r>
          </a:p>
        </p:txBody>
      </p:sp>
      <p:sp>
        <p:nvSpPr>
          <p:cNvPr id="10" name="TextBox 7">
            <a:extLst>
              <a:ext uri="{FF2B5EF4-FFF2-40B4-BE49-F238E27FC236}">
                <a16:creationId xmlns:a16="http://schemas.microsoft.com/office/drawing/2014/main" id="{4D9A19D9-ECDA-4845-BF51-533A2444C52A}"/>
              </a:ext>
            </a:extLst>
          </p:cNvPr>
          <p:cNvSpPr txBox="1">
            <a:spLocks noChangeArrowheads="1"/>
          </p:cNvSpPr>
          <p:nvPr/>
        </p:nvSpPr>
        <p:spPr bwMode="auto">
          <a:xfrm>
            <a:off x="7634240" y="167607"/>
            <a:ext cx="103187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aseline="30000" dirty="0">
                <a:solidFill>
                  <a:srgbClr val="FF0000"/>
                </a:solidFill>
              </a:rPr>
              <a:t>100</a:t>
            </a:r>
            <a:r>
              <a:rPr lang="en-US" sz="3200" dirty="0">
                <a:solidFill>
                  <a:srgbClr val="FF0000"/>
                </a:solidFill>
              </a:rPr>
              <a:t>Zr</a:t>
            </a:r>
          </a:p>
        </p:txBody>
      </p:sp>
    </p:spTree>
    <p:extLst>
      <p:ext uri="{BB962C8B-B14F-4D97-AF65-F5344CB8AC3E}">
        <p14:creationId xmlns:p14="http://schemas.microsoft.com/office/powerpoint/2010/main" val="79002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57" y="762000"/>
            <a:ext cx="4324356" cy="3088015"/>
          </a:xfrm>
          <a:prstGeom prst="rect">
            <a:avLst/>
          </a:prstGeom>
        </p:spPr>
      </p:pic>
      <p:pic>
        <p:nvPicPr>
          <p:cNvPr id="3" name="Picture 2" descr="partial-m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513" y="3825530"/>
            <a:ext cx="3185874" cy="2624261"/>
          </a:xfrm>
          <a:prstGeom prst="rect">
            <a:avLst/>
          </a:prstGeom>
        </p:spPr>
      </p:pic>
      <p:pic>
        <p:nvPicPr>
          <p:cNvPr id="4" name="Picture 3" descr="n-point_10,1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900" y="749300"/>
            <a:ext cx="3243533" cy="3293742"/>
          </a:xfrm>
          <a:prstGeom prst="rect">
            <a:avLst/>
          </a:prstGeom>
        </p:spPr>
      </p:pic>
      <p:pic>
        <p:nvPicPr>
          <p:cNvPr id="5" name="Picture 4" descr="plot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3421" y="3814007"/>
            <a:ext cx="3514754" cy="2697086"/>
          </a:xfrm>
          <a:prstGeom prst="rect">
            <a:avLst/>
          </a:prstGeom>
        </p:spPr>
      </p:pic>
      <p:sp>
        <p:nvSpPr>
          <p:cNvPr id="6" name="Rectangle 3"/>
          <p:cNvSpPr>
            <a:spLocks noChangeArrowheads="1"/>
          </p:cNvSpPr>
          <p:nvPr/>
        </p:nvSpPr>
        <p:spPr bwMode="auto">
          <a:xfrm>
            <a:off x="0" y="-30410"/>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2800" dirty="0">
                <a:solidFill>
                  <a:srgbClr val="000090"/>
                </a:solidFill>
                <a:cs typeface="Arial" charset="0"/>
              </a:rPr>
              <a:t>NLF to understand fission yields</a:t>
            </a:r>
          </a:p>
          <a:p>
            <a:pPr algn="ctr"/>
            <a:r>
              <a:rPr lang="en-US" dirty="0">
                <a:solidFill>
                  <a:srgbClr val="000000"/>
                </a:solidFill>
              </a:rPr>
              <a:t>J. </a:t>
            </a:r>
            <a:r>
              <a:rPr lang="en-US" dirty="0" err="1">
                <a:solidFill>
                  <a:srgbClr val="000000"/>
                </a:solidFill>
              </a:rPr>
              <a:t>Sadhukhan</a:t>
            </a:r>
            <a:r>
              <a:rPr lang="en-US" dirty="0">
                <a:solidFill>
                  <a:srgbClr val="000000"/>
                </a:solidFill>
              </a:rPr>
              <a:t>, C. Zhang, WN, N. </a:t>
            </a:r>
            <a:r>
              <a:rPr lang="en-US" dirty="0" err="1">
                <a:solidFill>
                  <a:srgbClr val="000000"/>
                </a:solidFill>
              </a:rPr>
              <a:t>Schunck</a:t>
            </a:r>
            <a:r>
              <a:rPr lang="en-US" dirty="0">
                <a:solidFill>
                  <a:srgbClr val="000000"/>
                </a:solidFill>
              </a:rPr>
              <a:t>, Phys. Rev. C 96, 061301 (2017)</a:t>
            </a:r>
          </a:p>
        </p:txBody>
      </p:sp>
      <p:sp>
        <p:nvSpPr>
          <p:cNvPr id="7" name="Right Arrow 6">
            <a:extLst>
              <a:ext uri="{FF2B5EF4-FFF2-40B4-BE49-F238E27FC236}">
                <a16:creationId xmlns:a16="http://schemas.microsoft.com/office/drawing/2014/main" id="{CA991F8E-F38C-B04A-9BF5-1A87ECF013E5}"/>
              </a:ext>
            </a:extLst>
          </p:cNvPr>
          <p:cNvSpPr/>
          <p:nvPr/>
        </p:nvSpPr>
        <p:spPr bwMode="auto">
          <a:xfrm>
            <a:off x="4684542" y="1927274"/>
            <a:ext cx="484358" cy="63304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ight Arrow 7">
            <a:extLst>
              <a:ext uri="{FF2B5EF4-FFF2-40B4-BE49-F238E27FC236}">
                <a16:creationId xmlns:a16="http://schemas.microsoft.com/office/drawing/2014/main" id="{9F3E14F9-84E2-2F40-B81C-876F2EF1FEF8}"/>
              </a:ext>
            </a:extLst>
          </p:cNvPr>
          <p:cNvSpPr/>
          <p:nvPr/>
        </p:nvSpPr>
        <p:spPr bwMode="auto">
          <a:xfrm>
            <a:off x="204957" y="4663811"/>
            <a:ext cx="484358" cy="63304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Right Arrow 8">
            <a:extLst>
              <a:ext uri="{FF2B5EF4-FFF2-40B4-BE49-F238E27FC236}">
                <a16:creationId xmlns:a16="http://schemas.microsoft.com/office/drawing/2014/main" id="{E2301D54-4104-8441-808A-9B7B886941D6}"/>
              </a:ext>
            </a:extLst>
          </p:cNvPr>
          <p:cNvSpPr/>
          <p:nvPr/>
        </p:nvSpPr>
        <p:spPr bwMode="auto">
          <a:xfrm>
            <a:off x="4591953" y="4668474"/>
            <a:ext cx="484358" cy="63304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Slide Number Placeholder 10">
            <a:extLst>
              <a:ext uri="{FF2B5EF4-FFF2-40B4-BE49-F238E27FC236}">
                <a16:creationId xmlns:a16="http://schemas.microsoft.com/office/drawing/2014/main" id="{CEF97784-49E0-4A4F-A8A2-4B06A0AA0C01}"/>
              </a:ext>
            </a:extLst>
          </p:cNvPr>
          <p:cNvSpPr>
            <a:spLocks noGrp="1"/>
          </p:cNvSpPr>
          <p:nvPr>
            <p:ph type="sldNum" sz="quarter" idx="4"/>
          </p:nvPr>
        </p:nvSpPr>
        <p:spPr/>
        <p:txBody>
          <a:bodyPr/>
          <a:lstStyle/>
          <a:p>
            <a:fld id="{987C7CF1-4D7D-C941-87F6-6592CA3F7595}" type="slidenum">
              <a:rPr lang="en-US" smtClean="0"/>
              <a:t>19</a:t>
            </a:fld>
            <a:endParaRPr lang="en-US" dirty="0"/>
          </a:p>
        </p:txBody>
      </p:sp>
      <p:sp>
        <p:nvSpPr>
          <p:cNvPr id="13" name="Footer Placeholder 12">
            <a:extLst>
              <a:ext uri="{FF2B5EF4-FFF2-40B4-BE49-F238E27FC236}">
                <a16:creationId xmlns:a16="http://schemas.microsoft.com/office/drawing/2014/main" id="{CEB0C883-ADBA-DC48-8B05-E342E820498C}"/>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37762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2</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4" name="Rectangle 46"/>
          <p:cNvSpPr>
            <a:spLocks noChangeArrowheads="1"/>
          </p:cNvSpPr>
          <p:nvPr/>
        </p:nvSpPr>
        <p:spPr bwMode="auto">
          <a:xfrm>
            <a:off x="855604" y="-44560"/>
            <a:ext cx="6890705" cy="523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1" tIns="45695" rIns="91391" bIns="45695">
            <a:spAutoFit/>
          </a:bodyPr>
          <a:lstStyle/>
          <a:p>
            <a:pPr defTabSz="912813"/>
            <a:r>
              <a:rPr lang="en-US" sz="2800" dirty="0">
                <a:solidFill>
                  <a:srgbClr val="063DE8"/>
                </a:solidFill>
                <a:cs typeface="Arial" charset="0"/>
              </a:rPr>
              <a:t>Guiding principle: the scientific method…</a:t>
            </a:r>
          </a:p>
        </p:txBody>
      </p:sp>
      <p:pic>
        <p:nvPicPr>
          <p:cNvPr id="5" name="Picture 1" descr="Scientificmetho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472" y="523875"/>
            <a:ext cx="7632700" cy="57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ience_astronomy_univer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02127"/>
            <a:ext cx="1947377" cy="1358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Unknown.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39292" y="1938341"/>
            <a:ext cx="1340378" cy="117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193912" y="6104923"/>
            <a:ext cx="32263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457200" eaLnBrk="1" hangingPunct="1"/>
            <a:r>
              <a:rPr lang="en-US" dirty="0">
                <a:solidFill>
                  <a:srgbClr val="000000"/>
                </a:solidFill>
              </a:rPr>
              <a:t>J. Phys. G 43, 044002 (2016)</a:t>
            </a:r>
          </a:p>
        </p:txBody>
      </p:sp>
    </p:spTree>
    <p:extLst>
      <p:ext uri="{BB962C8B-B14F-4D97-AF65-F5344CB8AC3E}">
        <p14:creationId xmlns:p14="http://schemas.microsoft.com/office/powerpoint/2010/main" val="2877712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15" y="30778"/>
            <a:ext cx="9208483" cy="800219"/>
          </a:xfrm>
          <a:prstGeom prst="rect">
            <a:avLst/>
          </a:prstGeom>
        </p:spPr>
        <p:txBody>
          <a:bodyPr wrap="none">
            <a:spAutoFit/>
          </a:bodyPr>
          <a:lstStyle/>
          <a:p>
            <a:pPr algn="ctr"/>
            <a:r>
              <a:rPr lang="en-US" sz="2800" dirty="0">
                <a:solidFill>
                  <a:srgbClr val="000090"/>
                </a:solidFill>
              </a:rPr>
              <a:t>Localization in TDHF</a:t>
            </a:r>
          </a:p>
          <a:p>
            <a:pPr algn="ctr"/>
            <a:r>
              <a:rPr lang="en-US" dirty="0">
                <a:solidFill>
                  <a:srgbClr val="000000"/>
                </a:solidFill>
              </a:rPr>
              <a:t>B. </a:t>
            </a:r>
            <a:r>
              <a:rPr lang="en-US" dirty="0" err="1">
                <a:solidFill>
                  <a:srgbClr val="000000"/>
                </a:solidFill>
              </a:rPr>
              <a:t>Schuetrumpf</a:t>
            </a:r>
            <a:r>
              <a:rPr lang="en-US" dirty="0">
                <a:solidFill>
                  <a:srgbClr val="000000"/>
                </a:solidFill>
              </a:rPr>
              <a:t> &amp; WN, </a:t>
            </a:r>
            <a:r>
              <a:rPr lang="is-IS" dirty="0">
                <a:solidFill>
                  <a:srgbClr val="000000"/>
                </a:solidFill>
              </a:rPr>
              <a:t>Phys. Rev. C 96, 064608 (2017), featured as </a:t>
            </a:r>
            <a:r>
              <a:rPr lang="en-US" dirty="0" err="1">
                <a:solidFill>
                  <a:srgbClr val="000000"/>
                </a:solidFill>
              </a:rPr>
              <a:t>phys.aps.org</a:t>
            </a:r>
            <a:r>
              <a:rPr lang="en-US" dirty="0">
                <a:solidFill>
                  <a:srgbClr val="000000"/>
                </a:solidFill>
              </a:rPr>
              <a:t> Focus</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40" y="949397"/>
            <a:ext cx="3622249" cy="5433373"/>
          </a:xfrm>
          <a:prstGeom prst="rect">
            <a:avLst/>
          </a:prstGeom>
        </p:spPr>
      </p:pic>
      <p:pic>
        <p:nvPicPr>
          <p:cNvPr id="13" name="Picture 12"/>
          <p:cNvPicPr>
            <a:picLocks noChangeAspect="1"/>
          </p:cNvPicPr>
          <p:nvPr/>
        </p:nvPicPr>
        <p:blipFill>
          <a:blip r:embed="rId3"/>
          <a:stretch>
            <a:fillRect/>
          </a:stretch>
        </p:blipFill>
        <p:spPr>
          <a:xfrm>
            <a:off x="5557374" y="949397"/>
            <a:ext cx="1628022" cy="363619"/>
          </a:xfrm>
          <a:prstGeom prst="rect">
            <a:avLst/>
          </a:prstGeom>
        </p:spPr>
      </p:pic>
      <p:sp>
        <p:nvSpPr>
          <p:cNvPr id="5" name="Slide Number Placeholder 4">
            <a:extLst>
              <a:ext uri="{FF2B5EF4-FFF2-40B4-BE49-F238E27FC236}">
                <a16:creationId xmlns:a16="http://schemas.microsoft.com/office/drawing/2014/main" id="{5A0F3638-56E6-5E47-A71E-8B4EC3F4E003}"/>
              </a:ext>
            </a:extLst>
          </p:cNvPr>
          <p:cNvSpPr>
            <a:spLocks noGrp="1"/>
          </p:cNvSpPr>
          <p:nvPr>
            <p:ph type="sldNum" sz="quarter" idx="4"/>
          </p:nvPr>
        </p:nvSpPr>
        <p:spPr/>
        <p:txBody>
          <a:bodyPr/>
          <a:lstStyle/>
          <a:p>
            <a:fld id="{987C7CF1-4D7D-C941-87F6-6592CA3F7595}" type="slidenum">
              <a:rPr lang="en-US" smtClean="0"/>
              <a:t>20</a:t>
            </a:fld>
            <a:endParaRPr lang="en-US" dirty="0"/>
          </a:p>
        </p:txBody>
      </p:sp>
      <p:sp>
        <p:nvSpPr>
          <p:cNvPr id="6" name="Footer Placeholder 5">
            <a:extLst>
              <a:ext uri="{FF2B5EF4-FFF2-40B4-BE49-F238E27FC236}">
                <a16:creationId xmlns:a16="http://schemas.microsoft.com/office/drawing/2014/main" id="{65E60CBA-A524-0E42-9DC2-DE0B1F20D183}"/>
              </a:ext>
            </a:extLst>
          </p:cNvPr>
          <p:cNvSpPr>
            <a:spLocks noGrp="1"/>
          </p:cNvSpPr>
          <p:nvPr>
            <p:ph type="ftr" sz="quarter" idx="3"/>
          </p:nvPr>
        </p:nvSpPr>
        <p:spPr/>
        <p:txBody>
          <a:bodyPr/>
          <a:lstStyle/>
          <a:p>
            <a:r>
              <a:rPr lang="en-US"/>
              <a:t>W. Nazarewicz, Erice School 2018</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5530" y="3009300"/>
            <a:ext cx="4991709" cy="2078515"/>
          </a:xfrm>
          <a:prstGeom prst="rect">
            <a:avLst/>
          </a:prstGeom>
        </p:spPr>
      </p:pic>
      <p:sp>
        <p:nvSpPr>
          <p:cNvPr id="9" name="TextBox 8"/>
          <p:cNvSpPr txBox="1"/>
          <p:nvPr/>
        </p:nvSpPr>
        <p:spPr>
          <a:xfrm>
            <a:off x="4690361" y="2530777"/>
            <a:ext cx="3407775" cy="400110"/>
          </a:xfrm>
          <a:prstGeom prst="rect">
            <a:avLst/>
          </a:prstGeom>
          <a:noFill/>
          <a:ln>
            <a:noFill/>
          </a:ln>
        </p:spPr>
        <p:txBody>
          <a:bodyPr wrap="square" rtlCol="0">
            <a:spAutoFit/>
          </a:bodyPr>
          <a:lstStyle/>
          <a:p>
            <a:pPr algn="ctr"/>
            <a:r>
              <a:rPr lang="en-US" sz="2000" i="1"/>
              <a:t>t</a:t>
            </a:r>
            <a:r>
              <a:rPr lang="en-US" sz="2000"/>
              <a:t>=330 </a:t>
            </a:r>
            <a:r>
              <a:rPr lang="en-US" sz="2000" dirty="0" err="1"/>
              <a:t>fm</a:t>
            </a:r>
            <a:r>
              <a:rPr lang="en-US" sz="2000" dirty="0"/>
              <a:t>/c</a:t>
            </a:r>
          </a:p>
        </p:txBody>
      </p:sp>
      <p:sp>
        <p:nvSpPr>
          <p:cNvPr id="7" name="TextBox 6"/>
          <p:cNvSpPr txBox="1"/>
          <p:nvPr/>
        </p:nvSpPr>
        <p:spPr>
          <a:xfrm>
            <a:off x="4690361" y="5425160"/>
            <a:ext cx="575799" cy="369332"/>
          </a:xfrm>
          <a:prstGeom prst="rect">
            <a:avLst/>
          </a:prstGeom>
          <a:noFill/>
        </p:spPr>
        <p:txBody>
          <a:bodyPr wrap="none" rtlCol="0">
            <a:spAutoFit/>
          </a:bodyPr>
          <a:lstStyle/>
          <a:p>
            <a:r>
              <a:rPr lang="en-US" i="1" dirty="0">
                <a:solidFill>
                  <a:srgbClr val="FF0000"/>
                </a:solidFill>
              </a:rPr>
              <a:t>b</a:t>
            </a:r>
            <a:r>
              <a:rPr lang="en-US" dirty="0">
                <a:solidFill>
                  <a:srgbClr val="FF0000"/>
                </a:solidFill>
              </a:rPr>
              <a:t>=0</a:t>
            </a:r>
          </a:p>
        </p:txBody>
      </p:sp>
      <p:sp>
        <p:nvSpPr>
          <p:cNvPr id="11" name="TextBox 10"/>
          <p:cNvSpPr txBox="1"/>
          <p:nvPr/>
        </p:nvSpPr>
        <p:spPr>
          <a:xfrm>
            <a:off x="6401470" y="5425160"/>
            <a:ext cx="896399" cy="369332"/>
          </a:xfrm>
          <a:prstGeom prst="rect">
            <a:avLst/>
          </a:prstGeom>
          <a:noFill/>
        </p:spPr>
        <p:txBody>
          <a:bodyPr wrap="none" rtlCol="0">
            <a:spAutoFit/>
          </a:bodyPr>
          <a:lstStyle/>
          <a:p>
            <a:r>
              <a:rPr lang="en-US" i="1" dirty="0">
                <a:solidFill>
                  <a:srgbClr val="FF0000"/>
                </a:solidFill>
              </a:rPr>
              <a:t>b</a:t>
            </a:r>
            <a:r>
              <a:rPr lang="en-US" dirty="0">
                <a:solidFill>
                  <a:srgbClr val="FF0000"/>
                </a:solidFill>
              </a:rPr>
              <a:t>=2 </a:t>
            </a:r>
            <a:r>
              <a:rPr lang="en-US" dirty="0" err="1">
                <a:solidFill>
                  <a:srgbClr val="FF0000"/>
                </a:solidFill>
              </a:rPr>
              <a:t>fm</a:t>
            </a:r>
            <a:endParaRPr lang="en-US" dirty="0">
              <a:solidFill>
                <a:srgbClr val="FF0000"/>
              </a:solidFill>
            </a:endParaRPr>
          </a:p>
        </p:txBody>
      </p:sp>
      <p:sp>
        <p:nvSpPr>
          <p:cNvPr id="14" name="TextBox 13"/>
          <p:cNvSpPr txBox="1"/>
          <p:nvPr/>
        </p:nvSpPr>
        <p:spPr>
          <a:xfrm>
            <a:off x="7875185" y="5425160"/>
            <a:ext cx="896399" cy="369332"/>
          </a:xfrm>
          <a:prstGeom prst="rect">
            <a:avLst/>
          </a:prstGeom>
          <a:noFill/>
        </p:spPr>
        <p:txBody>
          <a:bodyPr wrap="none" rtlCol="0">
            <a:spAutoFit/>
          </a:bodyPr>
          <a:lstStyle/>
          <a:p>
            <a:r>
              <a:rPr lang="en-US" i="1" dirty="0">
                <a:solidFill>
                  <a:srgbClr val="FF0000"/>
                </a:solidFill>
              </a:rPr>
              <a:t>b</a:t>
            </a:r>
            <a:r>
              <a:rPr lang="en-US" dirty="0">
                <a:solidFill>
                  <a:srgbClr val="FF0000"/>
                </a:solidFill>
              </a:rPr>
              <a:t>=4 </a:t>
            </a:r>
            <a:r>
              <a:rPr lang="en-US" dirty="0" err="1">
                <a:solidFill>
                  <a:srgbClr val="FF0000"/>
                </a:solidFill>
              </a:rPr>
              <a:t>fm</a:t>
            </a:r>
            <a:endParaRPr lang="en-US" dirty="0">
              <a:solidFill>
                <a:srgbClr val="FF0000"/>
              </a:solidFill>
            </a:endParaRPr>
          </a:p>
        </p:txBody>
      </p:sp>
      <p:sp>
        <p:nvSpPr>
          <p:cNvPr id="15" name="TextBox 14"/>
          <p:cNvSpPr txBox="1"/>
          <p:nvPr/>
        </p:nvSpPr>
        <p:spPr>
          <a:xfrm>
            <a:off x="3875530" y="1533261"/>
            <a:ext cx="3407775" cy="461665"/>
          </a:xfrm>
          <a:prstGeom prst="rect">
            <a:avLst/>
          </a:prstGeom>
          <a:noFill/>
          <a:ln>
            <a:noFill/>
          </a:ln>
        </p:spPr>
        <p:txBody>
          <a:bodyPr wrap="square" rtlCol="0">
            <a:spAutoFit/>
          </a:bodyPr>
          <a:lstStyle/>
          <a:p>
            <a:pPr algn="ctr"/>
            <a:r>
              <a:rPr lang="en-US" sz="2400" baseline="30000" dirty="0"/>
              <a:t>16</a:t>
            </a:r>
            <a:r>
              <a:rPr lang="en-US" sz="2400" dirty="0"/>
              <a:t>O+</a:t>
            </a:r>
            <a:r>
              <a:rPr lang="en-US" sz="2400" baseline="30000" dirty="0"/>
              <a:t>16</a:t>
            </a:r>
            <a:r>
              <a:rPr lang="en-US" sz="2400" dirty="0"/>
              <a:t>O at </a:t>
            </a:r>
            <a:r>
              <a:rPr lang="en-US" sz="2000" i="1" dirty="0" err="1"/>
              <a:t>E</a:t>
            </a:r>
            <a:r>
              <a:rPr lang="en-US" sz="2000" i="1" baseline="-25000" dirty="0" err="1"/>
              <a:t>cm</a:t>
            </a:r>
            <a:r>
              <a:rPr lang="en-US" sz="2000" dirty="0"/>
              <a:t>=20 MeV</a:t>
            </a:r>
          </a:p>
        </p:txBody>
      </p:sp>
    </p:spTree>
    <p:extLst>
      <p:ext uri="{BB962C8B-B14F-4D97-AF65-F5344CB8AC3E}">
        <p14:creationId xmlns:p14="http://schemas.microsoft.com/office/powerpoint/2010/main" val="175629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16O16-20-0.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380" y="1266341"/>
            <a:ext cx="4242062" cy="4242062"/>
          </a:xfrm>
          <a:prstGeom prst="rect">
            <a:avLst/>
          </a:prstGeom>
        </p:spPr>
      </p:pic>
      <p:pic>
        <p:nvPicPr>
          <p:cNvPr id="5" name="O16O16-100-2.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31539" y="1266341"/>
            <a:ext cx="4242062" cy="4242062"/>
          </a:xfrm>
          <a:prstGeom prst="rect">
            <a:avLst/>
          </a:prstGeom>
        </p:spPr>
      </p:pic>
      <p:sp>
        <p:nvSpPr>
          <p:cNvPr id="6" name="TextBox 5"/>
          <p:cNvSpPr txBox="1"/>
          <p:nvPr/>
        </p:nvSpPr>
        <p:spPr>
          <a:xfrm>
            <a:off x="1234581" y="525045"/>
            <a:ext cx="2061659" cy="830997"/>
          </a:xfrm>
          <a:prstGeom prst="rect">
            <a:avLst/>
          </a:prstGeom>
          <a:noFill/>
          <a:ln>
            <a:noFill/>
          </a:ln>
        </p:spPr>
        <p:txBody>
          <a:bodyPr wrap="square" rtlCol="0">
            <a:spAutoFit/>
          </a:bodyPr>
          <a:lstStyle/>
          <a:p>
            <a:pPr algn="ctr"/>
            <a:r>
              <a:rPr lang="en-US" sz="2400" baseline="30000" dirty="0"/>
              <a:t>16</a:t>
            </a:r>
            <a:r>
              <a:rPr lang="en-US" sz="2400" dirty="0"/>
              <a:t>O+</a:t>
            </a:r>
            <a:r>
              <a:rPr lang="en-US" sz="2400" baseline="30000" dirty="0"/>
              <a:t>16</a:t>
            </a:r>
            <a:r>
              <a:rPr lang="en-US" sz="2400" dirty="0"/>
              <a:t>O</a:t>
            </a:r>
          </a:p>
          <a:p>
            <a:pPr algn="ctr"/>
            <a:r>
              <a:rPr lang="en-US" sz="2400" dirty="0"/>
              <a:t> </a:t>
            </a:r>
            <a:r>
              <a:rPr lang="en-US" sz="2000" i="1" dirty="0" err="1"/>
              <a:t>E</a:t>
            </a:r>
            <a:r>
              <a:rPr lang="en-US" sz="2000" i="1" baseline="-25000" dirty="0" err="1"/>
              <a:t>cm</a:t>
            </a:r>
            <a:r>
              <a:rPr lang="en-US" sz="2000" dirty="0"/>
              <a:t>=20 MeV</a:t>
            </a:r>
          </a:p>
        </p:txBody>
      </p:sp>
      <p:sp>
        <p:nvSpPr>
          <p:cNvPr id="7" name="TextBox 6"/>
          <p:cNvSpPr txBox="1"/>
          <p:nvPr/>
        </p:nvSpPr>
        <p:spPr>
          <a:xfrm>
            <a:off x="5005260" y="525044"/>
            <a:ext cx="3695307" cy="830997"/>
          </a:xfrm>
          <a:prstGeom prst="rect">
            <a:avLst/>
          </a:prstGeom>
          <a:noFill/>
          <a:ln>
            <a:noFill/>
          </a:ln>
        </p:spPr>
        <p:txBody>
          <a:bodyPr wrap="square" rtlCol="0">
            <a:spAutoFit/>
          </a:bodyPr>
          <a:lstStyle/>
          <a:p>
            <a:pPr algn="ctr"/>
            <a:r>
              <a:rPr lang="en-US" sz="2400" baseline="30000" dirty="0"/>
              <a:t>16</a:t>
            </a:r>
            <a:r>
              <a:rPr lang="en-US" sz="2400" dirty="0"/>
              <a:t>O+</a:t>
            </a:r>
            <a:r>
              <a:rPr lang="en-US" sz="2400" baseline="30000" dirty="0"/>
              <a:t>16</a:t>
            </a:r>
            <a:r>
              <a:rPr lang="en-US" sz="2400" dirty="0"/>
              <a:t>O</a:t>
            </a:r>
          </a:p>
          <a:p>
            <a:pPr algn="ctr"/>
            <a:r>
              <a:rPr lang="en-US" sz="2400" dirty="0"/>
              <a:t> </a:t>
            </a:r>
            <a:r>
              <a:rPr lang="en-US" sz="2000" i="1" dirty="0" err="1"/>
              <a:t>E</a:t>
            </a:r>
            <a:r>
              <a:rPr lang="en-US" sz="2000" i="1" baseline="-25000" dirty="0" err="1"/>
              <a:t>cm</a:t>
            </a:r>
            <a:r>
              <a:rPr lang="en-US" sz="2000" dirty="0"/>
              <a:t>=100 MeV, </a:t>
            </a:r>
            <a:r>
              <a:rPr lang="en-US" sz="2000" i="1" dirty="0"/>
              <a:t>b</a:t>
            </a:r>
            <a:r>
              <a:rPr lang="en-US" sz="2000" dirty="0"/>
              <a:t>=2fm</a:t>
            </a:r>
          </a:p>
        </p:txBody>
      </p:sp>
      <p:sp>
        <p:nvSpPr>
          <p:cNvPr id="8" name="Rectangle 7"/>
          <p:cNvSpPr/>
          <p:nvPr/>
        </p:nvSpPr>
        <p:spPr>
          <a:xfrm>
            <a:off x="453935" y="5298288"/>
            <a:ext cx="3798175" cy="584775"/>
          </a:xfrm>
          <a:prstGeom prst="rect">
            <a:avLst/>
          </a:prstGeom>
        </p:spPr>
        <p:txBody>
          <a:bodyPr wrap="square">
            <a:spAutoFit/>
          </a:bodyPr>
          <a:lstStyle/>
          <a:p>
            <a:r>
              <a:rPr lang="en-US" sz="1600" dirty="0"/>
              <a:t>After t~180 </a:t>
            </a:r>
            <a:r>
              <a:rPr lang="en-US" sz="1600" dirty="0" err="1"/>
              <a:t>fm</a:t>
            </a:r>
            <a:r>
              <a:rPr lang="en-US" sz="1600" dirty="0"/>
              <a:t>/c the system oscillates between two cluster configurations.</a:t>
            </a:r>
          </a:p>
        </p:txBody>
      </p:sp>
      <p:sp>
        <p:nvSpPr>
          <p:cNvPr id="3" name="Slide Number Placeholder 2">
            <a:extLst>
              <a:ext uri="{FF2B5EF4-FFF2-40B4-BE49-F238E27FC236}">
                <a16:creationId xmlns:a16="http://schemas.microsoft.com/office/drawing/2014/main" id="{5A96FD14-7BC5-EF48-86D9-782C7C5AEF48}"/>
              </a:ext>
            </a:extLst>
          </p:cNvPr>
          <p:cNvSpPr>
            <a:spLocks noGrp="1"/>
          </p:cNvSpPr>
          <p:nvPr>
            <p:ph type="sldNum" sz="quarter" idx="4"/>
          </p:nvPr>
        </p:nvSpPr>
        <p:spPr/>
        <p:txBody>
          <a:bodyPr/>
          <a:lstStyle/>
          <a:p>
            <a:fld id="{987C7CF1-4D7D-C941-87F6-6592CA3F7595}" type="slidenum">
              <a:rPr lang="en-US" smtClean="0"/>
              <a:t>21</a:t>
            </a:fld>
            <a:endParaRPr lang="en-US" dirty="0"/>
          </a:p>
        </p:txBody>
      </p:sp>
      <p:sp>
        <p:nvSpPr>
          <p:cNvPr id="9" name="Footer Placeholder 8">
            <a:extLst>
              <a:ext uri="{FF2B5EF4-FFF2-40B4-BE49-F238E27FC236}">
                <a16:creationId xmlns:a16="http://schemas.microsoft.com/office/drawing/2014/main" id="{DAA4F426-C407-F745-AFBE-EF65623BF063}"/>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396882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0" fill="hold"/>
                                        <p:tgtEl>
                                          <p:spTgt spid="5"/>
                                        </p:tgtEl>
                                      </p:cBhvr>
                                    </p:cmd>
                                  </p:childTnLst>
                                </p:cTn>
                              </p:par>
                            </p:childTnLst>
                          </p:cTn>
                        </p:par>
                        <p:par>
                          <p:cTn id="7" fill="hold">
                            <p:stCondLst>
                              <p:cond delay="3920"/>
                            </p:stCondLst>
                            <p:childTnLst>
                              <p:par>
                                <p:cTn id="8" presetID="1" presetClass="mediacall" presetSubtype="0" fill="hold" nodeType="afterEffect">
                                  <p:stCondLst>
                                    <p:cond delay="0"/>
                                  </p:stCondLst>
                                  <p:childTnLst>
                                    <p:cmd type="call" cmd="playFrom(0.0)">
                                      <p:cBhvr>
                                        <p:cTn id="9" dur="24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750ADA-92B0-C944-ADA4-4114DE9537FB}"/>
              </a:ext>
            </a:extLst>
          </p:cNvPr>
          <p:cNvSpPr>
            <a:spLocks noGrp="1"/>
          </p:cNvSpPr>
          <p:nvPr>
            <p:ph type="sldNum" sz="quarter" idx="4"/>
          </p:nvPr>
        </p:nvSpPr>
        <p:spPr/>
        <p:txBody>
          <a:bodyPr/>
          <a:lstStyle/>
          <a:p>
            <a:fld id="{987C7CF1-4D7D-C941-87F6-6592CA3F7595}" type="slidenum">
              <a:rPr lang="en-US" smtClean="0"/>
              <a:t>22</a:t>
            </a:fld>
            <a:endParaRPr lang="en-US" dirty="0"/>
          </a:p>
        </p:txBody>
      </p:sp>
      <p:sp>
        <p:nvSpPr>
          <p:cNvPr id="3" name="Footer Placeholder 2">
            <a:extLst>
              <a:ext uri="{FF2B5EF4-FFF2-40B4-BE49-F238E27FC236}">
                <a16:creationId xmlns:a16="http://schemas.microsoft.com/office/drawing/2014/main" id="{362CA77A-1157-2C43-BA5F-C6D1DFFBB8A3}"/>
              </a:ext>
            </a:extLst>
          </p:cNvPr>
          <p:cNvSpPr>
            <a:spLocks noGrp="1"/>
          </p:cNvSpPr>
          <p:nvPr>
            <p:ph type="ftr" sz="quarter" idx="3"/>
          </p:nvPr>
        </p:nvSpPr>
        <p:spPr/>
        <p:txBody>
          <a:bodyPr/>
          <a:lstStyle/>
          <a:p>
            <a:r>
              <a:rPr lang="en-US"/>
              <a:t>W. Nazarewicz, Erice School 2018</a:t>
            </a:r>
            <a:endParaRPr lang="en-US" dirty="0"/>
          </a:p>
        </p:txBody>
      </p:sp>
      <p:pic>
        <p:nvPicPr>
          <p:cNvPr id="4" name="Picture 3" descr="reaction.gif">
            <a:extLst>
              <a:ext uri="{FF2B5EF4-FFF2-40B4-BE49-F238E27FC236}">
                <a16:creationId xmlns:a16="http://schemas.microsoft.com/office/drawing/2014/main" id="{B1E80B59-5464-5048-81DB-53DB8F31C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069" y="685786"/>
            <a:ext cx="6609927" cy="5461013"/>
          </a:xfrm>
          <a:prstGeom prst="rect">
            <a:avLst/>
          </a:prstGeom>
        </p:spPr>
      </p:pic>
      <p:sp>
        <p:nvSpPr>
          <p:cNvPr id="5" name="Rectangle 4">
            <a:extLst>
              <a:ext uri="{FF2B5EF4-FFF2-40B4-BE49-F238E27FC236}">
                <a16:creationId xmlns:a16="http://schemas.microsoft.com/office/drawing/2014/main" id="{6AA46AAE-1EBC-FA43-8D5D-7A911F1B2990}"/>
              </a:ext>
            </a:extLst>
          </p:cNvPr>
          <p:cNvSpPr/>
          <p:nvPr/>
        </p:nvSpPr>
        <p:spPr>
          <a:xfrm>
            <a:off x="180207" y="6129774"/>
            <a:ext cx="1962089" cy="261610"/>
          </a:xfrm>
          <a:prstGeom prst="rect">
            <a:avLst/>
          </a:prstGeom>
        </p:spPr>
        <p:txBody>
          <a:bodyPr wrap="none">
            <a:spAutoFit/>
          </a:bodyPr>
          <a:lstStyle/>
          <a:p>
            <a:r>
              <a:rPr lang="en-US" sz="1100"/>
              <a:t>Physics Today </a:t>
            </a:r>
            <a:r>
              <a:rPr lang="en-US" sz="1100" b="1"/>
              <a:t>68</a:t>
            </a:r>
            <a:r>
              <a:rPr lang="en-US" sz="1100"/>
              <a:t>, 32 (2016)</a:t>
            </a:r>
          </a:p>
        </p:txBody>
      </p:sp>
      <p:pic>
        <p:nvPicPr>
          <p:cNvPr id="6" name="Picture 5" descr="Mc.gif">
            <a:extLst>
              <a:ext uri="{FF2B5EF4-FFF2-40B4-BE49-F238E27FC236}">
                <a16:creationId xmlns:a16="http://schemas.microsoft.com/office/drawing/2014/main" id="{6D8EB1C3-5338-C64B-8F7E-DB93C3EF2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666" y="2404532"/>
            <a:ext cx="1167190" cy="1185333"/>
          </a:xfrm>
          <a:prstGeom prst="rect">
            <a:avLst/>
          </a:prstGeom>
        </p:spPr>
      </p:pic>
      <p:pic>
        <p:nvPicPr>
          <p:cNvPr id="7" name="Picture 6" descr="Ts.gif">
            <a:extLst>
              <a:ext uri="{FF2B5EF4-FFF2-40B4-BE49-F238E27FC236}">
                <a16:creationId xmlns:a16="http://schemas.microsoft.com/office/drawing/2014/main" id="{C71003F3-A4B2-9A4F-AC98-37744FC6C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933" y="2463800"/>
            <a:ext cx="1525395" cy="1540934"/>
          </a:xfrm>
          <a:prstGeom prst="rect">
            <a:avLst/>
          </a:prstGeom>
        </p:spPr>
      </p:pic>
      <p:pic>
        <p:nvPicPr>
          <p:cNvPr id="8" name="Picture 7" descr="Og.gif">
            <a:extLst>
              <a:ext uri="{FF2B5EF4-FFF2-40B4-BE49-F238E27FC236}">
                <a16:creationId xmlns:a16="http://schemas.microsoft.com/office/drawing/2014/main" id="{F81D7DC4-90D6-6741-9CB5-114F5F9067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033" y="2492087"/>
            <a:ext cx="1824567" cy="1859778"/>
          </a:xfrm>
          <a:prstGeom prst="rect">
            <a:avLst/>
          </a:prstGeom>
        </p:spPr>
      </p:pic>
      <p:sp>
        <p:nvSpPr>
          <p:cNvPr id="9" name="TextBox 8">
            <a:extLst>
              <a:ext uri="{FF2B5EF4-FFF2-40B4-BE49-F238E27FC236}">
                <a16:creationId xmlns:a16="http://schemas.microsoft.com/office/drawing/2014/main" id="{F597848A-79A1-284E-AE63-6F4D6B7C4774}"/>
              </a:ext>
            </a:extLst>
          </p:cNvPr>
          <p:cNvSpPr txBox="1"/>
          <p:nvPr/>
        </p:nvSpPr>
        <p:spPr>
          <a:xfrm>
            <a:off x="3405398" y="4978399"/>
            <a:ext cx="5416868" cy="1384995"/>
          </a:xfrm>
          <a:prstGeom prst="rect">
            <a:avLst/>
          </a:prstGeom>
          <a:noFill/>
        </p:spPr>
        <p:txBody>
          <a:bodyPr wrap="none" rtlCol="0">
            <a:spAutoFit/>
          </a:bodyPr>
          <a:lstStyle/>
          <a:p>
            <a:pPr marL="285750" indent="-285750">
              <a:buFont typeface="Arial"/>
              <a:buChar char="•"/>
            </a:pPr>
            <a:r>
              <a:rPr lang="en-US" sz="2800" err="1"/>
              <a:t>Og</a:t>
            </a:r>
            <a:r>
              <a:rPr lang="en-US" sz="2800"/>
              <a:t> discovered 2002/2006</a:t>
            </a:r>
          </a:p>
          <a:p>
            <a:pPr marL="285750" indent="-285750">
              <a:buFont typeface="Arial"/>
              <a:buChar char="•"/>
            </a:pPr>
            <a:r>
              <a:rPr lang="en-US" sz="2800"/>
              <a:t>Blessed by IUPAC/IUPAP 2015 </a:t>
            </a:r>
          </a:p>
          <a:p>
            <a:pPr marL="285750" indent="-285750">
              <a:buFont typeface="Arial"/>
              <a:buChar char="•"/>
            </a:pPr>
            <a:r>
              <a:rPr lang="en-US" sz="2800"/>
              <a:t>Named 2016</a:t>
            </a:r>
          </a:p>
        </p:txBody>
      </p:sp>
      <p:sp>
        <p:nvSpPr>
          <p:cNvPr id="10" name="Rectangle 9">
            <a:extLst>
              <a:ext uri="{FF2B5EF4-FFF2-40B4-BE49-F238E27FC236}">
                <a16:creationId xmlns:a16="http://schemas.microsoft.com/office/drawing/2014/main" id="{6AD096A4-5D51-944B-981A-14350139F21B}"/>
              </a:ext>
            </a:extLst>
          </p:cNvPr>
          <p:cNvSpPr/>
          <p:nvPr/>
        </p:nvSpPr>
        <p:spPr>
          <a:xfrm>
            <a:off x="1691491" y="126418"/>
            <a:ext cx="6843540" cy="347146"/>
          </a:xfrm>
          <a:prstGeom prst="rect">
            <a:avLst/>
          </a:prstGeom>
        </p:spPr>
        <p:txBody>
          <a:bodyPr wrap="none">
            <a:spAutoFit/>
          </a:bodyPr>
          <a:lstStyle/>
          <a:p>
            <a:pPr>
              <a:lnSpc>
                <a:spcPts val="1800"/>
              </a:lnSpc>
              <a:spcBef>
                <a:spcPts val="1200"/>
              </a:spcBef>
              <a:spcAft>
                <a:spcPts val="0"/>
              </a:spcAft>
            </a:pPr>
            <a:r>
              <a:rPr lang="en-US" sz="2800" dirty="0" err="1">
                <a:solidFill>
                  <a:srgbClr val="000090"/>
                </a:solidFill>
              </a:rPr>
              <a:t>Oganesson</a:t>
            </a:r>
            <a:r>
              <a:rPr lang="en-US" sz="2800" dirty="0">
                <a:solidFill>
                  <a:srgbClr val="000090"/>
                </a:solidFill>
              </a:rPr>
              <a:t> – the heaviest nucleus known</a:t>
            </a:r>
          </a:p>
        </p:txBody>
      </p:sp>
      <p:pic>
        <p:nvPicPr>
          <p:cNvPr id="11" name="Picture 10">
            <a:extLst>
              <a:ext uri="{FF2B5EF4-FFF2-40B4-BE49-F238E27FC236}">
                <a16:creationId xmlns:a16="http://schemas.microsoft.com/office/drawing/2014/main" id="{2C8C8A4B-353E-2B48-81CD-75E09F2FA00F}"/>
              </a:ext>
            </a:extLst>
          </p:cNvPr>
          <p:cNvPicPr>
            <a:picLocks noChangeAspect="1"/>
          </p:cNvPicPr>
          <p:nvPr/>
        </p:nvPicPr>
        <p:blipFill>
          <a:blip r:embed="rId6"/>
          <a:stretch>
            <a:fillRect/>
          </a:stretch>
        </p:blipFill>
        <p:spPr>
          <a:xfrm>
            <a:off x="180207" y="577836"/>
            <a:ext cx="2567845" cy="2050886"/>
          </a:xfrm>
          <a:prstGeom prst="rect">
            <a:avLst/>
          </a:prstGeom>
        </p:spPr>
      </p:pic>
    </p:spTree>
    <p:extLst>
      <p:ext uri="{BB962C8B-B14F-4D97-AF65-F5344CB8AC3E}">
        <p14:creationId xmlns:p14="http://schemas.microsoft.com/office/powerpoint/2010/main" val="24744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04FD10-56D0-594E-879E-C8AFEC167C67}"/>
              </a:ext>
            </a:extLst>
          </p:cNvPr>
          <p:cNvSpPr>
            <a:spLocks noGrp="1"/>
          </p:cNvSpPr>
          <p:nvPr>
            <p:ph type="sldNum" sz="quarter" idx="4"/>
          </p:nvPr>
        </p:nvSpPr>
        <p:spPr/>
        <p:txBody>
          <a:bodyPr/>
          <a:lstStyle/>
          <a:p>
            <a:fld id="{987C7CF1-4D7D-C941-87F6-6592CA3F7595}" type="slidenum">
              <a:rPr lang="en-US" smtClean="0"/>
              <a:t>23</a:t>
            </a:fld>
            <a:endParaRPr lang="en-US" dirty="0"/>
          </a:p>
        </p:txBody>
      </p:sp>
      <p:sp>
        <p:nvSpPr>
          <p:cNvPr id="3" name="Footer Placeholder 2">
            <a:extLst>
              <a:ext uri="{FF2B5EF4-FFF2-40B4-BE49-F238E27FC236}">
                <a16:creationId xmlns:a16="http://schemas.microsoft.com/office/drawing/2014/main" id="{716C8552-BB2B-FF43-AE48-6B8AD4D67544}"/>
              </a:ext>
            </a:extLst>
          </p:cNvPr>
          <p:cNvSpPr>
            <a:spLocks noGrp="1"/>
          </p:cNvSpPr>
          <p:nvPr>
            <p:ph type="ftr" sz="quarter" idx="3"/>
          </p:nvPr>
        </p:nvSpPr>
        <p:spPr/>
        <p:txBody>
          <a:bodyPr/>
          <a:lstStyle/>
          <a:p>
            <a:r>
              <a:rPr lang="en-US"/>
              <a:t>W. Nazarewicz, Erice School 2018</a:t>
            </a:r>
            <a:endParaRPr lang="en-US" dirty="0"/>
          </a:p>
        </p:txBody>
      </p:sp>
      <p:pic>
        <p:nvPicPr>
          <p:cNvPr id="4" name="Picture 3" descr="Landscape.pdf">
            <a:extLst>
              <a:ext uri="{FF2B5EF4-FFF2-40B4-BE49-F238E27FC236}">
                <a16:creationId xmlns:a16="http://schemas.microsoft.com/office/drawing/2014/main" id="{9F38E176-EF0E-AA46-8B9D-8A240CAF1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7429"/>
            <a:ext cx="9144000" cy="4468215"/>
          </a:xfrm>
          <a:prstGeom prst="rect">
            <a:avLst/>
          </a:prstGeom>
        </p:spPr>
      </p:pic>
      <p:grpSp>
        <p:nvGrpSpPr>
          <p:cNvPr id="5" name="Group 4">
            <a:extLst>
              <a:ext uri="{FF2B5EF4-FFF2-40B4-BE49-F238E27FC236}">
                <a16:creationId xmlns:a16="http://schemas.microsoft.com/office/drawing/2014/main" id="{C3028A74-CEA4-4B4F-A5E4-0BEFBC533D6B}"/>
              </a:ext>
            </a:extLst>
          </p:cNvPr>
          <p:cNvGrpSpPr/>
          <p:nvPr/>
        </p:nvGrpSpPr>
        <p:grpSpPr>
          <a:xfrm>
            <a:off x="73896" y="665279"/>
            <a:ext cx="9065588" cy="2572995"/>
            <a:chOff x="73896" y="881410"/>
            <a:chExt cx="9065588" cy="2572995"/>
          </a:xfrm>
        </p:grpSpPr>
        <p:pic>
          <p:nvPicPr>
            <p:cNvPr id="6" name="Picture 5">
              <a:extLst>
                <a:ext uri="{FF2B5EF4-FFF2-40B4-BE49-F238E27FC236}">
                  <a16:creationId xmlns:a16="http://schemas.microsoft.com/office/drawing/2014/main" id="{2B215DF3-C91E-B94A-9835-D7AC5A2361BA}"/>
                </a:ext>
              </a:extLst>
            </p:cNvPr>
            <p:cNvPicPr>
              <a:picLocks noChangeAspect="1"/>
            </p:cNvPicPr>
            <p:nvPr/>
          </p:nvPicPr>
          <p:blipFill>
            <a:blip r:embed="rId3"/>
            <a:stretch>
              <a:fillRect/>
            </a:stretch>
          </p:blipFill>
          <p:spPr>
            <a:xfrm>
              <a:off x="73896" y="1859034"/>
              <a:ext cx="9065588" cy="1595371"/>
            </a:xfrm>
            <a:prstGeom prst="rect">
              <a:avLst/>
            </a:prstGeom>
            <a:solidFill>
              <a:schemeClr val="bg1"/>
            </a:solidFill>
          </p:spPr>
        </p:pic>
        <p:grpSp>
          <p:nvGrpSpPr>
            <p:cNvPr id="7" name="Group 6">
              <a:extLst>
                <a:ext uri="{FF2B5EF4-FFF2-40B4-BE49-F238E27FC236}">
                  <a16:creationId xmlns:a16="http://schemas.microsoft.com/office/drawing/2014/main" id="{773A132B-BA4C-E04E-8E60-EC673DA7374A}"/>
                </a:ext>
              </a:extLst>
            </p:cNvPr>
            <p:cNvGrpSpPr/>
            <p:nvPr/>
          </p:nvGrpSpPr>
          <p:grpSpPr>
            <a:xfrm>
              <a:off x="450670" y="1230263"/>
              <a:ext cx="7960819" cy="1064204"/>
              <a:chOff x="450670" y="1230263"/>
              <a:chExt cx="7960819" cy="1064204"/>
            </a:xfrm>
          </p:grpSpPr>
          <p:grpSp>
            <p:nvGrpSpPr>
              <p:cNvPr id="9" name="Group 8">
                <a:extLst>
                  <a:ext uri="{FF2B5EF4-FFF2-40B4-BE49-F238E27FC236}">
                    <a16:creationId xmlns:a16="http://schemas.microsoft.com/office/drawing/2014/main" id="{FABF5083-6758-AF4A-94C4-C676C1F5F32F}"/>
                  </a:ext>
                </a:extLst>
              </p:cNvPr>
              <p:cNvGrpSpPr/>
              <p:nvPr/>
            </p:nvGrpSpPr>
            <p:grpSpPr>
              <a:xfrm>
                <a:off x="450670" y="1230263"/>
                <a:ext cx="7960819" cy="1060296"/>
                <a:chOff x="450670" y="1230263"/>
                <a:chExt cx="7960819" cy="1060296"/>
              </a:xfrm>
            </p:grpSpPr>
            <p:cxnSp>
              <p:nvCxnSpPr>
                <p:cNvPr id="11" name="Straight Arrow Connector 10">
                  <a:extLst>
                    <a:ext uri="{FF2B5EF4-FFF2-40B4-BE49-F238E27FC236}">
                      <a16:creationId xmlns:a16="http://schemas.microsoft.com/office/drawing/2014/main" id="{0DC32BD8-F64E-DD45-BAB3-2DDD36E3F070}"/>
                    </a:ext>
                  </a:extLst>
                </p:cNvPr>
                <p:cNvCxnSpPr/>
                <p:nvPr/>
              </p:nvCxnSpPr>
              <p:spPr>
                <a:xfrm>
                  <a:off x="1419795" y="2227385"/>
                  <a:ext cx="5959231" cy="6512"/>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88D2261-E7E2-4348-BF73-13938E12B602}"/>
                    </a:ext>
                  </a:extLst>
                </p:cNvPr>
                <p:cNvSpPr txBox="1"/>
                <p:nvPr/>
              </p:nvSpPr>
              <p:spPr>
                <a:xfrm>
                  <a:off x="6571435" y="1230263"/>
                  <a:ext cx="1840054" cy="646331"/>
                </a:xfrm>
                <a:prstGeom prst="rect">
                  <a:avLst/>
                </a:prstGeom>
                <a:noFill/>
              </p:spPr>
              <p:txBody>
                <a:bodyPr wrap="none" rtlCol="0">
                  <a:spAutoFit/>
                </a:bodyPr>
                <a:lstStyle/>
                <a:p>
                  <a:pPr algn="ctr"/>
                  <a:r>
                    <a:rPr lang="en-US">
                      <a:solidFill>
                        <a:srgbClr val="000090"/>
                      </a:solidFill>
                    </a:rPr>
                    <a:t>neutron drip line</a:t>
                  </a:r>
                </a:p>
                <a:p>
                  <a:pPr algn="ctr"/>
                  <a:r>
                    <a:rPr lang="en-US">
                      <a:solidFill>
                        <a:srgbClr val="000090"/>
                      </a:solidFill>
                    </a:rPr>
                    <a:t>N≈270</a:t>
                  </a:r>
                </a:p>
              </p:txBody>
            </p:sp>
            <p:sp>
              <p:nvSpPr>
                <p:cNvPr id="13" name="TextBox 12">
                  <a:extLst>
                    <a:ext uri="{FF2B5EF4-FFF2-40B4-BE49-F238E27FC236}">
                      <a16:creationId xmlns:a16="http://schemas.microsoft.com/office/drawing/2014/main" id="{EDD5B830-5103-9340-AE39-F42FBD9A5F27}"/>
                    </a:ext>
                  </a:extLst>
                </p:cNvPr>
                <p:cNvSpPr txBox="1"/>
                <p:nvPr/>
              </p:nvSpPr>
              <p:spPr>
                <a:xfrm>
                  <a:off x="2172675" y="1230263"/>
                  <a:ext cx="1314032" cy="646331"/>
                </a:xfrm>
                <a:prstGeom prst="rect">
                  <a:avLst/>
                </a:prstGeom>
                <a:noFill/>
              </p:spPr>
              <p:txBody>
                <a:bodyPr wrap="none" rtlCol="0">
                  <a:spAutoFit/>
                </a:bodyPr>
                <a:lstStyle/>
                <a:p>
                  <a:pPr algn="ctr"/>
                  <a:r>
                    <a:rPr lang="en-US">
                      <a:solidFill>
                        <a:srgbClr val="000090"/>
                      </a:solidFill>
                    </a:rPr>
                    <a:t>beta stable</a:t>
                  </a:r>
                </a:p>
                <a:p>
                  <a:pPr algn="ctr"/>
                  <a:r>
                    <a:rPr lang="en-US">
                      <a:solidFill>
                        <a:srgbClr val="000090"/>
                      </a:solidFill>
                    </a:rPr>
                    <a:t>N≈19</a:t>
                  </a:r>
                  <a:r>
                    <a:rPr lang="pl-PL">
                      <a:solidFill>
                        <a:srgbClr val="000090"/>
                      </a:solidFill>
                    </a:rPr>
                    <a:t>2</a:t>
                  </a:r>
                  <a:endParaRPr lang="en-US">
                    <a:solidFill>
                      <a:srgbClr val="000090"/>
                    </a:solidFill>
                  </a:endParaRPr>
                </a:p>
              </p:txBody>
            </p:sp>
            <p:sp>
              <p:nvSpPr>
                <p:cNvPr id="14" name="TextBox 13">
                  <a:extLst>
                    <a:ext uri="{FF2B5EF4-FFF2-40B4-BE49-F238E27FC236}">
                      <a16:creationId xmlns:a16="http://schemas.microsoft.com/office/drawing/2014/main" id="{E3D59E7A-EC47-6B45-9C38-B8C3F2916ECE}"/>
                    </a:ext>
                  </a:extLst>
                </p:cNvPr>
                <p:cNvSpPr txBox="1"/>
                <p:nvPr/>
              </p:nvSpPr>
              <p:spPr>
                <a:xfrm>
                  <a:off x="450670" y="1230263"/>
                  <a:ext cx="1711677" cy="646331"/>
                </a:xfrm>
                <a:prstGeom prst="rect">
                  <a:avLst/>
                </a:prstGeom>
                <a:noFill/>
              </p:spPr>
              <p:txBody>
                <a:bodyPr wrap="none" rtlCol="0">
                  <a:spAutoFit/>
                </a:bodyPr>
                <a:lstStyle/>
                <a:p>
                  <a:pPr algn="ctr"/>
                  <a:r>
                    <a:rPr lang="en-US">
                      <a:solidFill>
                        <a:srgbClr val="000090"/>
                      </a:solidFill>
                    </a:rPr>
                    <a:t>proton drip line</a:t>
                  </a:r>
                </a:p>
                <a:p>
                  <a:pPr algn="ctr"/>
                  <a:r>
                    <a:rPr lang="en-US">
                      <a:solidFill>
                        <a:srgbClr val="000090"/>
                      </a:solidFill>
                    </a:rPr>
                    <a:t>N=170</a:t>
                  </a:r>
                </a:p>
              </p:txBody>
            </p:sp>
            <p:sp>
              <p:nvSpPr>
                <p:cNvPr id="15" name="5-Point Star 14">
                  <a:extLst>
                    <a:ext uri="{FF2B5EF4-FFF2-40B4-BE49-F238E27FC236}">
                      <a16:creationId xmlns:a16="http://schemas.microsoft.com/office/drawing/2014/main" id="{AED852F9-6F78-4249-8AFC-B13F1580F699}"/>
                    </a:ext>
                  </a:extLst>
                </p:cNvPr>
                <p:cNvSpPr/>
                <p:nvPr/>
              </p:nvSpPr>
              <p:spPr>
                <a:xfrm>
                  <a:off x="2627274" y="2138159"/>
                  <a:ext cx="152400" cy="152400"/>
                </a:xfrm>
                <a:prstGeom prst="star5">
                  <a:avLst/>
                </a:prstGeom>
                <a:solidFill>
                  <a:srgbClr val="00FF8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5-Point Star 15">
                  <a:extLst>
                    <a:ext uri="{FF2B5EF4-FFF2-40B4-BE49-F238E27FC236}">
                      <a16:creationId xmlns:a16="http://schemas.microsoft.com/office/drawing/2014/main" id="{AB8C07BA-364D-2E4C-AD1A-260DFD605726}"/>
                    </a:ext>
                  </a:extLst>
                </p:cNvPr>
                <p:cNvSpPr/>
                <p:nvPr/>
              </p:nvSpPr>
              <p:spPr>
                <a:xfrm>
                  <a:off x="7416799" y="2134251"/>
                  <a:ext cx="152400" cy="152400"/>
                </a:xfrm>
                <a:prstGeom prst="star5">
                  <a:avLst/>
                </a:prstGeom>
                <a:solidFill>
                  <a:srgbClr val="00FF8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5-Point Star 16">
                  <a:extLst>
                    <a:ext uri="{FF2B5EF4-FFF2-40B4-BE49-F238E27FC236}">
                      <a16:creationId xmlns:a16="http://schemas.microsoft.com/office/drawing/2014/main" id="{57A5CD43-66E1-E744-B830-C4D6BE051D41}"/>
                    </a:ext>
                  </a:extLst>
                </p:cNvPr>
                <p:cNvSpPr/>
                <p:nvPr/>
              </p:nvSpPr>
              <p:spPr>
                <a:xfrm>
                  <a:off x="1255666" y="2134251"/>
                  <a:ext cx="152400" cy="152400"/>
                </a:xfrm>
                <a:prstGeom prst="star5">
                  <a:avLst/>
                </a:prstGeom>
                <a:solidFill>
                  <a:srgbClr val="00FF80"/>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 name="5-Point Star 9">
                <a:extLst>
                  <a:ext uri="{FF2B5EF4-FFF2-40B4-BE49-F238E27FC236}">
                    <a16:creationId xmlns:a16="http://schemas.microsoft.com/office/drawing/2014/main" id="{41FDE817-0F8E-5F42-8B88-C9567DC29A93}"/>
                  </a:ext>
                </a:extLst>
              </p:cNvPr>
              <p:cNvSpPr/>
              <p:nvPr/>
            </p:nvSpPr>
            <p:spPr>
              <a:xfrm>
                <a:off x="1608666" y="2142067"/>
                <a:ext cx="152400" cy="152400"/>
              </a:xfrm>
              <a:prstGeom prst="star5">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 name="Rectangle 7">
              <a:extLst>
                <a:ext uri="{FF2B5EF4-FFF2-40B4-BE49-F238E27FC236}">
                  <a16:creationId xmlns:a16="http://schemas.microsoft.com/office/drawing/2014/main" id="{314DB9BC-CBC6-8E4A-8FF2-C3CD7C5A3F6A}"/>
                </a:ext>
              </a:extLst>
            </p:cNvPr>
            <p:cNvSpPr/>
            <p:nvPr/>
          </p:nvSpPr>
          <p:spPr>
            <a:xfrm>
              <a:off x="3309697" y="881410"/>
              <a:ext cx="3001818" cy="461665"/>
            </a:xfrm>
            <a:prstGeom prst="rect">
              <a:avLst/>
            </a:prstGeom>
            <a:ln>
              <a:noFill/>
            </a:ln>
          </p:spPr>
          <p:txBody>
            <a:bodyPr wrap="square">
              <a:spAutoFit/>
            </a:bodyPr>
            <a:lstStyle/>
            <a:p>
              <a:pPr algn="ctr"/>
              <a:r>
                <a:rPr lang="en-US" sz="2400">
                  <a:solidFill>
                    <a:srgbClr val="FF0000"/>
                  </a:solidFill>
                </a:rPr>
                <a:t>≈100 isotopes of </a:t>
              </a:r>
              <a:r>
                <a:rPr lang="en-US" sz="2400" err="1">
                  <a:solidFill>
                    <a:srgbClr val="FF0000"/>
                  </a:solidFill>
                </a:rPr>
                <a:t>Og</a:t>
              </a:r>
              <a:endParaRPr lang="en-US" sz="2400">
                <a:solidFill>
                  <a:srgbClr val="FF0000"/>
                </a:solidFill>
              </a:endParaRPr>
            </a:p>
          </p:txBody>
        </p:sp>
      </p:grpSp>
    </p:spTree>
    <p:extLst>
      <p:ext uri="{BB962C8B-B14F-4D97-AF65-F5344CB8AC3E}">
        <p14:creationId xmlns:p14="http://schemas.microsoft.com/office/powerpoint/2010/main" val="80716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18F58-7C9D-8047-81C0-272717BB5724}"/>
              </a:ext>
            </a:extLst>
          </p:cNvPr>
          <p:cNvSpPr>
            <a:spLocks noGrp="1"/>
          </p:cNvSpPr>
          <p:nvPr>
            <p:ph type="sldNum" sz="quarter" idx="4"/>
          </p:nvPr>
        </p:nvSpPr>
        <p:spPr/>
        <p:txBody>
          <a:bodyPr/>
          <a:lstStyle/>
          <a:p>
            <a:fld id="{987C7CF1-4D7D-C941-87F6-6592CA3F7595}" type="slidenum">
              <a:rPr lang="en-US" smtClean="0"/>
              <a:t>24</a:t>
            </a:fld>
            <a:endParaRPr lang="en-US" dirty="0"/>
          </a:p>
        </p:txBody>
      </p:sp>
      <p:sp>
        <p:nvSpPr>
          <p:cNvPr id="3" name="Footer Placeholder 2">
            <a:extLst>
              <a:ext uri="{FF2B5EF4-FFF2-40B4-BE49-F238E27FC236}">
                <a16:creationId xmlns:a16="http://schemas.microsoft.com/office/drawing/2014/main" id="{619C35D2-9D04-8045-9472-E8E2F9378311}"/>
              </a:ext>
            </a:extLst>
          </p:cNvPr>
          <p:cNvSpPr>
            <a:spLocks noGrp="1"/>
          </p:cNvSpPr>
          <p:nvPr>
            <p:ph type="ftr" sz="quarter" idx="3"/>
          </p:nvPr>
        </p:nvSpPr>
        <p:spPr/>
        <p:txBody>
          <a:bodyPr/>
          <a:lstStyle/>
          <a:p>
            <a:r>
              <a:rPr lang="en-US"/>
              <a:t>W. Nazarewicz, Erice School 2018</a:t>
            </a:r>
            <a:endParaRPr lang="en-US" dirty="0"/>
          </a:p>
        </p:txBody>
      </p:sp>
      <p:pic>
        <p:nvPicPr>
          <p:cNvPr id="17" name="Picture 16" descr="Og-bubbles.pdf">
            <a:extLst>
              <a:ext uri="{FF2B5EF4-FFF2-40B4-BE49-F238E27FC236}">
                <a16:creationId xmlns:a16="http://schemas.microsoft.com/office/drawing/2014/main" id="{F9468BCF-0692-CB49-9F6C-4F0DDBFDB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351841"/>
            <a:ext cx="4334933" cy="3973689"/>
          </a:xfrm>
          <a:prstGeom prst="rect">
            <a:avLst/>
          </a:prstGeom>
        </p:spPr>
      </p:pic>
      <p:sp>
        <p:nvSpPr>
          <p:cNvPr id="18" name="TextBox 17">
            <a:extLst>
              <a:ext uri="{FF2B5EF4-FFF2-40B4-BE49-F238E27FC236}">
                <a16:creationId xmlns:a16="http://schemas.microsoft.com/office/drawing/2014/main" id="{DA75B1AF-BE07-B44B-8288-750B55E92856}"/>
              </a:ext>
            </a:extLst>
          </p:cNvPr>
          <p:cNvSpPr txBox="1"/>
          <p:nvPr/>
        </p:nvSpPr>
        <p:spPr>
          <a:xfrm>
            <a:off x="1187642" y="0"/>
            <a:ext cx="7212780" cy="461665"/>
          </a:xfrm>
          <a:prstGeom prst="rect">
            <a:avLst/>
          </a:prstGeom>
          <a:noFill/>
        </p:spPr>
        <p:txBody>
          <a:bodyPr wrap="square" rtlCol="0">
            <a:spAutoFit/>
          </a:bodyPr>
          <a:lstStyle/>
          <a:p>
            <a:pPr defTabSz="456955"/>
            <a:r>
              <a:rPr lang="en-US" sz="2400" baseline="30000">
                <a:solidFill>
                  <a:srgbClr val="000090"/>
                </a:solidFill>
                <a:ea typeface="ＭＳ Ｐゴシック" charset="-128"/>
              </a:rPr>
              <a:t>294</a:t>
            </a:r>
            <a:r>
              <a:rPr lang="en-US" sz="2400">
                <a:solidFill>
                  <a:srgbClr val="000090"/>
                </a:solidFill>
                <a:ea typeface="ＭＳ Ｐゴシック" charset="-128"/>
              </a:rPr>
              <a:t>Og  is expected to be a deformed semi</a:t>
            </a:r>
            <a:r>
              <a:rPr lang="pl-PL" sz="2400">
                <a:solidFill>
                  <a:srgbClr val="000090"/>
                </a:solidFill>
                <a:ea typeface="ＭＳ Ｐゴシック" charset="-128"/>
              </a:rPr>
              <a:t>-</a:t>
            </a:r>
            <a:r>
              <a:rPr lang="en-US" sz="2400">
                <a:solidFill>
                  <a:srgbClr val="000090"/>
                </a:solidFill>
                <a:ea typeface="ＭＳ Ｐゴシック" charset="-128"/>
              </a:rPr>
              <a:t>bubble!</a:t>
            </a:r>
          </a:p>
        </p:txBody>
      </p:sp>
      <p:pic>
        <p:nvPicPr>
          <p:cNvPr id="19" name="Picture 18" descr="Og-rhop.pdf">
            <a:extLst>
              <a:ext uri="{FF2B5EF4-FFF2-40B4-BE49-F238E27FC236}">
                <a16:creationId xmlns:a16="http://schemas.microsoft.com/office/drawing/2014/main" id="{D9E9A7BB-E3FA-074E-9A24-C40615627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782" y="863600"/>
            <a:ext cx="2128945" cy="5181510"/>
          </a:xfrm>
          <a:prstGeom prst="rect">
            <a:avLst/>
          </a:prstGeom>
        </p:spPr>
      </p:pic>
      <p:grpSp>
        <p:nvGrpSpPr>
          <p:cNvPr id="20" name="Group 19">
            <a:extLst>
              <a:ext uri="{FF2B5EF4-FFF2-40B4-BE49-F238E27FC236}">
                <a16:creationId xmlns:a16="http://schemas.microsoft.com/office/drawing/2014/main" id="{EBE98799-E2E2-2E49-BD81-B66234437E42}"/>
              </a:ext>
            </a:extLst>
          </p:cNvPr>
          <p:cNvGrpSpPr/>
          <p:nvPr/>
        </p:nvGrpSpPr>
        <p:grpSpPr>
          <a:xfrm>
            <a:off x="59267" y="1354667"/>
            <a:ext cx="2604549" cy="3145554"/>
            <a:chOff x="448734" y="889000"/>
            <a:chExt cx="2604549" cy="3145554"/>
          </a:xfrm>
        </p:grpSpPr>
        <p:pic>
          <p:nvPicPr>
            <p:cNvPr id="21" name="Picture 20" descr="a63396a2cea7b5d87ff7c8ae8712928ca602c3a0.gif">
              <a:extLst>
                <a:ext uri="{FF2B5EF4-FFF2-40B4-BE49-F238E27FC236}">
                  <a16:creationId xmlns:a16="http://schemas.microsoft.com/office/drawing/2014/main" id="{66CD11DC-0570-8443-8CB3-55499AF88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66" y="931337"/>
              <a:ext cx="2574917" cy="1447801"/>
            </a:xfrm>
            <a:prstGeom prst="rect">
              <a:avLst/>
            </a:prstGeom>
          </p:spPr>
        </p:pic>
        <p:sp>
          <p:nvSpPr>
            <p:cNvPr id="22" name="TextBox 21">
              <a:extLst>
                <a:ext uri="{FF2B5EF4-FFF2-40B4-BE49-F238E27FC236}">
                  <a16:creationId xmlns:a16="http://schemas.microsoft.com/office/drawing/2014/main" id="{EE26F5CD-847F-DA44-B859-557439DB9F0B}"/>
                </a:ext>
              </a:extLst>
            </p:cNvPr>
            <p:cNvSpPr txBox="1"/>
            <p:nvPr/>
          </p:nvSpPr>
          <p:spPr>
            <a:xfrm>
              <a:off x="634997" y="889000"/>
              <a:ext cx="941747" cy="369332"/>
            </a:xfrm>
            <a:prstGeom prst="rect">
              <a:avLst/>
            </a:prstGeom>
            <a:noFill/>
          </p:spPr>
          <p:txBody>
            <a:bodyPr wrap="none" rtlCol="0">
              <a:spAutoFit/>
            </a:bodyPr>
            <a:lstStyle/>
            <a:p>
              <a:pPr defTabSz="456955"/>
              <a:r>
                <a:rPr lang="en-US">
                  <a:solidFill>
                    <a:srgbClr val="F79646">
                      <a:lumMod val="50000"/>
                    </a:srgbClr>
                  </a:solidFill>
                  <a:ea typeface="ＭＳ Ｐゴシック" charset="-128"/>
                </a:rPr>
                <a:t>nuclear</a:t>
              </a:r>
            </a:p>
          </p:txBody>
        </p:sp>
        <p:sp>
          <p:nvSpPr>
            <p:cNvPr id="23" name="TextBox 22">
              <a:extLst>
                <a:ext uri="{FF2B5EF4-FFF2-40B4-BE49-F238E27FC236}">
                  <a16:creationId xmlns:a16="http://schemas.microsoft.com/office/drawing/2014/main" id="{3464D11E-BA6C-9A4C-B3C2-D4879F74B534}"/>
                </a:ext>
              </a:extLst>
            </p:cNvPr>
            <p:cNvSpPr txBox="1"/>
            <p:nvPr/>
          </p:nvSpPr>
          <p:spPr>
            <a:xfrm>
              <a:off x="1608664" y="889000"/>
              <a:ext cx="1416261" cy="369332"/>
            </a:xfrm>
            <a:prstGeom prst="rect">
              <a:avLst/>
            </a:prstGeom>
            <a:noFill/>
          </p:spPr>
          <p:txBody>
            <a:bodyPr wrap="none" rtlCol="0">
              <a:spAutoFit/>
            </a:bodyPr>
            <a:lstStyle/>
            <a:p>
              <a:pPr defTabSz="456955"/>
              <a:r>
                <a:rPr lang="en-US">
                  <a:solidFill>
                    <a:srgbClr val="1FAFFF"/>
                  </a:solidFill>
                  <a:ea typeface="ＭＳ Ｐゴシック" charset="-128"/>
                </a:rPr>
                <a:t>electrostatic</a:t>
              </a:r>
            </a:p>
          </p:txBody>
        </p:sp>
        <p:sp>
          <p:nvSpPr>
            <p:cNvPr id="24" name="Rectangle 6">
              <a:extLst>
                <a:ext uri="{FF2B5EF4-FFF2-40B4-BE49-F238E27FC236}">
                  <a16:creationId xmlns:a16="http://schemas.microsoft.com/office/drawing/2014/main" id="{96A46EA1-5B00-AD48-BBA7-293934228E46}"/>
                </a:ext>
              </a:extLst>
            </p:cNvPr>
            <p:cNvSpPr>
              <a:spLocks noChangeArrowheads="1"/>
            </p:cNvSpPr>
            <p:nvPr/>
          </p:nvSpPr>
          <p:spPr bwMode="auto">
            <a:xfrm>
              <a:off x="448734" y="2218723"/>
              <a:ext cx="2599267" cy="1815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91" tIns="45695" rIns="91391" bIns="45695">
              <a:spAutoFit/>
            </a:bodyPr>
            <a:lstStyle/>
            <a:p>
              <a:pPr defTabSz="913912" eaLnBrk="0" hangingPunct="0"/>
              <a:r>
                <a:rPr lang="en-US" sz="1600" err="1">
                  <a:solidFill>
                    <a:srgbClr val="000090"/>
                  </a:solidFill>
                  <a:ea typeface="ＭＳ Ｐゴシック" charset="0"/>
                </a:rPr>
                <a:t>Og</a:t>
              </a:r>
              <a:r>
                <a:rPr lang="en-US" sz="1600">
                  <a:solidFill>
                    <a:srgbClr val="000090"/>
                  </a:solidFill>
                  <a:ea typeface="ＭＳ Ｐゴシック" charset="0"/>
                </a:rPr>
                <a:t> is a strongly frustrated system: a competition between long-range Coulomb and short-range nuclear interactions gives rise to exotic distributions of protons</a:t>
              </a:r>
            </a:p>
          </p:txBody>
        </p:sp>
      </p:grpSp>
      <p:sp>
        <p:nvSpPr>
          <p:cNvPr id="25" name="Rectangle 24">
            <a:extLst>
              <a:ext uri="{FF2B5EF4-FFF2-40B4-BE49-F238E27FC236}">
                <a16:creationId xmlns:a16="http://schemas.microsoft.com/office/drawing/2014/main" id="{243A5501-DC3F-0741-BC9E-7C54D579CB4B}"/>
              </a:ext>
            </a:extLst>
          </p:cNvPr>
          <p:cNvSpPr/>
          <p:nvPr/>
        </p:nvSpPr>
        <p:spPr>
          <a:xfrm>
            <a:off x="2090126" y="425467"/>
            <a:ext cx="5135508" cy="338554"/>
          </a:xfrm>
          <a:prstGeom prst="rect">
            <a:avLst/>
          </a:prstGeom>
        </p:spPr>
        <p:txBody>
          <a:bodyPr wrap="none">
            <a:spAutoFit/>
          </a:bodyPr>
          <a:lstStyle/>
          <a:p>
            <a:pPr defTabSz="456955"/>
            <a:r>
              <a:rPr lang="pl-PL" sz="1600" dirty="0">
                <a:solidFill>
                  <a:srgbClr val="FF0000"/>
                </a:solidFill>
                <a:ea typeface="ＭＳ Ｐゴシック" charset="-128"/>
              </a:rPr>
              <a:t>B. </a:t>
            </a:r>
            <a:r>
              <a:rPr lang="pl-PL" sz="1600" dirty="0" err="1">
                <a:solidFill>
                  <a:srgbClr val="FF0000"/>
                </a:solidFill>
                <a:ea typeface="ＭＳ Ｐゴシック" charset="-128"/>
              </a:rPr>
              <a:t>Schuetrumpf</a:t>
            </a:r>
            <a:r>
              <a:rPr lang="pl-PL" sz="1600" dirty="0">
                <a:solidFill>
                  <a:srgbClr val="FF0000"/>
                </a:solidFill>
                <a:ea typeface="ＭＳ Ｐゴシック" charset="-128"/>
              </a:rPr>
              <a:t> et al., </a:t>
            </a:r>
            <a:r>
              <a:rPr lang="en-US" sz="1600" dirty="0">
                <a:solidFill>
                  <a:srgbClr val="FF0000"/>
                </a:solidFill>
                <a:ea typeface="ＭＳ Ｐゴシック" charset="-128"/>
              </a:rPr>
              <a:t>Phys. Rev. C 96, 024306 (2017)</a:t>
            </a:r>
          </a:p>
        </p:txBody>
      </p:sp>
      <p:sp>
        <p:nvSpPr>
          <p:cNvPr id="26" name="TextBox 25">
            <a:extLst>
              <a:ext uri="{FF2B5EF4-FFF2-40B4-BE49-F238E27FC236}">
                <a16:creationId xmlns:a16="http://schemas.microsoft.com/office/drawing/2014/main" id="{2391BD3D-84E0-274C-AB87-AFD5D2275FF8}"/>
              </a:ext>
            </a:extLst>
          </p:cNvPr>
          <p:cNvSpPr txBox="1"/>
          <p:nvPr/>
        </p:nvSpPr>
        <p:spPr>
          <a:xfrm>
            <a:off x="5651291" y="1140592"/>
            <a:ext cx="954107" cy="369332"/>
          </a:xfrm>
          <a:prstGeom prst="rect">
            <a:avLst/>
          </a:prstGeom>
          <a:noFill/>
        </p:spPr>
        <p:txBody>
          <a:bodyPr wrap="none" rtlCol="0">
            <a:spAutoFit/>
          </a:bodyPr>
          <a:lstStyle/>
          <a:p>
            <a:pPr defTabSz="456955"/>
            <a:r>
              <a:rPr lang="en-US" dirty="0">
                <a:solidFill>
                  <a:prstClr val="black"/>
                </a:solidFill>
                <a:ea typeface="ＭＳ Ｐゴシック" charset="-128"/>
              </a:rPr>
              <a:t>protons</a:t>
            </a:r>
          </a:p>
        </p:txBody>
      </p:sp>
      <p:sp>
        <p:nvSpPr>
          <p:cNvPr id="27" name="TextBox 26">
            <a:extLst>
              <a:ext uri="{FF2B5EF4-FFF2-40B4-BE49-F238E27FC236}">
                <a16:creationId xmlns:a16="http://schemas.microsoft.com/office/drawing/2014/main" id="{02267076-C2DE-0E45-8CD2-4EE3B0D2389F}"/>
              </a:ext>
            </a:extLst>
          </p:cNvPr>
          <p:cNvSpPr txBox="1"/>
          <p:nvPr/>
        </p:nvSpPr>
        <p:spPr>
          <a:xfrm>
            <a:off x="7234572" y="1163571"/>
            <a:ext cx="1082348" cy="369332"/>
          </a:xfrm>
          <a:prstGeom prst="rect">
            <a:avLst/>
          </a:prstGeom>
          <a:noFill/>
        </p:spPr>
        <p:txBody>
          <a:bodyPr wrap="none" rtlCol="0">
            <a:spAutoFit/>
          </a:bodyPr>
          <a:lstStyle/>
          <a:p>
            <a:pPr defTabSz="456955"/>
            <a:r>
              <a:rPr lang="en-US" dirty="0">
                <a:solidFill>
                  <a:prstClr val="black"/>
                </a:solidFill>
                <a:ea typeface="ＭＳ Ｐゴシック" charset="-128"/>
              </a:rPr>
              <a:t>neutrons</a:t>
            </a:r>
          </a:p>
        </p:txBody>
      </p:sp>
      <p:sp>
        <p:nvSpPr>
          <p:cNvPr id="28" name="TextBox 27">
            <a:extLst>
              <a:ext uri="{FF2B5EF4-FFF2-40B4-BE49-F238E27FC236}">
                <a16:creationId xmlns:a16="http://schemas.microsoft.com/office/drawing/2014/main" id="{165E4FE2-AD93-8943-88B8-EFC2D9C1616B}"/>
              </a:ext>
            </a:extLst>
          </p:cNvPr>
          <p:cNvSpPr txBox="1"/>
          <p:nvPr/>
        </p:nvSpPr>
        <p:spPr>
          <a:xfrm>
            <a:off x="6546325" y="1471523"/>
            <a:ext cx="747320" cy="369332"/>
          </a:xfrm>
          <a:prstGeom prst="rect">
            <a:avLst/>
          </a:prstGeom>
          <a:solidFill>
            <a:sysClr val="window" lastClr="FFFFFF"/>
          </a:solidFill>
          <a:ln>
            <a:solidFill>
              <a:srgbClr val="4F81BD"/>
            </a:solidFill>
          </a:ln>
        </p:spPr>
        <p:txBody>
          <a:bodyPr wrap="none" rtlCol="0">
            <a:spAutoFit/>
          </a:bodyPr>
          <a:lstStyle/>
          <a:p>
            <a:pPr marL="0" marR="0" lvl="0" indent="0" defTabSz="45695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prstClr val="black"/>
                </a:solidFill>
                <a:effectLst/>
                <a:uLnTx/>
                <a:uFillTx/>
                <a:ea typeface="ＭＳ Ｐゴシック" charset="-128"/>
              </a:rPr>
              <a:t>294</a:t>
            </a:r>
            <a:r>
              <a:rPr kumimoji="0" lang="en-US" sz="1800" b="0" i="0" u="none" strike="noStrike" kern="0" cap="none" spc="0" normalizeH="0" baseline="0" noProof="0" dirty="0">
                <a:ln>
                  <a:noFill/>
                </a:ln>
                <a:solidFill>
                  <a:prstClr val="black"/>
                </a:solidFill>
                <a:effectLst/>
                <a:uLnTx/>
                <a:uFillTx/>
                <a:ea typeface="ＭＳ Ｐゴシック" charset="-128"/>
              </a:rPr>
              <a:t>Og</a:t>
            </a:r>
          </a:p>
        </p:txBody>
      </p:sp>
      <p:sp>
        <p:nvSpPr>
          <p:cNvPr id="29" name="TextBox 28">
            <a:extLst>
              <a:ext uri="{FF2B5EF4-FFF2-40B4-BE49-F238E27FC236}">
                <a16:creationId xmlns:a16="http://schemas.microsoft.com/office/drawing/2014/main" id="{F3DF381F-26E5-3C4E-88A2-58DA4C7E0A94}"/>
              </a:ext>
            </a:extLst>
          </p:cNvPr>
          <p:cNvSpPr txBox="1"/>
          <p:nvPr/>
        </p:nvSpPr>
        <p:spPr>
          <a:xfrm>
            <a:off x="6584937" y="3114365"/>
            <a:ext cx="747320" cy="369332"/>
          </a:xfrm>
          <a:prstGeom prst="rect">
            <a:avLst/>
          </a:prstGeom>
          <a:solidFill>
            <a:sysClr val="window" lastClr="FFFFFF"/>
          </a:solidFill>
          <a:ln>
            <a:solidFill>
              <a:srgbClr val="4F81BD"/>
            </a:solidFill>
          </a:ln>
        </p:spPr>
        <p:txBody>
          <a:bodyPr wrap="none" rtlCol="0">
            <a:spAutoFit/>
          </a:bodyPr>
          <a:lstStyle/>
          <a:p>
            <a:pPr marL="0" marR="0" lvl="0" indent="0" defTabSz="45695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30000" noProof="0" dirty="0">
                <a:ln>
                  <a:noFill/>
                </a:ln>
                <a:solidFill>
                  <a:prstClr val="black"/>
                </a:solidFill>
                <a:effectLst/>
                <a:uLnTx/>
                <a:uFillTx/>
                <a:ea typeface="ＭＳ Ｐゴシック" charset="-128"/>
              </a:rPr>
              <a:t>302</a:t>
            </a:r>
            <a:r>
              <a:rPr kumimoji="0" lang="en-US" sz="1800" b="0" i="0" u="none" strike="noStrike" kern="0" cap="none" spc="0" normalizeH="0" baseline="0" noProof="0" dirty="0">
                <a:ln>
                  <a:noFill/>
                </a:ln>
                <a:solidFill>
                  <a:prstClr val="black"/>
                </a:solidFill>
                <a:effectLst/>
                <a:uLnTx/>
                <a:uFillTx/>
                <a:ea typeface="ＭＳ Ｐゴシック" charset="-128"/>
              </a:rPr>
              <a:t>Og</a:t>
            </a:r>
          </a:p>
        </p:txBody>
      </p:sp>
    </p:spTree>
    <p:extLst>
      <p:ext uri="{BB962C8B-B14F-4D97-AF65-F5344CB8AC3E}">
        <p14:creationId xmlns:p14="http://schemas.microsoft.com/office/powerpoint/2010/main" val="35449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76E682-E3BE-AF4B-9C46-8B0C01341467}"/>
              </a:ext>
            </a:extLst>
          </p:cNvPr>
          <p:cNvSpPr>
            <a:spLocks noGrp="1"/>
          </p:cNvSpPr>
          <p:nvPr>
            <p:ph type="sldNum" sz="quarter" idx="4"/>
          </p:nvPr>
        </p:nvSpPr>
        <p:spPr/>
        <p:txBody>
          <a:bodyPr/>
          <a:lstStyle/>
          <a:p>
            <a:fld id="{987C7CF1-4D7D-C941-87F6-6592CA3F7595}" type="slidenum">
              <a:rPr lang="en-US" smtClean="0"/>
              <a:t>25</a:t>
            </a:fld>
            <a:endParaRPr lang="en-US" dirty="0"/>
          </a:p>
        </p:txBody>
      </p:sp>
      <p:sp>
        <p:nvSpPr>
          <p:cNvPr id="3" name="Footer Placeholder 2">
            <a:extLst>
              <a:ext uri="{FF2B5EF4-FFF2-40B4-BE49-F238E27FC236}">
                <a16:creationId xmlns:a16="http://schemas.microsoft.com/office/drawing/2014/main" id="{BBBFC344-784F-4249-9805-AB20E423F31F}"/>
              </a:ext>
            </a:extLst>
          </p:cNvPr>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8A271624-C87A-9149-9743-8C8A1FF9C21B}"/>
              </a:ext>
            </a:extLst>
          </p:cNvPr>
          <p:cNvSpPr/>
          <p:nvPr/>
        </p:nvSpPr>
        <p:spPr>
          <a:xfrm>
            <a:off x="1923982" y="0"/>
            <a:ext cx="5689955" cy="523220"/>
          </a:xfrm>
          <a:prstGeom prst="rect">
            <a:avLst/>
          </a:prstGeom>
        </p:spPr>
        <p:txBody>
          <a:bodyPr wrap="none">
            <a:spAutoFit/>
          </a:bodyPr>
          <a:lstStyle/>
          <a:p>
            <a:pPr algn="ctr"/>
            <a:r>
              <a:rPr lang="en-US" sz="2800" dirty="0">
                <a:solidFill>
                  <a:srgbClr val="000090"/>
                </a:solidFill>
              </a:rPr>
              <a:t>Localization of </a:t>
            </a:r>
            <a:r>
              <a:rPr lang="en-US" sz="2800" dirty="0" err="1">
                <a:solidFill>
                  <a:srgbClr val="000090"/>
                </a:solidFill>
              </a:rPr>
              <a:t>oganesson</a:t>
            </a:r>
            <a:r>
              <a:rPr lang="en-US" sz="2800" dirty="0">
                <a:solidFill>
                  <a:srgbClr val="000090"/>
                </a:solidFill>
              </a:rPr>
              <a:t> (Z=118)</a:t>
            </a:r>
          </a:p>
        </p:txBody>
      </p:sp>
      <p:pic>
        <p:nvPicPr>
          <p:cNvPr id="5" name="Picture 4" descr="ELF_1D.pdf">
            <a:extLst>
              <a:ext uri="{FF2B5EF4-FFF2-40B4-BE49-F238E27FC236}">
                <a16:creationId xmlns:a16="http://schemas.microsoft.com/office/drawing/2014/main" id="{37D5EB43-FE1E-DF44-A508-3B8F9B1A9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69" y="1368184"/>
            <a:ext cx="3274608" cy="4656667"/>
          </a:xfrm>
          <a:prstGeom prst="rect">
            <a:avLst/>
          </a:prstGeom>
        </p:spPr>
      </p:pic>
      <p:pic>
        <p:nvPicPr>
          <p:cNvPr id="7" name="Picture 6">
            <a:extLst>
              <a:ext uri="{FF2B5EF4-FFF2-40B4-BE49-F238E27FC236}">
                <a16:creationId xmlns:a16="http://schemas.microsoft.com/office/drawing/2014/main" id="{FEBDD128-82FD-5749-8C15-3C6D48AF0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77" y="1341601"/>
            <a:ext cx="5091633" cy="3797994"/>
          </a:xfrm>
          <a:prstGeom prst="rect">
            <a:avLst/>
          </a:prstGeom>
        </p:spPr>
      </p:pic>
      <p:sp>
        <p:nvSpPr>
          <p:cNvPr id="8" name="TextBox 7">
            <a:extLst>
              <a:ext uri="{FF2B5EF4-FFF2-40B4-BE49-F238E27FC236}">
                <a16:creationId xmlns:a16="http://schemas.microsoft.com/office/drawing/2014/main" id="{1F33F5B7-29D3-4047-848D-F094BE936A0D}"/>
              </a:ext>
            </a:extLst>
          </p:cNvPr>
          <p:cNvSpPr txBox="1"/>
          <p:nvPr/>
        </p:nvSpPr>
        <p:spPr>
          <a:xfrm>
            <a:off x="4551163" y="791269"/>
            <a:ext cx="596104" cy="499939"/>
          </a:xfrm>
          <a:prstGeom prst="rect">
            <a:avLst/>
          </a:prstGeom>
          <a:noFill/>
        </p:spPr>
        <p:txBody>
          <a:bodyPr wrap="none" rtlCol="0">
            <a:spAutoFit/>
          </a:bodyPr>
          <a:lstStyle/>
          <a:p>
            <a:r>
              <a:rPr lang="en-US" sz="2800" b="1" dirty="0" err="1">
                <a:solidFill>
                  <a:srgbClr val="FF0000"/>
                </a:solidFill>
                <a:latin typeface="Times New Roman"/>
                <a:cs typeface="Times New Roman"/>
              </a:rPr>
              <a:t>Xe</a:t>
            </a:r>
            <a:endParaRPr lang="en-US" sz="2800" b="1" dirty="0">
              <a:solidFill>
                <a:srgbClr val="FF0000"/>
              </a:solidFill>
              <a:latin typeface="Times New Roman"/>
              <a:cs typeface="Times New Roman"/>
            </a:endParaRPr>
          </a:p>
        </p:txBody>
      </p:sp>
      <p:sp>
        <p:nvSpPr>
          <p:cNvPr id="9" name="TextBox 8">
            <a:extLst>
              <a:ext uri="{FF2B5EF4-FFF2-40B4-BE49-F238E27FC236}">
                <a16:creationId xmlns:a16="http://schemas.microsoft.com/office/drawing/2014/main" id="{4B66D560-312A-2848-8871-A5F3DAE5F0C3}"/>
              </a:ext>
            </a:extLst>
          </p:cNvPr>
          <p:cNvSpPr txBox="1"/>
          <p:nvPr/>
        </p:nvSpPr>
        <p:spPr>
          <a:xfrm>
            <a:off x="5805875" y="815576"/>
            <a:ext cx="615035" cy="499939"/>
          </a:xfrm>
          <a:prstGeom prst="rect">
            <a:avLst/>
          </a:prstGeom>
          <a:noFill/>
        </p:spPr>
        <p:txBody>
          <a:bodyPr wrap="none" rtlCol="0">
            <a:spAutoFit/>
          </a:bodyPr>
          <a:lstStyle/>
          <a:p>
            <a:r>
              <a:rPr lang="en-US" sz="2800" b="1" dirty="0" err="1">
                <a:solidFill>
                  <a:srgbClr val="FF0000"/>
                </a:solidFill>
                <a:latin typeface="Times New Roman"/>
                <a:cs typeface="Times New Roman"/>
              </a:rPr>
              <a:t>Rn</a:t>
            </a:r>
            <a:endParaRPr lang="en-US" sz="2800" b="1" dirty="0">
              <a:solidFill>
                <a:srgbClr val="FF0000"/>
              </a:solidFill>
              <a:latin typeface="Times New Roman"/>
              <a:cs typeface="Times New Roman"/>
            </a:endParaRPr>
          </a:p>
        </p:txBody>
      </p:sp>
      <p:sp>
        <p:nvSpPr>
          <p:cNvPr id="10" name="TextBox 9">
            <a:extLst>
              <a:ext uri="{FF2B5EF4-FFF2-40B4-BE49-F238E27FC236}">
                <a16:creationId xmlns:a16="http://schemas.microsoft.com/office/drawing/2014/main" id="{19B6039E-7101-E346-B78B-A9719D941124}"/>
              </a:ext>
            </a:extLst>
          </p:cNvPr>
          <p:cNvSpPr txBox="1"/>
          <p:nvPr/>
        </p:nvSpPr>
        <p:spPr>
          <a:xfrm>
            <a:off x="7393798" y="815576"/>
            <a:ext cx="614867" cy="499939"/>
          </a:xfrm>
          <a:prstGeom prst="rect">
            <a:avLst/>
          </a:prstGeom>
          <a:noFill/>
        </p:spPr>
        <p:txBody>
          <a:bodyPr wrap="none" rtlCol="0">
            <a:spAutoFit/>
          </a:bodyPr>
          <a:lstStyle/>
          <a:p>
            <a:r>
              <a:rPr lang="en-US" sz="2800" b="1" dirty="0" err="1">
                <a:solidFill>
                  <a:srgbClr val="FF0000"/>
                </a:solidFill>
                <a:latin typeface="Times New Roman"/>
                <a:cs typeface="Times New Roman"/>
              </a:rPr>
              <a:t>Og</a:t>
            </a:r>
            <a:endParaRPr lang="en-US" sz="2800" b="1" dirty="0">
              <a:solidFill>
                <a:srgbClr val="FF0000"/>
              </a:solidFill>
              <a:latin typeface="Times New Roman"/>
              <a:cs typeface="Times New Roman"/>
            </a:endParaRPr>
          </a:p>
        </p:txBody>
      </p:sp>
      <p:grpSp>
        <p:nvGrpSpPr>
          <p:cNvPr id="11" name="Group 10">
            <a:extLst>
              <a:ext uri="{FF2B5EF4-FFF2-40B4-BE49-F238E27FC236}">
                <a16:creationId xmlns:a16="http://schemas.microsoft.com/office/drawing/2014/main" id="{B7A32E1D-BA8D-4445-871F-4FDA4E5E4DA7}"/>
              </a:ext>
            </a:extLst>
          </p:cNvPr>
          <p:cNvGrpSpPr/>
          <p:nvPr/>
        </p:nvGrpSpPr>
        <p:grpSpPr>
          <a:xfrm>
            <a:off x="5739183" y="3834705"/>
            <a:ext cx="3170591" cy="2368404"/>
            <a:chOff x="5739183" y="3834705"/>
            <a:chExt cx="3170591" cy="2368404"/>
          </a:xfrm>
        </p:grpSpPr>
        <p:pic>
          <p:nvPicPr>
            <p:cNvPr id="12" name="Picture 3">
              <a:extLst>
                <a:ext uri="{FF2B5EF4-FFF2-40B4-BE49-F238E27FC236}">
                  <a16:creationId xmlns:a16="http://schemas.microsoft.com/office/drawing/2014/main" id="{5810C414-B523-5247-A26A-EB57FB878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183" y="3834705"/>
              <a:ext cx="3170591" cy="2368404"/>
            </a:xfrm>
            <a:prstGeom prst="rect">
              <a:avLst/>
            </a:prstGeom>
            <a:solidFill>
              <a:schemeClr val="bg1"/>
            </a:solidFill>
            <a:ln>
              <a:solidFill>
                <a:schemeClr val="tx1"/>
              </a:solidFill>
            </a:ln>
            <a:extLst/>
          </p:spPr>
        </p:pic>
        <p:sp>
          <p:nvSpPr>
            <p:cNvPr id="13" name="Rectangle 12">
              <a:extLst>
                <a:ext uri="{FF2B5EF4-FFF2-40B4-BE49-F238E27FC236}">
                  <a16:creationId xmlns:a16="http://schemas.microsoft.com/office/drawing/2014/main" id="{EC310BCC-9263-B14F-B428-081496816E89}"/>
                </a:ext>
              </a:extLst>
            </p:cNvPr>
            <p:cNvSpPr/>
            <p:nvPr/>
          </p:nvSpPr>
          <p:spPr>
            <a:xfrm>
              <a:off x="7187470" y="3844848"/>
              <a:ext cx="1579458" cy="954107"/>
            </a:xfrm>
            <a:prstGeom prst="rect">
              <a:avLst/>
            </a:prstGeom>
          </p:spPr>
          <p:txBody>
            <a:bodyPr wrap="square">
              <a:spAutoFit/>
            </a:bodyPr>
            <a:lstStyle/>
            <a:p>
              <a:pPr algn="r"/>
              <a:r>
                <a:rPr lang="en-US" sz="1400" dirty="0">
                  <a:solidFill>
                    <a:srgbClr val="FF0000"/>
                  </a:solidFill>
                </a:rPr>
                <a:t>The relativistic 7s </a:t>
              </a:r>
              <a:r>
                <a:rPr lang="en-US" sz="1400">
                  <a:solidFill>
                    <a:srgbClr val="FF0000"/>
                  </a:solidFill>
                </a:rPr>
                <a:t>contraction results </a:t>
              </a:r>
              <a:r>
                <a:rPr lang="en-US" sz="1400" dirty="0">
                  <a:solidFill>
                    <a:srgbClr val="FF0000"/>
                  </a:solidFill>
                </a:rPr>
                <a:t>in 7p shielding </a:t>
              </a:r>
            </a:p>
          </p:txBody>
        </p:sp>
      </p:grpSp>
      <p:cxnSp>
        <p:nvCxnSpPr>
          <p:cNvPr id="14" name="Straight Arrow Connector 13">
            <a:extLst>
              <a:ext uri="{FF2B5EF4-FFF2-40B4-BE49-F238E27FC236}">
                <a16:creationId xmlns:a16="http://schemas.microsoft.com/office/drawing/2014/main" id="{AD81788A-98BB-524C-97FC-853E16FACC56}"/>
              </a:ext>
            </a:extLst>
          </p:cNvPr>
          <p:cNvCxnSpPr/>
          <p:nvPr/>
        </p:nvCxnSpPr>
        <p:spPr>
          <a:xfrm>
            <a:off x="8073212" y="1798052"/>
            <a:ext cx="0" cy="454954"/>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D830B5B-1C07-984A-9E02-86A8C7240110}"/>
              </a:ext>
            </a:extLst>
          </p:cNvPr>
          <p:cNvSpPr txBox="1"/>
          <p:nvPr/>
        </p:nvSpPr>
        <p:spPr>
          <a:xfrm>
            <a:off x="8019787" y="1887029"/>
            <a:ext cx="889987" cy="276999"/>
          </a:xfrm>
          <a:prstGeom prst="rect">
            <a:avLst/>
          </a:prstGeom>
          <a:noFill/>
        </p:spPr>
        <p:txBody>
          <a:bodyPr wrap="none" rtlCol="0">
            <a:spAutoFit/>
          </a:bodyPr>
          <a:lstStyle/>
          <a:p>
            <a:r>
              <a:rPr lang="en-US" sz="1200" dirty="0">
                <a:solidFill>
                  <a:srgbClr val="FF0000"/>
                </a:solidFill>
              </a:rPr>
              <a:t>10.125 </a:t>
            </a:r>
            <a:r>
              <a:rPr lang="en-US" sz="1200" dirty="0" err="1">
                <a:solidFill>
                  <a:srgbClr val="FF0000"/>
                </a:solidFill>
              </a:rPr>
              <a:t>eV</a:t>
            </a:r>
            <a:endParaRPr lang="en-US" sz="1200" dirty="0">
              <a:solidFill>
                <a:srgbClr val="FF0000"/>
              </a:solidFill>
            </a:endParaRPr>
          </a:p>
        </p:txBody>
      </p:sp>
      <p:sp>
        <p:nvSpPr>
          <p:cNvPr id="16" name="Rectangle 15">
            <a:extLst>
              <a:ext uri="{FF2B5EF4-FFF2-40B4-BE49-F238E27FC236}">
                <a16:creationId xmlns:a16="http://schemas.microsoft.com/office/drawing/2014/main" id="{B02F6B34-4BDF-6741-AD19-7F67C107A4C5}"/>
              </a:ext>
            </a:extLst>
          </p:cNvPr>
          <p:cNvSpPr/>
          <p:nvPr/>
        </p:nvSpPr>
        <p:spPr>
          <a:xfrm>
            <a:off x="2482959" y="452298"/>
            <a:ext cx="4572000" cy="523220"/>
          </a:xfrm>
          <a:prstGeom prst="rect">
            <a:avLst/>
          </a:prstGeom>
        </p:spPr>
        <p:txBody>
          <a:bodyPr>
            <a:spAutoFit/>
          </a:bodyPr>
          <a:lstStyle/>
          <a:p>
            <a:pPr algn="ctr"/>
            <a:r>
              <a:rPr lang="en-US" sz="1400" dirty="0"/>
              <a:t>P. </a:t>
            </a:r>
            <a:r>
              <a:rPr lang="en-US" sz="1400" dirty="0" err="1"/>
              <a:t>Jerabek</a:t>
            </a:r>
            <a:r>
              <a:rPr lang="en-US" sz="1400" dirty="0"/>
              <a:t> et al., Phys. Rev. Lett. 120, 053001 (2018)</a:t>
            </a:r>
          </a:p>
          <a:p>
            <a:pPr algn="ctr"/>
            <a:r>
              <a:rPr lang="en-US" sz="1400" dirty="0"/>
              <a:t>(Massey/MSU collaboration)</a:t>
            </a:r>
          </a:p>
        </p:txBody>
      </p:sp>
    </p:spTree>
    <p:extLst>
      <p:ext uri="{BB962C8B-B14F-4D97-AF65-F5344CB8AC3E}">
        <p14:creationId xmlns:p14="http://schemas.microsoft.com/office/powerpoint/2010/main" val="25798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cl_loc.pdf">
            <a:extLst>
              <a:ext uri="{FF2B5EF4-FFF2-40B4-BE49-F238E27FC236}">
                <a16:creationId xmlns:a16="http://schemas.microsoft.com/office/drawing/2014/main" id="{8B386526-D586-7040-BD43-4C6327F8A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77" y="543939"/>
            <a:ext cx="4113280" cy="5380503"/>
          </a:xfrm>
          <a:prstGeom prst="rect">
            <a:avLst/>
          </a:prstGeom>
        </p:spPr>
      </p:pic>
      <p:sp>
        <p:nvSpPr>
          <p:cNvPr id="3" name="Rectangle 2">
            <a:extLst>
              <a:ext uri="{FF2B5EF4-FFF2-40B4-BE49-F238E27FC236}">
                <a16:creationId xmlns:a16="http://schemas.microsoft.com/office/drawing/2014/main" id="{3CC3249B-8872-D246-B53A-A11B4838C68A}"/>
              </a:ext>
            </a:extLst>
          </p:cNvPr>
          <p:cNvSpPr/>
          <p:nvPr/>
        </p:nvSpPr>
        <p:spPr>
          <a:xfrm>
            <a:off x="2602576" y="68838"/>
            <a:ext cx="4572000" cy="523220"/>
          </a:xfrm>
          <a:prstGeom prst="rect">
            <a:avLst/>
          </a:prstGeom>
        </p:spPr>
        <p:txBody>
          <a:bodyPr>
            <a:spAutoFit/>
          </a:bodyPr>
          <a:lstStyle/>
          <a:p>
            <a:pPr algn="ctr"/>
            <a:r>
              <a:rPr lang="en-US" sz="1400" dirty="0"/>
              <a:t>P. </a:t>
            </a:r>
            <a:r>
              <a:rPr lang="en-US" sz="1400" dirty="0" err="1"/>
              <a:t>Jerabek</a:t>
            </a:r>
            <a:r>
              <a:rPr lang="en-US" sz="1400" dirty="0"/>
              <a:t> et al., Phys. Rev. Lett. 120, 053001 (2018)</a:t>
            </a:r>
          </a:p>
          <a:p>
            <a:pPr algn="ctr"/>
            <a:r>
              <a:rPr lang="en-US" sz="1400" dirty="0"/>
              <a:t>(Massey/MSU collaboration)</a:t>
            </a:r>
          </a:p>
        </p:txBody>
      </p:sp>
      <p:pic>
        <p:nvPicPr>
          <p:cNvPr id="4" name="Picture 3" descr="electron_loc.pdf">
            <a:extLst>
              <a:ext uri="{FF2B5EF4-FFF2-40B4-BE49-F238E27FC236}">
                <a16:creationId xmlns:a16="http://schemas.microsoft.com/office/drawing/2014/main" id="{70AA6868-1CF0-8447-877B-ECCA87B82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618" y="548333"/>
            <a:ext cx="4146844" cy="5424407"/>
          </a:xfrm>
          <a:prstGeom prst="rect">
            <a:avLst/>
          </a:prstGeom>
        </p:spPr>
      </p:pic>
      <p:sp>
        <p:nvSpPr>
          <p:cNvPr id="5" name="Rectangle 4">
            <a:extLst>
              <a:ext uri="{FF2B5EF4-FFF2-40B4-BE49-F238E27FC236}">
                <a16:creationId xmlns:a16="http://schemas.microsoft.com/office/drawing/2014/main" id="{9821353B-4428-384B-AF47-03AD9B1F0A88}"/>
              </a:ext>
            </a:extLst>
          </p:cNvPr>
          <p:cNvSpPr/>
          <p:nvPr/>
        </p:nvSpPr>
        <p:spPr>
          <a:xfrm>
            <a:off x="88561" y="6037237"/>
            <a:ext cx="8912328" cy="461665"/>
          </a:xfrm>
          <a:prstGeom prst="rect">
            <a:avLst/>
          </a:prstGeom>
        </p:spPr>
        <p:txBody>
          <a:bodyPr wrap="square">
            <a:spAutoFit/>
          </a:bodyPr>
          <a:lstStyle/>
          <a:p>
            <a:r>
              <a:rPr lang="en-US" sz="1200" dirty="0" err="1"/>
              <a:t>Og</a:t>
            </a:r>
            <a:r>
              <a:rPr lang="en-US" sz="1200" dirty="0"/>
              <a:t> is expected to have an enormous polarizability (more than 58 </a:t>
            </a:r>
            <a:r>
              <a:rPr lang="en-US" sz="1200" dirty="0" err="1"/>
              <a:t>a.u</a:t>
            </a:r>
            <a:r>
              <a:rPr lang="en-US" sz="1200" dirty="0"/>
              <a:t>.; 44 </a:t>
            </a:r>
            <a:r>
              <a:rPr lang="en-US" sz="1200" dirty="0" err="1"/>
              <a:t>a.u</a:t>
            </a:r>
            <a:r>
              <a:rPr lang="en-US" sz="1200" dirty="0"/>
              <a:t> in NR), almost double that of Rn (33 </a:t>
            </a:r>
            <a:r>
              <a:rPr lang="en-US" sz="1200" dirty="0" err="1"/>
              <a:t>a.u</a:t>
            </a:r>
            <a:r>
              <a:rPr lang="en-US" sz="1200" dirty="0"/>
              <a:t>.). Thus, for </a:t>
            </a:r>
            <a:r>
              <a:rPr lang="en-US" sz="1200" dirty="0" err="1"/>
              <a:t>Og</a:t>
            </a:r>
            <a:r>
              <a:rPr lang="en-US" sz="1200" dirty="0"/>
              <a:t> one expects an increase in van-der-Waals interactions compared to the lighter rare gases.</a:t>
            </a:r>
            <a:endParaRPr lang="en-US" sz="1000" dirty="0"/>
          </a:p>
        </p:txBody>
      </p:sp>
      <p:sp>
        <p:nvSpPr>
          <p:cNvPr id="6" name="TextBox 5">
            <a:extLst>
              <a:ext uri="{FF2B5EF4-FFF2-40B4-BE49-F238E27FC236}">
                <a16:creationId xmlns:a16="http://schemas.microsoft.com/office/drawing/2014/main" id="{A6DA36A6-3FF9-C349-81F5-2CEF4DEAAD79}"/>
              </a:ext>
            </a:extLst>
          </p:cNvPr>
          <p:cNvSpPr txBox="1"/>
          <p:nvPr/>
        </p:nvSpPr>
        <p:spPr>
          <a:xfrm>
            <a:off x="1195754" y="213685"/>
            <a:ext cx="883575" cy="523220"/>
          </a:xfrm>
          <a:prstGeom prst="rect">
            <a:avLst/>
          </a:prstGeom>
          <a:noFill/>
        </p:spPr>
        <p:txBody>
          <a:bodyPr wrap="none" rtlCol="0">
            <a:spAutoFit/>
          </a:bodyPr>
          <a:lstStyle/>
          <a:p>
            <a:r>
              <a:rPr lang="en-US" sz="2800" b="1" dirty="0">
                <a:solidFill>
                  <a:srgbClr val="FF0000"/>
                </a:solidFill>
              </a:rPr>
              <a:t>NLF</a:t>
            </a:r>
          </a:p>
        </p:txBody>
      </p:sp>
      <p:sp>
        <p:nvSpPr>
          <p:cNvPr id="7" name="TextBox 6">
            <a:extLst>
              <a:ext uri="{FF2B5EF4-FFF2-40B4-BE49-F238E27FC236}">
                <a16:creationId xmlns:a16="http://schemas.microsoft.com/office/drawing/2014/main" id="{606B1D03-D9DE-D445-B26E-B82C48ECB9E9}"/>
              </a:ext>
            </a:extLst>
          </p:cNvPr>
          <p:cNvSpPr txBox="1"/>
          <p:nvPr/>
        </p:nvSpPr>
        <p:spPr>
          <a:xfrm>
            <a:off x="7697823" y="213685"/>
            <a:ext cx="862737" cy="523220"/>
          </a:xfrm>
          <a:prstGeom prst="rect">
            <a:avLst/>
          </a:prstGeom>
          <a:noFill/>
        </p:spPr>
        <p:txBody>
          <a:bodyPr wrap="none" rtlCol="0">
            <a:spAutoFit/>
          </a:bodyPr>
          <a:lstStyle/>
          <a:p>
            <a:r>
              <a:rPr lang="en-US" sz="2800" b="1" dirty="0">
                <a:solidFill>
                  <a:srgbClr val="FF0000"/>
                </a:solidFill>
              </a:rPr>
              <a:t>ELF</a:t>
            </a:r>
          </a:p>
        </p:txBody>
      </p:sp>
      <p:sp>
        <p:nvSpPr>
          <p:cNvPr id="9" name="Slide Number Placeholder 8">
            <a:extLst>
              <a:ext uri="{FF2B5EF4-FFF2-40B4-BE49-F238E27FC236}">
                <a16:creationId xmlns:a16="http://schemas.microsoft.com/office/drawing/2014/main" id="{99025FAF-FB0F-B840-9043-575DA4AD7094}"/>
              </a:ext>
            </a:extLst>
          </p:cNvPr>
          <p:cNvSpPr>
            <a:spLocks noGrp="1"/>
          </p:cNvSpPr>
          <p:nvPr>
            <p:ph type="sldNum" sz="quarter" idx="4"/>
          </p:nvPr>
        </p:nvSpPr>
        <p:spPr/>
        <p:txBody>
          <a:bodyPr/>
          <a:lstStyle/>
          <a:p>
            <a:fld id="{987C7CF1-4D7D-C941-87F6-6592CA3F7595}" type="slidenum">
              <a:rPr lang="en-US" smtClean="0"/>
              <a:t>26</a:t>
            </a:fld>
            <a:endParaRPr lang="en-US" dirty="0"/>
          </a:p>
        </p:txBody>
      </p:sp>
      <p:sp>
        <p:nvSpPr>
          <p:cNvPr id="10" name="Footer Placeholder 9">
            <a:extLst>
              <a:ext uri="{FF2B5EF4-FFF2-40B4-BE49-F238E27FC236}">
                <a16:creationId xmlns:a16="http://schemas.microsoft.com/office/drawing/2014/main" id="{F37DE36C-1C81-834D-B79D-C2A397AE2C85}"/>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5333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E0351-7631-5842-8E4B-EB1EFDDF03BD}"/>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27</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982E7FD2-C875-EC4F-A36F-297BE6B710D7}"/>
              </a:ext>
            </a:extLst>
          </p:cNvPr>
          <p:cNvSpPr>
            <a:spLocks noGrp="1"/>
          </p:cNvSpPr>
          <p:nvPr>
            <p:ph type="ftr" sz="quarter" idx="3"/>
          </p:nvPr>
        </p:nvSpPr>
        <p:spPr/>
        <p:txBody>
          <a:bodyPr/>
          <a:lstStyle/>
          <a:p>
            <a:r>
              <a:rPr lang="en-US"/>
              <a:t>W. Nazarewicz, Erice School 2018</a:t>
            </a:r>
            <a:endParaRPr lang="en-US" dirty="0"/>
          </a:p>
        </p:txBody>
      </p:sp>
      <p:sp>
        <p:nvSpPr>
          <p:cNvPr id="4" name="Text Box 4">
            <a:extLst>
              <a:ext uri="{FF2B5EF4-FFF2-40B4-BE49-F238E27FC236}">
                <a16:creationId xmlns:a16="http://schemas.microsoft.com/office/drawing/2014/main" id="{0F2613AD-808C-6445-90CB-207CE24C50F1}"/>
              </a:ext>
            </a:extLst>
          </p:cNvPr>
          <p:cNvSpPr txBox="1">
            <a:spLocks noChangeArrowheads="1"/>
          </p:cNvSpPr>
          <p:nvPr/>
        </p:nvSpPr>
        <p:spPr bwMode="auto">
          <a:xfrm>
            <a:off x="87969" y="35612"/>
            <a:ext cx="5098176" cy="797078"/>
          </a:xfrm>
          <a:prstGeom prst="rect">
            <a:avLst/>
          </a:prstGeom>
          <a:noFill/>
          <a:ln>
            <a:noFill/>
          </a:ln>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20000"/>
              </a:lnSpc>
              <a:spcBef>
                <a:spcPct val="50000"/>
              </a:spcBef>
            </a:pPr>
            <a:r>
              <a:rPr lang="en-GB" sz="2000" dirty="0" err="1">
                <a:solidFill>
                  <a:srgbClr val="000090"/>
                </a:solidFill>
                <a:latin typeface="Arial"/>
                <a:cs typeface="Arial"/>
              </a:rPr>
              <a:t>Og</a:t>
            </a:r>
            <a:r>
              <a:rPr lang="en-GB" sz="2000" dirty="0">
                <a:solidFill>
                  <a:srgbClr val="000090"/>
                </a:solidFill>
                <a:latin typeface="Arial"/>
                <a:cs typeface="Arial"/>
              </a:rPr>
              <a:t> is rare but not a gas at room temperature</a:t>
            </a:r>
          </a:p>
        </p:txBody>
      </p:sp>
      <p:sp>
        <p:nvSpPr>
          <p:cNvPr id="5" name="Rectangle 4">
            <a:extLst>
              <a:ext uri="{FF2B5EF4-FFF2-40B4-BE49-F238E27FC236}">
                <a16:creationId xmlns:a16="http://schemas.microsoft.com/office/drawing/2014/main" id="{FBE7C6BD-1112-E24B-BC78-C9A4CE870733}"/>
              </a:ext>
            </a:extLst>
          </p:cNvPr>
          <p:cNvSpPr/>
          <p:nvPr/>
        </p:nvSpPr>
        <p:spPr>
          <a:xfrm>
            <a:off x="339811" y="4299466"/>
            <a:ext cx="4021667" cy="1477328"/>
          </a:xfrm>
          <a:prstGeom prst="rect">
            <a:avLst/>
          </a:prstGeom>
        </p:spPr>
        <p:txBody>
          <a:bodyPr wrap="square">
            <a:spAutoFit/>
          </a:bodyPr>
          <a:lstStyle/>
          <a:p>
            <a:r>
              <a:rPr lang="en-US" dirty="0" err="1"/>
              <a:t>Qg</a:t>
            </a:r>
            <a:r>
              <a:rPr lang="en-US" dirty="0"/>
              <a:t> is predicted to be the first rare gas with positive electron affinity, due to dramatic stabilization effect on the 8s orbital (including significant QED correction of 0.006 eV)</a:t>
            </a:r>
          </a:p>
        </p:txBody>
      </p:sp>
      <p:pic>
        <p:nvPicPr>
          <p:cNvPr id="6" name="Picture 5" descr="Electron_affinity_of_the_elements.svg.png">
            <a:extLst>
              <a:ext uri="{FF2B5EF4-FFF2-40B4-BE49-F238E27FC236}">
                <a16:creationId xmlns:a16="http://schemas.microsoft.com/office/drawing/2014/main" id="{13A40BCC-E314-1C44-9E9D-358689F19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3962399"/>
            <a:ext cx="4592138" cy="2414699"/>
          </a:xfrm>
          <a:prstGeom prst="rect">
            <a:avLst/>
          </a:prstGeom>
        </p:spPr>
      </p:pic>
      <p:sp>
        <p:nvSpPr>
          <p:cNvPr id="7" name="Rectangle 6">
            <a:extLst>
              <a:ext uri="{FF2B5EF4-FFF2-40B4-BE49-F238E27FC236}">
                <a16:creationId xmlns:a16="http://schemas.microsoft.com/office/drawing/2014/main" id="{1A0AF3D4-F38A-2141-A334-DCBEDDF3B5ED}"/>
              </a:ext>
            </a:extLst>
          </p:cNvPr>
          <p:cNvSpPr/>
          <p:nvPr/>
        </p:nvSpPr>
        <p:spPr>
          <a:xfrm>
            <a:off x="6793011" y="3930134"/>
            <a:ext cx="2160605" cy="369332"/>
          </a:xfrm>
          <a:prstGeom prst="rect">
            <a:avLst/>
          </a:prstGeom>
          <a:solidFill>
            <a:schemeClr val="bg1"/>
          </a:solidFill>
        </p:spPr>
        <p:txBody>
          <a:bodyPr wrap="none">
            <a:spAutoFit/>
          </a:bodyPr>
          <a:lstStyle/>
          <a:p>
            <a:r>
              <a:rPr lang="is-IS" dirty="0">
                <a:solidFill>
                  <a:srgbClr val="FF0000"/>
                </a:solidFill>
              </a:rPr>
              <a:t>0.064(2) eV for Og!</a:t>
            </a:r>
            <a:endParaRPr lang="en-US" dirty="0">
              <a:solidFill>
                <a:srgbClr val="FF0000"/>
              </a:solidFill>
            </a:endParaRPr>
          </a:p>
        </p:txBody>
      </p:sp>
      <p:pic>
        <p:nvPicPr>
          <p:cNvPr id="8" name="Picture 7" descr="melting.pdf">
            <a:extLst>
              <a:ext uri="{FF2B5EF4-FFF2-40B4-BE49-F238E27FC236}">
                <a16:creationId xmlns:a16="http://schemas.microsoft.com/office/drawing/2014/main" id="{F68F0AFE-C703-8149-B9BD-62A09F75D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37" y="802421"/>
            <a:ext cx="4522241" cy="3056822"/>
          </a:xfrm>
          <a:prstGeom prst="rect">
            <a:avLst/>
          </a:prstGeom>
        </p:spPr>
      </p:pic>
      <p:sp>
        <p:nvSpPr>
          <p:cNvPr id="9" name="Rectangle 8">
            <a:extLst>
              <a:ext uri="{FF2B5EF4-FFF2-40B4-BE49-F238E27FC236}">
                <a16:creationId xmlns:a16="http://schemas.microsoft.com/office/drawing/2014/main" id="{56A63B2F-B74C-5140-857D-D3A78FC61A94}"/>
              </a:ext>
            </a:extLst>
          </p:cNvPr>
          <p:cNvSpPr/>
          <p:nvPr/>
        </p:nvSpPr>
        <p:spPr>
          <a:xfrm>
            <a:off x="4834122" y="434151"/>
            <a:ext cx="4607602" cy="523220"/>
          </a:xfrm>
          <a:prstGeom prst="rect">
            <a:avLst/>
          </a:prstGeom>
        </p:spPr>
        <p:txBody>
          <a:bodyPr wrap="square">
            <a:spAutoFit/>
          </a:bodyPr>
          <a:lstStyle/>
          <a:p>
            <a:r>
              <a:rPr lang="is-IS" sz="1400" dirty="0"/>
              <a:t>relativistic (</a:t>
            </a:r>
            <a:r>
              <a:rPr lang="is-IS" sz="1400" dirty="0">
                <a:solidFill>
                  <a:srgbClr val="FF0000"/>
                </a:solidFill>
              </a:rPr>
              <a:t>R</a:t>
            </a:r>
            <a:r>
              <a:rPr lang="is-IS" sz="1400" dirty="0"/>
              <a:t>)</a:t>
            </a:r>
            <a:r>
              <a:rPr lang="en-US" sz="1400" dirty="0"/>
              <a:t>:         </a:t>
            </a:r>
            <a:r>
              <a:rPr lang="en-US" sz="1400" i="1" dirty="0"/>
              <a:t>B</a:t>
            </a:r>
            <a:r>
              <a:rPr lang="en-US" sz="1400" i="1" baseline="-25000" dirty="0"/>
              <a:t>e</a:t>
            </a:r>
            <a:r>
              <a:rPr lang="is-IS" sz="1400" dirty="0"/>
              <a:t>=1.487 MeV (0.57 MeV in Pb)</a:t>
            </a:r>
          </a:p>
          <a:p>
            <a:r>
              <a:rPr lang="de-DE" sz="1400" dirty="0" err="1"/>
              <a:t>nonrelativistic</a:t>
            </a:r>
            <a:r>
              <a:rPr lang="de-DE" sz="1400" dirty="0"/>
              <a:t> (</a:t>
            </a:r>
            <a:r>
              <a:rPr lang="de-DE" sz="1400" dirty="0">
                <a:solidFill>
                  <a:srgbClr val="FF0000"/>
                </a:solidFill>
              </a:rPr>
              <a:t>NR</a:t>
            </a:r>
            <a:r>
              <a:rPr lang="de-DE" sz="1400" dirty="0"/>
              <a:t>): </a:t>
            </a:r>
            <a:r>
              <a:rPr lang="en-US" sz="1400" i="1" dirty="0"/>
              <a:t>B</a:t>
            </a:r>
            <a:r>
              <a:rPr lang="en-US" sz="1400" i="1" baseline="-25000" dirty="0"/>
              <a:t>e</a:t>
            </a:r>
            <a:r>
              <a:rPr lang="is-IS" sz="1400" dirty="0"/>
              <a:t>=</a:t>
            </a:r>
            <a:r>
              <a:rPr lang="de-DE" sz="1400" dirty="0"/>
              <a:t>1.260 </a:t>
            </a:r>
            <a:r>
              <a:rPr lang="de-DE" sz="1400" dirty="0" err="1"/>
              <a:t>MeV</a:t>
            </a:r>
            <a:r>
              <a:rPr lang="de-DE" sz="1400" dirty="0"/>
              <a:t> (0.53 </a:t>
            </a:r>
            <a:r>
              <a:rPr lang="de-DE" sz="1400" dirty="0" err="1"/>
              <a:t>MeV</a:t>
            </a:r>
            <a:r>
              <a:rPr lang="de-DE" sz="1400" dirty="0"/>
              <a:t> in </a:t>
            </a:r>
            <a:r>
              <a:rPr lang="de-DE" sz="1400" dirty="0" err="1"/>
              <a:t>Pb</a:t>
            </a:r>
            <a:r>
              <a:rPr lang="de-DE" sz="1400" dirty="0"/>
              <a:t>)</a:t>
            </a:r>
            <a:endParaRPr lang="en-US" sz="1400" dirty="0"/>
          </a:p>
        </p:txBody>
      </p:sp>
      <p:sp>
        <p:nvSpPr>
          <p:cNvPr id="10" name="Rectangle 9">
            <a:extLst>
              <a:ext uri="{FF2B5EF4-FFF2-40B4-BE49-F238E27FC236}">
                <a16:creationId xmlns:a16="http://schemas.microsoft.com/office/drawing/2014/main" id="{28AD1828-3D59-1246-9845-32F6C48AC819}"/>
              </a:ext>
            </a:extLst>
          </p:cNvPr>
          <p:cNvSpPr/>
          <p:nvPr/>
        </p:nvSpPr>
        <p:spPr>
          <a:xfrm>
            <a:off x="5311614" y="1140696"/>
            <a:ext cx="3482043" cy="400110"/>
          </a:xfrm>
          <a:prstGeom prst="rect">
            <a:avLst/>
          </a:prstGeom>
          <a:ln>
            <a:solidFill>
              <a:srgbClr val="4F81BD"/>
            </a:solidFill>
          </a:ln>
        </p:spPr>
        <p:txBody>
          <a:bodyPr wrap="none">
            <a:spAutoFit/>
          </a:bodyPr>
          <a:lstStyle/>
          <a:p>
            <a:r>
              <a:rPr lang="is-IS" sz="2000" dirty="0">
                <a:latin typeface="Symbol" charset="2"/>
                <a:cs typeface="Symbol" charset="2"/>
              </a:rPr>
              <a:t>D</a:t>
            </a:r>
            <a:r>
              <a:rPr lang="en-US" sz="2000" i="1" dirty="0"/>
              <a:t>M</a:t>
            </a:r>
            <a:r>
              <a:rPr lang="en-US" sz="2000" baseline="-25000" dirty="0"/>
              <a:t>at</a:t>
            </a:r>
            <a:r>
              <a:rPr lang="is-IS" sz="2000" dirty="0"/>
              <a:t>=227 keV (40 keV in Pb)</a:t>
            </a:r>
            <a:endParaRPr lang="en-US" sz="2000" dirty="0"/>
          </a:p>
        </p:txBody>
      </p:sp>
      <p:grpSp>
        <p:nvGrpSpPr>
          <p:cNvPr id="11" name="Group 10">
            <a:extLst>
              <a:ext uri="{FF2B5EF4-FFF2-40B4-BE49-F238E27FC236}">
                <a16:creationId xmlns:a16="http://schemas.microsoft.com/office/drawing/2014/main" id="{9F2DD379-4E76-3A40-ACBD-CC2534A8A6FC}"/>
              </a:ext>
            </a:extLst>
          </p:cNvPr>
          <p:cNvGrpSpPr/>
          <p:nvPr/>
        </p:nvGrpSpPr>
        <p:grpSpPr>
          <a:xfrm>
            <a:off x="5625414" y="1645573"/>
            <a:ext cx="2247899" cy="1942560"/>
            <a:chOff x="5397850" y="949102"/>
            <a:chExt cx="2247899" cy="1942560"/>
          </a:xfrm>
        </p:grpSpPr>
        <p:pic>
          <p:nvPicPr>
            <p:cNvPr id="12" name="Picture 11" descr="johnny-automatic-scales-of-justice.png">
              <a:extLst>
                <a:ext uri="{FF2B5EF4-FFF2-40B4-BE49-F238E27FC236}">
                  <a16:creationId xmlns:a16="http://schemas.microsoft.com/office/drawing/2014/main" id="{2E92EF5D-697D-E143-873E-437D66ADA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850" y="949102"/>
              <a:ext cx="2247899" cy="1942560"/>
            </a:xfrm>
            <a:prstGeom prst="rect">
              <a:avLst/>
            </a:prstGeom>
          </p:spPr>
        </p:pic>
        <p:pic>
          <p:nvPicPr>
            <p:cNvPr id="13" name="Picture 12" descr="logomancer-Atom-Model.png">
              <a:extLst>
                <a:ext uri="{FF2B5EF4-FFF2-40B4-BE49-F238E27FC236}">
                  <a16:creationId xmlns:a16="http://schemas.microsoft.com/office/drawing/2014/main" id="{99206B63-F726-7445-8A23-4C8AD7AA8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684" y="1342261"/>
              <a:ext cx="584200" cy="584200"/>
            </a:xfrm>
            <a:prstGeom prst="rect">
              <a:avLst/>
            </a:prstGeom>
          </p:spPr>
        </p:pic>
        <p:pic>
          <p:nvPicPr>
            <p:cNvPr id="14" name="Picture 13" descr="logomancer-Atom-Model.png">
              <a:extLst>
                <a:ext uri="{FF2B5EF4-FFF2-40B4-BE49-F238E27FC236}">
                  <a16:creationId xmlns:a16="http://schemas.microsoft.com/office/drawing/2014/main" id="{F0019B71-8635-DA46-8D3E-EA1D194F2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9954" y="1697861"/>
              <a:ext cx="584200" cy="584200"/>
            </a:xfrm>
            <a:prstGeom prst="rect">
              <a:avLst/>
            </a:prstGeom>
          </p:spPr>
        </p:pic>
        <p:sp>
          <p:nvSpPr>
            <p:cNvPr id="15" name="Rectangle 14">
              <a:extLst>
                <a:ext uri="{FF2B5EF4-FFF2-40B4-BE49-F238E27FC236}">
                  <a16:creationId xmlns:a16="http://schemas.microsoft.com/office/drawing/2014/main" id="{CBFE6E0C-4824-4349-98AC-3C0D39A245E2}"/>
                </a:ext>
              </a:extLst>
            </p:cNvPr>
            <p:cNvSpPr/>
            <p:nvPr/>
          </p:nvSpPr>
          <p:spPr>
            <a:xfrm>
              <a:off x="5615860" y="1987326"/>
              <a:ext cx="351378" cy="369332"/>
            </a:xfrm>
            <a:prstGeom prst="rect">
              <a:avLst/>
            </a:prstGeom>
          </p:spPr>
          <p:txBody>
            <a:bodyPr wrap="none">
              <a:spAutoFit/>
            </a:bodyPr>
            <a:lstStyle/>
            <a:p>
              <a:r>
                <a:rPr lang="is-IS" dirty="0">
                  <a:solidFill>
                    <a:srgbClr val="FF0000"/>
                  </a:solidFill>
                </a:rPr>
                <a:t>R</a:t>
              </a:r>
              <a:endParaRPr lang="en-US" dirty="0"/>
            </a:p>
          </p:txBody>
        </p:sp>
        <p:sp>
          <p:nvSpPr>
            <p:cNvPr id="16" name="Rectangle 15">
              <a:extLst>
                <a:ext uri="{FF2B5EF4-FFF2-40B4-BE49-F238E27FC236}">
                  <a16:creationId xmlns:a16="http://schemas.microsoft.com/office/drawing/2014/main" id="{B244171C-3B93-224A-9657-75419251DB80}"/>
                </a:ext>
              </a:extLst>
            </p:cNvPr>
            <p:cNvSpPr/>
            <p:nvPr/>
          </p:nvSpPr>
          <p:spPr>
            <a:xfrm>
              <a:off x="7029790" y="2317529"/>
              <a:ext cx="518091" cy="369332"/>
            </a:xfrm>
            <a:prstGeom prst="rect">
              <a:avLst/>
            </a:prstGeom>
          </p:spPr>
          <p:txBody>
            <a:bodyPr wrap="none">
              <a:spAutoFit/>
            </a:bodyPr>
            <a:lstStyle/>
            <a:p>
              <a:r>
                <a:rPr lang="is-IS" dirty="0">
                  <a:solidFill>
                    <a:srgbClr val="FF0000"/>
                  </a:solidFill>
                </a:rPr>
                <a:t>NR</a:t>
              </a:r>
              <a:endParaRPr lang="en-US" dirty="0"/>
            </a:p>
          </p:txBody>
        </p:sp>
      </p:grpSp>
    </p:spTree>
    <p:extLst>
      <p:ext uri="{BB962C8B-B14F-4D97-AF65-F5344CB8AC3E}">
        <p14:creationId xmlns:p14="http://schemas.microsoft.com/office/powerpoint/2010/main" val="25824296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ACE4C2-3BC3-6B44-8465-49969DDB4075}"/>
              </a:ext>
            </a:extLst>
          </p:cNvPr>
          <p:cNvPicPr>
            <a:picLocks noChangeAspect="1"/>
          </p:cNvPicPr>
          <p:nvPr/>
        </p:nvPicPr>
        <p:blipFill>
          <a:blip r:embed="rId3"/>
          <a:stretch>
            <a:fillRect/>
          </a:stretch>
        </p:blipFill>
        <p:spPr>
          <a:xfrm>
            <a:off x="300168" y="174240"/>
            <a:ext cx="2445418" cy="3045368"/>
          </a:xfrm>
          <a:prstGeom prst="rect">
            <a:avLst/>
          </a:prstGeom>
        </p:spPr>
      </p:pic>
      <p:pic>
        <p:nvPicPr>
          <p:cNvPr id="6" name="Picture 5">
            <a:extLst>
              <a:ext uri="{FF2B5EF4-FFF2-40B4-BE49-F238E27FC236}">
                <a16:creationId xmlns:a16="http://schemas.microsoft.com/office/drawing/2014/main" id="{3505E8ED-76A6-C64E-94D6-0BEFA5C773EF}"/>
              </a:ext>
            </a:extLst>
          </p:cNvPr>
          <p:cNvPicPr>
            <a:picLocks noChangeAspect="1"/>
          </p:cNvPicPr>
          <p:nvPr/>
        </p:nvPicPr>
        <p:blipFill>
          <a:blip r:embed="rId4"/>
          <a:stretch>
            <a:fillRect/>
          </a:stretch>
        </p:blipFill>
        <p:spPr>
          <a:xfrm>
            <a:off x="4976463" y="201066"/>
            <a:ext cx="3915920" cy="2114597"/>
          </a:xfrm>
          <a:prstGeom prst="rect">
            <a:avLst/>
          </a:prstGeom>
          <a:ln>
            <a:solidFill>
              <a:schemeClr val="accent3">
                <a:lumMod val="75000"/>
              </a:schemeClr>
            </a:solidFill>
          </a:ln>
        </p:spPr>
      </p:pic>
      <p:sp>
        <p:nvSpPr>
          <p:cNvPr id="8" name="TextBox 7">
            <a:extLst>
              <a:ext uri="{FF2B5EF4-FFF2-40B4-BE49-F238E27FC236}">
                <a16:creationId xmlns:a16="http://schemas.microsoft.com/office/drawing/2014/main" id="{B19B7019-7361-564E-84C6-2F1E85FB091B}"/>
              </a:ext>
            </a:extLst>
          </p:cNvPr>
          <p:cNvSpPr txBox="1"/>
          <p:nvPr/>
        </p:nvSpPr>
        <p:spPr>
          <a:xfrm>
            <a:off x="2885042" y="279006"/>
            <a:ext cx="1887761" cy="2862322"/>
          </a:xfrm>
          <a:prstGeom prst="rect">
            <a:avLst/>
          </a:prstGeom>
          <a:noFill/>
        </p:spPr>
        <p:txBody>
          <a:bodyPr wrap="none" rtlCol="0">
            <a:spAutoFit/>
          </a:bodyPr>
          <a:lstStyle/>
          <a:p>
            <a:r>
              <a:rPr lang="en-US" sz="2000" dirty="0">
                <a:latin typeface="+mn-lt"/>
              </a:rPr>
              <a:t>Highlighted by:</a:t>
            </a:r>
            <a:endParaRPr lang="en-US" sz="1600" dirty="0">
              <a:latin typeface="+mn-lt"/>
            </a:endParaRPr>
          </a:p>
          <a:p>
            <a:pPr marL="285750" indent="-285750">
              <a:buFont typeface="Arial" panose="020B0604020202020204" pitchFamily="34" charset="0"/>
              <a:buChar char="•"/>
            </a:pPr>
            <a:r>
              <a:rPr lang="en-US" sz="1600" dirty="0">
                <a:latin typeface="+mn-lt"/>
              </a:rPr>
              <a:t>Chemistry World</a:t>
            </a:r>
          </a:p>
          <a:p>
            <a:pPr marL="285750" indent="-285750">
              <a:buFont typeface="Arial" panose="020B0604020202020204" pitchFamily="34" charset="0"/>
              <a:buChar char="•"/>
            </a:pPr>
            <a:r>
              <a:rPr lang="en-US" sz="1600" dirty="0">
                <a:latin typeface="+mn-lt"/>
              </a:rPr>
              <a:t>Physics Today</a:t>
            </a:r>
          </a:p>
          <a:p>
            <a:pPr marL="285750" indent="-285750">
              <a:buFont typeface="Arial" panose="020B0604020202020204" pitchFamily="34" charset="0"/>
              <a:buChar char="•"/>
            </a:pPr>
            <a:r>
              <a:rPr lang="en-US" sz="1600" dirty="0">
                <a:latin typeface="+mn-lt"/>
              </a:rPr>
              <a:t>Science News</a:t>
            </a:r>
          </a:p>
          <a:p>
            <a:pPr marL="285750" indent="-285750">
              <a:buFont typeface="Arial" panose="020B0604020202020204" pitchFamily="34" charset="0"/>
              <a:buChar char="•"/>
            </a:pPr>
            <a:r>
              <a:rPr lang="en-US" sz="1600" dirty="0">
                <a:latin typeface="+mn-lt"/>
              </a:rPr>
              <a:t>Nature</a:t>
            </a:r>
            <a:endParaRPr lang="pl-PL" sz="1600" dirty="0">
              <a:latin typeface="+mn-lt"/>
            </a:endParaRPr>
          </a:p>
          <a:p>
            <a:pPr marL="285750" indent="-285750">
              <a:buFont typeface="Arial" panose="020B0604020202020204" pitchFamily="34" charset="0"/>
              <a:buChar char="•"/>
            </a:pPr>
            <a:r>
              <a:rPr lang="pl-PL" sz="1600" dirty="0" err="1">
                <a:latin typeface="+mn-lt"/>
              </a:rPr>
              <a:t>Physics.aps.org</a:t>
            </a:r>
            <a:endParaRPr lang="pl-PL" sz="1600" dirty="0">
              <a:latin typeface="+mn-lt"/>
            </a:endParaRPr>
          </a:p>
          <a:p>
            <a:pPr marL="285750" indent="-285750">
              <a:buFont typeface="Arial" panose="020B0604020202020204" pitchFamily="34" charset="0"/>
              <a:buChar char="•"/>
            </a:pPr>
            <a:r>
              <a:rPr lang="pl-PL" sz="1600" dirty="0" err="1">
                <a:latin typeface="+mn-lt"/>
              </a:rPr>
              <a:t>Phys.org</a:t>
            </a:r>
            <a:endParaRPr lang="en-US" sz="1600" dirty="0">
              <a:latin typeface="+mn-lt"/>
            </a:endParaRPr>
          </a:p>
          <a:p>
            <a:pPr marL="285750" indent="-285750">
              <a:buFont typeface="Arial" panose="020B0604020202020204" pitchFamily="34" charset="0"/>
              <a:buChar char="•"/>
            </a:pPr>
            <a:r>
              <a:rPr lang="en-US" sz="1600" dirty="0">
                <a:latin typeface="+mn-lt"/>
              </a:rPr>
              <a:t>Physics Word</a:t>
            </a:r>
          </a:p>
          <a:p>
            <a:pPr marL="285750" indent="-285750">
              <a:buFont typeface="Arial" panose="020B0604020202020204" pitchFamily="34" charset="0"/>
              <a:buChar char="•"/>
            </a:pPr>
            <a:r>
              <a:rPr lang="en-US" sz="1600" dirty="0" err="1">
                <a:latin typeface="+mn-lt"/>
              </a:rPr>
              <a:t>ScienceAlert</a:t>
            </a:r>
            <a:endParaRPr lang="en-US" sz="1600" dirty="0">
              <a:latin typeface="+mn-lt"/>
            </a:endParaRPr>
          </a:p>
          <a:p>
            <a:pPr marL="285750" indent="-285750">
              <a:buFont typeface="Arial" panose="020B0604020202020204" pitchFamily="34" charset="0"/>
              <a:buChar char="•"/>
            </a:pPr>
            <a:r>
              <a:rPr lang="en-US" sz="1600" dirty="0">
                <a:latin typeface="+mn-lt"/>
              </a:rPr>
              <a:t>Gizmodo</a:t>
            </a:r>
          </a:p>
          <a:p>
            <a:pPr marL="285750" indent="-285750">
              <a:buFont typeface="Arial" panose="020B0604020202020204" pitchFamily="34" charset="0"/>
              <a:buChar char="•"/>
            </a:pPr>
            <a:r>
              <a:rPr lang="mr-IN" sz="1600" dirty="0">
                <a:latin typeface="+mn-lt"/>
              </a:rPr>
              <a:t>…</a:t>
            </a:r>
            <a:endParaRPr lang="en-US" sz="1600" dirty="0">
              <a:latin typeface="+mn-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704" y="3320468"/>
            <a:ext cx="2629338" cy="2143242"/>
          </a:xfrm>
          <a:prstGeom prst="rect">
            <a:avLst/>
          </a:prstGeom>
          <a:ln>
            <a:solidFill>
              <a:schemeClr val="accent5">
                <a:lumMod val="75000"/>
              </a:schemeClr>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0793" y="3578712"/>
            <a:ext cx="3152166" cy="1129922"/>
          </a:xfrm>
          <a:prstGeom prst="rect">
            <a:avLst/>
          </a:prstGeom>
          <a:ln>
            <a:solidFill>
              <a:schemeClr val="accent5">
                <a:lumMod val="75000"/>
              </a:schemeClr>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3527" y="4835956"/>
            <a:ext cx="3899338" cy="929376"/>
          </a:xfrm>
          <a:prstGeom prst="rect">
            <a:avLst/>
          </a:prstGeom>
          <a:ln>
            <a:solidFill>
              <a:schemeClr val="accent5">
                <a:lumMod val="75000"/>
              </a:schemeClr>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9232" y="5463710"/>
            <a:ext cx="3667234" cy="985227"/>
          </a:xfrm>
          <a:prstGeom prst="rect">
            <a:avLst/>
          </a:prstGeom>
          <a:ln>
            <a:solidFill>
              <a:schemeClr val="accent5">
                <a:lumMod val="75000"/>
              </a:schemeClr>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8928" y="3219608"/>
            <a:ext cx="3573517" cy="965260"/>
          </a:xfrm>
          <a:prstGeom prst="rect">
            <a:avLst/>
          </a:prstGeom>
          <a:ln>
            <a:solidFill>
              <a:schemeClr val="accent5">
                <a:lumMod val="75000"/>
              </a:schemeClr>
            </a:solidFill>
          </a:ln>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5456" y="4263505"/>
            <a:ext cx="3276989" cy="657519"/>
          </a:xfrm>
          <a:prstGeom prst="rect">
            <a:avLst/>
          </a:prstGeom>
          <a:ln>
            <a:solidFill>
              <a:schemeClr val="accent5">
                <a:lumMod val="75000"/>
              </a:schemeClr>
            </a:solidFill>
          </a:ln>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70" y="5665682"/>
            <a:ext cx="3332655" cy="593213"/>
          </a:xfrm>
          <a:prstGeom prst="rect">
            <a:avLst/>
          </a:prstGeom>
          <a:ln>
            <a:solidFill>
              <a:schemeClr val="accent5">
                <a:lumMod val="75000"/>
              </a:schemeClr>
            </a:solidFill>
          </a:ln>
        </p:spPr>
      </p:pic>
      <p:pic>
        <p:nvPicPr>
          <p:cNvPr id="16" name="Picture 15">
            <a:extLst>
              <a:ext uri="{FF2B5EF4-FFF2-40B4-BE49-F238E27FC236}">
                <a16:creationId xmlns:a16="http://schemas.microsoft.com/office/drawing/2014/main" id="{4FAFA2C5-C2A7-884F-811D-0AEAC4EDD09C}"/>
              </a:ext>
            </a:extLst>
          </p:cNvPr>
          <p:cNvPicPr>
            <a:picLocks noChangeAspect="1"/>
          </p:cNvPicPr>
          <p:nvPr/>
        </p:nvPicPr>
        <p:blipFill>
          <a:blip r:embed="rId12"/>
          <a:stretch>
            <a:fillRect/>
          </a:stretch>
        </p:blipFill>
        <p:spPr>
          <a:xfrm>
            <a:off x="3370639" y="2979231"/>
            <a:ext cx="4276578" cy="448065"/>
          </a:xfrm>
          <a:prstGeom prst="rect">
            <a:avLst/>
          </a:prstGeom>
          <a:ln>
            <a:solidFill>
              <a:srgbClr val="0070C0"/>
            </a:solidFill>
          </a:ln>
        </p:spPr>
      </p:pic>
      <p:pic>
        <p:nvPicPr>
          <p:cNvPr id="3" name="Picture 2">
            <a:extLst>
              <a:ext uri="{FF2B5EF4-FFF2-40B4-BE49-F238E27FC236}">
                <a16:creationId xmlns:a16="http://schemas.microsoft.com/office/drawing/2014/main" id="{C0047859-F198-1940-B4A3-53ABC8AA362E}"/>
              </a:ext>
            </a:extLst>
          </p:cNvPr>
          <p:cNvPicPr>
            <a:picLocks noChangeAspect="1"/>
          </p:cNvPicPr>
          <p:nvPr/>
        </p:nvPicPr>
        <p:blipFill>
          <a:blip r:embed="rId13"/>
          <a:stretch>
            <a:fillRect/>
          </a:stretch>
        </p:blipFill>
        <p:spPr>
          <a:xfrm>
            <a:off x="1723489" y="6030698"/>
            <a:ext cx="3834768" cy="691682"/>
          </a:xfrm>
          <a:prstGeom prst="rect">
            <a:avLst/>
          </a:prstGeom>
          <a:ln>
            <a:solidFill>
              <a:srgbClr val="0070C0"/>
            </a:solidFill>
          </a:ln>
        </p:spPr>
      </p:pic>
      <p:sp>
        <p:nvSpPr>
          <p:cNvPr id="17" name="Rectangle 16">
            <a:extLst>
              <a:ext uri="{FF2B5EF4-FFF2-40B4-BE49-F238E27FC236}">
                <a16:creationId xmlns:a16="http://schemas.microsoft.com/office/drawing/2014/main" id="{017FEA30-DFEF-4F47-904F-FD08FBCA9E0E}"/>
              </a:ext>
            </a:extLst>
          </p:cNvPr>
          <p:cNvSpPr/>
          <p:nvPr/>
        </p:nvSpPr>
        <p:spPr>
          <a:xfrm>
            <a:off x="4976463" y="2350695"/>
            <a:ext cx="4000003" cy="646331"/>
          </a:xfrm>
          <a:prstGeom prst="rect">
            <a:avLst/>
          </a:prstGeom>
        </p:spPr>
        <p:txBody>
          <a:bodyPr wrap="square">
            <a:spAutoFit/>
          </a:bodyPr>
          <a:lstStyle/>
          <a:p>
            <a:r>
              <a:rPr lang="en-US" dirty="0">
                <a:solidFill>
                  <a:srgbClr val="000000"/>
                </a:solidFill>
                <a:latin typeface="+mn-lt"/>
              </a:rPr>
              <a:t>Physics Viewpoint: Heaviest Element Has Unusual Shell Structure</a:t>
            </a:r>
            <a:endParaRPr lang="en-US" i="0" dirty="0">
              <a:solidFill>
                <a:srgbClr val="000000"/>
              </a:solidFill>
              <a:effectLst/>
              <a:latin typeface="+mn-lt"/>
            </a:endParaRPr>
          </a:p>
        </p:txBody>
      </p:sp>
      <p:sp>
        <p:nvSpPr>
          <p:cNvPr id="7" name="Slide Number Placeholder 6">
            <a:extLst>
              <a:ext uri="{FF2B5EF4-FFF2-40B4-BE49-F238E27FC236}">
                <a16:creationId xmlns:a16="http://schemas.microsoft.com/office/drawing/2014/main" id="{128DFB6D-72ED-5A49-B7D3-74CBDD5474BC}"/>
              </a:ext>
            </a:extLst>
          </p:cNvPr>
          <p:cNvSpPr>
            <a:spLocks noGrp="1"/>
          </p:cNvSpPr>
          <p:nvPr>
            <p:ph type="sldNum" sz="quarter" idx="4"/>
          </p:nvPr>
        </p:nvSpPr>
        <p:spPr/>
        <p:txBody>
          <a:bodyPr/>
          <a:lstStyle/>
          <a:p>
            <a:fld id="{987C7CF1-4D7D-C941-87F6-6592CA3F7595}" type="slidenum">
              <a:rPr lang="en-US" smtClean="0"/>
              <a:t>28</a:t>
            </a:fld>
            <a:endParaRPr lang="en-US" dirty="0"/>
          </a:p>
        </p:txBody>
      </p:sp>
      <p:sp>
        <p:nvSpPr>
          <p:cNvPr id="15" name="Footer Placeholder 14">
            <a:extLst>
              <a:ext uri="{FF2B5EF4-FFF2-40B4-BE49-F238E27FC236}">
                <a16:creationId xmlns:a16="http://schemas.microsoft.com/office/drawing/2014/main" id="{3CC64AA8-FEE1-DC40-BDC2-B17793949A81}"/>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394589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B6FB35-6052-2D44-8CCA-AA0428F4777B}"/>
              </a:ext>
            </a:extLst>
          </p:cNvPr>
          <p:cNvSpPr>
            <a:spLocks noGrp="1"/>
          </p:cNvSpPr>
          <p:nvPr>
            <p:ph type="sldNum" sz="quarter" idx="4"/>
          </p:nvPr>
        </p:nvSpPr>
        <p:spPr/>
        <p:txBody>
          <a:bodyPr/>
          <a:lstStyle/>
          <a:p>
            <a:fld id="{987C7CF1-4D7D-C941-87F6-6592CA3F7595}" type="slidenum">
              <a:rPr lang="en-US" smtClean="0"/>
              <a:t>29</a:t>
            </a:fld>
            <a:endParaRPr lang="en-US" dirty="0"/>
          </a:p>
        </p:txBody>
      </p:sp>
      <p:sp>
        <p:nvSpPr>
          <p:cNvPr id="3" name="Footer Placeholder 2">
            <a:extLst>
              <a:ext uri="{FF2B5EF4-FFF2-40B4-BE49-F238E27FC236}">
                <a16:creationId xmlns:a16="http://schemas.microsoft.com/office/drawing/2014/main" id="{C59A8849-6852-0E4E-9A58-98B6532755B1}"/>
              </a:ext>
            </a:extLst>
          </p:cNvPr>
          <p:cNvSpPr>
            <a:spLocks noGrp="1"/>
          </p:cNvSpPr>
          <p:nvPr>
            <p:ph type="ftr" sz="quarter" idx="3"/>
          </p:nvPr>
        </p:nvSpPr>
        <p:spPr/>
        <p:txBody>
          <a:bodyPr/>
          <a:lstStyle/>
          <a:p>
            <a:r>
              <a:rPr lang="en-US"/>
              <a:t>W. Nazarewicz, Erice School 2018</a:t>
            </a:r>
            <a:endParaRPr lang="en-US" dirty="0"/>
          </a:p>
        </p:txBody>
      </p:sp>
      <p:pic>
        <p:nvPicPr>
          <p:cNvPr id="5" name="Picture 4">
            <a:extLst>
              <a:ext uri="{FF2B5EF4-FFF2-40B4-BE49-F238E27FC236}">
                <a16:creationId xmlns:a16="http://schemas.microsoft.com/office/drawing/2014/main" id="{0030FFB6-E6A8-0743-8DE6-50C4A964DA29}"/>
              </a:ext>
            </a:extLst>
          </p:cNvPr>
          <p:cNvPicPr>
            <a:picLocks noChangeAspect="1"/>
          </p:cNvPicPr>
          <p:nvPr/>
        </p:nvPicPr>
        <p:blipFill>
          <a:blip r:embed="rId2"/>
          <a:stretch>
            <a:fillRect/>
          </a:stretch>
        </p:blipFill>
        <p:spPr>
          <a:xfrm>
            <a:off x="2448464" y="316523"/>
            <a:ext cx="4528805" cy="5814646"/>
          </a:xfrm>
          <a:prstGeom prst="rect">
            <a:avLst/>
          </a:prstGeom>
        </p:spPr>
      </p:pic>
      <p:sp>
        <p:nvSpPr>
          <p:cNvPr id="6" name="Rectangle 5">
            <a:extLst>
              <a:ext uri="{FF2B5EF4-FFF2-40B4-BE49-F238E27FC236}">
                <a16:creationId xmlns:a16="http://schemas.microsoft.com/office/drawing/2014/main" id="{4B07BDE8-FEC5-014B-B5FE-CC44567169A5}"/>
              </a:ext>
            </a:extLst>
          </p:cNvPr>
          <p:cNvSpPr/>
          <p:nvPr/>
        </p:nvSpPr>
        <p:spPr>
          <a:xfrm>
            <a:off x="2835439" y="5300508"/>
            <a:ext cx="4285643" cy="677108"/>
          </a:xfrm>
          <a:prstGeom prst="rect">
            <a:avLst/>
          </a:prstGeom>
        </p:spPr>
        <p:txBody>
          <a:bodyPr wrap="square">
            <a:spAutoFit/>
          </a:bodyPr>
          <a:lstStyle/>
          <a:p>
            <a:r>
              <a:rPr lang="en-US" sz="2000" dirty="0">
                <a:solidFill>
                  <a:schemeClr val="bg1"/>
                </a:solidFill>
                <a:latin typeface="Lora"/>
              </a:rPr>
              <a:t>The limits of nuclear mass and charge</a:t>
            </a:r>
          </a:p>
          <a:p>
            <a:r>
              <a:rPr lang="en-US" i="1" dirty="0">
                <a:solidFill>
                  <a:schemeClr val="bg1"/>
                </a:solidFill>
                <a:latin typeface="Source Sans Pro"/>
              </a:rPr>
              <a:t>Nature Physics </a:t>
            </a:r>
            <a:r>
              <a:rPr lang="en-US" b="1" dirty="0">
                <a:solidFill>
                  <a:schemeClr val="bg1"/>
                </a:solidFill>
                <a:latin typeface="Source Sans Pro"/>
              </a:rPr>
              <a:t> 14</a:t>
            </a:r>
            <a:r>
              <a:rPr lang="en-US" dirty="0">
                <a:solidFill>
                  <a:schemeClr val="bg1"/>
                </a:solidFill>
                <a:latin typeface="Source Sans Pro"/>
              </a:rPr>
              <a:t>, 537–541 (2018) </a:t>
            </a:r>
            <a:endParaRPr lang="en-US" b="0" i="0" u="none" strike="noStrike" dirty="0">
              <a:solidFill>
                <a:schemeClr val="bg1"/>
              </a:solidFill>
              <a:effectLst/>
              <a:latin typeface="Source Sans Pro"/>
            </a:endParaRPr>
          </a:p>
        </p:txBody>
      </p:sp>
    </p:spTree>
    <p:extLst>
      <p:ext uri="{BB962C8B-B14F-4D97-AF65-F5344CB8AC3E}">
        <p14:creationId xmlns:p14="http://schemas.microsoft.com/office/powerpoint/2010/main" val="284306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CEF579-2E05-9047-9891-ECA2E5BBCF04}"/>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B7B289AF-E60B-3047-A27D-8A4E491AC15C}"/>
              </a:ext>
            </a:extLst>
          </p:cNvPr>
          <p:cNvSpPr>
            <a:spLocks noGrp="1"/>
          </p:cNvSpPr>
          <p:nvPr>
            <p:ph type="ftr" sz="quarter" idx="3"/>
          </p:nvPr>
        </p:nvSpPr>
        <p:spPr/>
        <p:txBody>
          <a:bodyPr/>
          <a:lstStyle/>
          <a:p>
            <a:r>
              <a:rPr lang="en-US"/>
              <a:t>W. Nazarewicz, Erice School 2018</a:t>
            </a:r>
            <a:endParaRPr lang="en-US" dirty="0"/>
          </a:p>
        </p:txBody>
      </p:sp>
      <p:sp>
        <p:nvSpPr>
          <p:cNvPr id="8" name="Rectangle 5">
            <a:extLst>
              <a:ext uri="{FF2B5EF4-FFF2-40B4-BE49-F238E27FC236}">
                <a16:creationId xmlns:a16="http://schemas.microsoft.com/office/drawing/2014/main" id="{43BEA0CE-5A6D-564D-B964-9C9CA927B25E}"/>
              </a:ext>
            </a:extLst>
          </p:cNvPr>
          <p:cNvSpPr>
            <a:spLocks noChangeArrowheads="1"/>
          </p:cNvSpPr>
          <p:nvPr/>
        </p:nvSpPr>
        <p:spPr bwMode="auto">
          <a:xfrm>
            <a:off x="-37018" y="180975"/>
            <a:ext cx="92640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4080"/>
                </a:solidFill>
                <a:latin typeface="Comic Sans MS" panose="030F0902030302020204" pitchFamily="66" charset="0"/>
                <a:cs typeface="+mn-cs"/>
              </a:rPr>
              <a:t>Weinberg</a:t>
            </a:r>
            <a:r>
              <a:rPr lang="ja-JP" altLang="en-US">
                <a:solidFill>
                  <a:srgbClr val="004080"/>
                </a:solidFill>
                <a:latin typeface="Comic Sans MS" panose="030F0902030302020204" pitchFamily="66" charset="0"/>
                <a:cs typeface="+mn-cs"/>
              </a:rPr>
              <a:t>’</a:t>
            </a:r>
            <a:r>
              <a:rPr lang="en-US" altLang="ja-JP" dirty="0">
                <a:solidFill>
                  <a:srgbClr val="004080"/>
                </a:solidFill>
                <a:latin typeface="Comic Sans MS" panose="030F0902030302020204" pitchFamily="66" charset="0"/>
                <a:cs typeface="+mn-cs"/>
              </a:rPr>
              <a:t>s Laws of Progress in Theoretical Physics</a:t>
            </a:r>
          </a:p>
          <a:p>
            <a:pPr algn="ctr"/>
            <a:r>
              <a:rPr lang="en-US" altLang="en-US" sz="1800" dirty="0">
                <a:solidFill>
                  <a:srgbClr val="004080"/>
                </a:solidFill>
                <a:latin typeface="Comic Sans MS" panose="030F0902030302020204" pitchFamily="66" charset="0"/>
                <a:cs typeface="+mn-cs"/>
              </a:rPr>
              <a:t>From: </a:t>
            </a:r>
            <a:r>
              <a:rPr lang="ja-JP" altLang="en-US" sz="1800">
                <a:solidFill>
                  <a:srgbClr val="004080"/>
                </a:solidFill>
                <a:latin typeface="Comic Sans MS" panose="030F0902030302020204" pitchFamily="66" charset="0"/>
                <a:cs typeface="+mn-cs"/>
              </a:rPr>
              <a:t>“</a:t>
            </a:r>
            <a:r>
              <a:rPr lang="en-US" altLang="ja-JP" sz="1800" dirty="0">
                <a:solidFill>
                  <a:srgbClr val="004080"/>
                </a:solidFill>
                <a:latin typeface="Comic Sans MS" panose="030F0902030302020204" pitchFamily="66" charset="0"/>
                <a:cs typeface="+mn-cs"/>
              </a:rPr>
              <a:t>Asymptotic Realms of Physics</a:t>
            </a:r>
            <a:r>
              <a:rPr lang="ja-JP" altLang="en-US" sz="1800">
                <a:solidFill>
                  <a:srgbClr val="004080"/>
                </a:solidFill>
                <a:latin typeface="Comic Sans MS" panose="030F0902030302020204" pitchFamily="66" charset="0"/>
                <a:cs typeface="+mn-cs"/>
              </a:rPr>
              <a:t>”</a:t>
            </a:r>
            <a:r>
              <a:rPr lang="en-US" altLang="ja-JP" sz="1800" dirty="0">
                <a:solidFill>
                  <a:srgbClr val="004080"/>
                </a:solidFill>
                <a:latin typeface="Comic Sans MS" panose="030F0902030302020204" pitchFamily="66" charset="0"/>
                <a:cs typeface="+mn-cs"/>
              </a:rPr>
              <a:t> (ed. by </a:t>
            </a:r>
            <a:r>
              <a:rPr lang="en-US" altLang="ja-JP" sz="1800" dirty="0" err="1">
                <a:solidFill>
                  <a:srgbClr val="004080"/>
                </a:solidFill>
                <a:latin typeface="Comic Sans MS" panose="030F0902030302020204" pitchFamily="66" charset="0"/>
                <a:cs typeface="+mn-cs"/>
              </a:rPr>
              <a:t>Guth</a:t>
            </a:r>
            <a:r>
              <a:rPr lang="en-US" altLang="ja-JP" sz="1800" dirty="0">
                <a:solidFill>
                  <a:srgbClr val="004080"/>
                </a:solidFill>
                <a:latin typeface="Comic Sans MS" panose="030F0902030302020204" pitchFamily="66" charset="0"/>
                <a:cs typeface="+mn-cs"/>
              </a:rPr>
              <a:t>, Huang, Jaffe, MIT Press, 1983)</a:t>
            </a:r>
            <a:endParaRPr lang="en-US" altLang="en-US" sz="1800" dirty="0">
              <a:solidFill>
                <a:srgbClr val="004080"/>
              </a:solidFill>
              <a:latin typeface="Comic Sans MS" panose="030F0902030302020204" pitchFamily="66" charset="0"/>
              <a:cs typeface="+mn-cs"/>
            </a:endParaRPr>
          </a:p>
        </p:txBody>
      </p:sp>
      <p:sp>
        <p:nvSpPr>
          <p:cNvPr id="9" name="Rectangle 6">
            <a:extLst>
              <a:ext uri="{FF2B5EF4-FFF2-40B4-BE49-F238E27FC236}">
                <a16:creationId xmlns:a16="http://schemas.microsoft.com/office/drawing/2014/main" id="{B8ACF169-C71A-1543-B50F-6EC60A9E188E}"/>
              </a:ext>
            </a:extLst>
          </p:cNvPr>
          <p:cNvSpPr>
            <a:spLocks noChangeArrowheads="1"/>
          </p:cNvSpPr>
          <p:nvPr/>
        </p:nvSpPr>
        <p:spPr bwMode="auto">
          <a:xfrm>
            <a:off x="390525" y="1790961"/>
            <a:ext cx="84089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4080"/>
                </a:solidFill>
                <a:latin typeface="Comic Sans MS" panose="030F0902030302020204" pitchFamily="66" charset="0"/>
                <a:cs typeface="+mn-cs"/>
              </a:rPr>
              <a:t>First Law: </a:t>
            </a:r>
            <a:r>
              <a:rPr lang="ja-JP" altLang="en-US">
                <a:solidFill>
                  <a:srgbClr val="000000"/>
                </a:solidFill>
                <a:latin typeface="Comic Sans MS" panose="030F0902030302020204" pitchFamily="66" charset="0"/>
                <a:cs typeface="+mn-cs"/>
              </a:rPr>
              <a:t>“</a:t>
            </a:r>
            <a:r>
              <a:rPr lang="en-US" altLang="ja-JP" dirty="0">
                <a:solidFill>
                  <a:srgbClr val="000000"/>
                </a:solidFill>
                <a:latin typeface="Comic Sans MS" panose="030F0902030302020204" pitchFamily="66" charset="0"/>
                <a:cs typeface="+mn-cs"/>
              </a:rPr>
              <a:t>The conservation of Information</a:t>
            </a:r>
            <a:r>
              <a:rPr lang="ja-JP" altLang="en-US">
                <a:solidFill>
                  <a:srgbClr val="000000"/>
                </a:solidFill>
                <a:latin typeface="Comic Sans MS" panose="030F0902030302020204" pitchFamily="66" charset="0"/>
                <a:cs typeface="+mn-cs"/>
              </a:rPr>
              <a:t>”</a:t>
            </a:r>
            <a:r>
              <a:rPr lang="en-US" altLang="ja-JP" dirty="0">
                <a:solidFill>
                  <a:srgbClr val="000000"/>
                </a:solidFill>
                <a:latin typeface="Comic Sans MS" panose="030F0902030302020204" pitchFamily="66" charset="0"/>
                <a:cs typeface="+mn-cs"/>
              </a:rPr>
              <a:t> (</a:t>
            </a:r>
            <a:r>
              <a:rPr lang="en-US" altLang="ja-JP" i="1" dirty="0">
                <a:solidFill>
                  <a:srgbClr val="000000"/>
                </a:solidFill>
                <a:latin typeface="Comic Sans MS" panose="030F0902030302020204" pitchFamily="66" charset="0"/>
                <a:cs typeface="+mn-cs"/>
              </a:rPr>
              <a:t>You will get nowhere by churning equations</a:t>
            </a:r>
            <a:r>
              <a:rPr lang="en-US" altLang="ja-JP" dirty="0">
                <a:solidFill>
                  <a:srgbClr val="000000"/>
                </a:solidFill>
                <a:latin typeface="Comic Sans MS" panose="030F0902030302020204" pitchFamily="66" charset="0"/>
                <a:cs typeface="+mn-cs"/>
              </a:rPr>
              <a:t>)</a:t>
            </a:r>
          </a:p>
          <a:p>
            <a:endParaRPr lang="en-US" altLang="en-US" dirty="0">
              <a:solidFill>
                <a:srgbClr val="000000"/>
              </a:solidFill>
              <a:latin typeface="Comic Sans MS" panose="030F0902030302020204" pitchFamily="66" charset="0"/>
              <a:cs typeface="+mn-cs"/>
            </a:endParaRPr>
          </a:p>
          <a:p>
            <a:r>
              <a:rPr lang="en-US" altLang="en-US" dirty="0">
                <a:solidFill>
                  <a:srgbClr val="004080"/>
                </a:solidFill>
                <a:latin typeface="Comic Sans MS" panose="030F0902030302020204" pitchFamily="66" charset="0"/>
                <a:cs typeface="+mn-cs"/>
              </a:rPr>
              <a:t>Second Law: </a:t>
            </a:r>
            <a:r>
              <a:rPr lang="ja-JP" altLang="en-US">
                <a:solidFill>
                  <a:srgbClr val="000000"/>
                </a:solidFill>
                <a:latin typeface="Comic Sans MS" panose="030F0902030302020204" pitchFamily="66" charset="0"/>
                <a:cs typeface="+mn-cs"/>
              </a:rPr>
              <a:t>“</a:t>
            </a:r>
            <a:r>
              <a:rPr lang="en-US" altLang="ja-JP" dirty="0">
                <a:solidFill>
                  <a:srgbClr val="000000"/>
                </a:solidFill>
                <a:latin typeface="Comic Sans MS" panose="030F0902030302020204" pitchFamily="66" charset="0"/>
                <a:cs typeface="+mn-cs"/>
              </a:rPr>
              <a:t>Do not trust arguments based on the lowest order of perturbation theory</a:t>
            </a:r>
            <a:r>
              <a:rPr lang="ja-JP" altLang="en-US">
                <a:solidFill>
                  <a:srgbClr val="000000"/>
                </a:solidFill>
                <a:latin typeface="Comic Sans MS" panose="030F0902030302020204" pitchFamily="66" charset="0"/>
                <a:cs typeface="+mn-cs"/>
              </a:rPr>
              <a:t>”</a:t>
            </a:r>
            <a:endParaRPr lang="en-US" altLang="ja-JP" dirty="0">
              <a:solidFill>
                <a:srgbClr val="000000"/>
              </a:solidFill>
              <a:latin typeface="Comic Sans MS" panose="030F0902030302020204" pitchFamily="66" charset="0"/>
              <a:cs typeface="+mn-cs"/>
            </a:endParaRPr>
          </a:p>
          <a:p>
            <a:endParaRPr lang="en-US" altLang="en-US" dirty="0">
              <a:solidFill>
                <a:srgbClr val="004080"/>
              </a:solidFill>
              <a:latin typeface="Comic Sans MS" panose="030F0902030302020204" pitchFamily="66" charset="0"/>
              <a:cs typeface="+mn-cs"/>
            </a:endParaRPr>
          </a:p>
          <a:p>
            <a:r>
              <a:rPr lang="en-US" altLang="en-US" dirty="0">
                <a:solidFill>
                  <a:srgbClr val="004080"/>
                </a:solidFill>
                <a:latin typeface="Comic Sans MS" panose="030F0902030302020204" pitchFamily="66" charset="0"/>
                <a:cs typeface="+mn-cs"/>
              </a:rPr>
              <a:t>Third Law:</a:t>
            </a:r>
            <a:r>
              <a:rPr lang="en-US" altLang="en-US" dirty="0">
                <a:solidFill>
                  <a:srgbClr val="000000"/>
                </a:solidFill>
                <a:latin typeface="Comic Sans MS" panose="030F0902030302020204" pitchFamily="66" charset="0"/>
                <a:cs typeface="+mn-cs"/>
              </a:rPr>
              <a:t> </a:t>
            </a:r>
            <a:r>
              <a:rPr lang="ja-JP" altLang="en-US">
                <a:solidFill>
                  <a:srgbClr val="000000"/>
                </a:solidFill>
                <a:latin typeface="Comic Sans MS" panose="030F0902030302020204" pitchFamily="66" charset="0"/>
                <a:cs typeface="+mn-cs"/>
              </a:rPr>
              <a:t>“</a:t>
            </a:r>
            <a:r>
              <a:rPr lang="en-US" altLang="ja-JP" dirty="0">
                <a:solidFill>
                  <a:srgbClr val="000000"/>
                </a:solidFill>
                <a:latin typeface="Comic Sans MS" panose="030F0902030302020204" pitchFamily="66" charset="0"/>
                <a:cs typeface="+mn-cs"/>
              </a:rPr>
              <a:t>You may use any degrees of freedom you like to describe a physical system, but if you use the wrong ones, you</a:t>
            </a:r>
            <a:r>
              <a:rPr lang="ja-JP" altLang="en-US">
                <a:solidFill>
                  <a:srgbClr val="000000"/>
                </a:solidFill>
                <a:latin typeface="Comic Sans MS" panose="030F0902030302020204" pitchFamily="66" charset="0"/>
                <a:cs typeface="+mn-cs"/>
              </a:rPr>
              <a:t>’</a:t>
            </a:r>
            <a:r>
              <a:rPr lang="en-US" altLang="ja-JP" dirty="0" err="1">
                <a:solidFill>
                  <a:srgbClr val="000000"/>
                </a:solidFill>
                <a:latin typeface="Comic Sans MS" panose="030F0902030302020204" pitchFamily="66" charset="0"/>
                <a:cs typeface="+mn-cs"/>
              </a:rPr>
              <a:t>ll</a:t>
            </a:r>
            <a:r>
              <a:rPr lang="en-US" altLang="ja-JP" dirty="0">
                <a:solidFill>
                  <a:srgbClr val="000000"/>
                </a:solidFill>
                <a:latin typeface="Comic Sans MS" panose="030F0902030302020204" pitchFamily="66" charset="0"/>
                <a:cs typeface="+mn-cs"/>
              </a:rPr>
              <a:t> be sorry!</a:t>
            </a:r>
            <a:r>
              <a:rPr lang="ja-JP" altLang="en-US">
                <a:solidFill>
                  <a:srgbClr val="000000"/>
                </a:solidFill>
                <a:latin typeface="Comic Sans MS" panose="030F0902030302020204" pitchFamily="66" charset="0"/>
                <a:cs typeface="+mn-cs"/>
              </a:rPr>
              <a:t>”</a:t>
            </a:r>
            <a:endParaRPr lang="en-US" altLang="en-US" dirty="0">
              <a:solidFill>
                <a:srgbClr val="000000"/>
              </a:solidFill>
              <a:latin typeface="Comic Sans MS" panose="030F0902030302020204" pitchFamily="66" charset="0"/>
              <a:cs typeface="+mn-cs"/>
            </a:endParaRPr>
          </a:p>
        </p:txBody>
      </p:sp>
    </p:spTree>
    <p:extLst>
      <p:ext uri="{BB962C8B-B14F-4D97-AF65-F5344CB8AC3E}">
        <p14:creationId xmlns:p14="http://schemas.microsoft.com/office/powerpoint/2010/main" val="16218467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782E9B-B692-8145-8FCA-EF6F2BCCBE4A}"/>
              </a:ext>
            </a:extLst>
          </p:cNvPr>
          <p:cNvSpPr>
            <a:spLocks noGrp="1"/>
          </p:cNvSpPr>
          <p:nvPr>
            <p:ph type="sldNum" sz="quarter" idx="4"/>
          </p:nvPr>
        </p:nvSpPr>
        <p:spPr/>
        <p:txBody>
          <a:bodyPr/>
          <a:lstStyle/>
          <a:p>
            <a:fld id="{987C7CF1-4D7D-C941-87F6-6592CA3F7595}" type="slidenum">
              <a:rPr lang="en-US" smtClean="0"/>
              <a:t>30</a:t>
            </a:fld>
            <a:endParaRPr lang="en-US" dirty="0"/>
          </a:p>
        </p:txBody>
      </p:sp>
      <p:sp>
        <p:nvSpPr>
          <p:cNvPr id="3" name="Footer Placeholder 2">
            <a:extLst>
              <a:ext uri="{FF2B5EF4-FFF2-40B4-BE49-F238E27FC236}">
                <a16:creationId xmlns:a16="http://schemas.microsoft.com/office/drawing/2014/main" id="{F02DEBD7-E949-3648-B695-CC3DF9AA9C9B}"/>
              </a:ext>
            </a:extLst>
          </p:cNvPr>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6A9E519B-B7FF-EA48-ABD3-4A56E228AA9D}"/>
              </a:ext>
            </a:extLst>
          </p:cNvPr>
          <p:cNvSpPr/>
          <p:nvPr/>
        </p:nvSpPr>
        <p:spPr>
          <a:xfrm>
            <a:off x="141402" y="550533"/>
            <a:ext cx="6420766" cy="5724644"/>
          </a:xfrm>
          <a:prstGeom prst="rect">
            <a:avLst/>
          </a:prstGeom>
        </p:spPr>
        <p:txBody>
          <a:bodyPr wrap="square">
            <a:spAutoFit/>
          </a:bodyPr>
          <a:lstStyle/>
          <a:p>
            <a:pPr marL="285750" indent="-285750">
              <a:buFont typeface="Arial" charset="0"/>
              <a:buChar char="•"/>
            </a:pPr>
            <a:r>
              <a:rPr lang="en-US" sz="1600" dirty="0"/>
              <a:t>Compared to the nucleonic densities, the nucleon localization function has been shown to be an excellent indicator of shell effects and cluster correlations. Its characteristic oscillating pattern, traced back to shell effects, is a clear fingerprint of cluster/fragment configurations.</a:t>
            </a:r>
          </a:p>
          <a:p>
            <a:pPr marL="285750" indent="-285750">
              <a:buFont typeface="Arial" charset="0"/>
              <a:buChar char="•"/>
            </a:pPr>
            <a:r>
              <a:rPr lang="en-US" sz="1600" dirty="0"/>
              <a:t>We have shown that, while the  </a:t>
            </a:r>
            <a:r>
              <a:rPr lang="en-US" sz="1600" dirty="0" err="1"/>
              <a:t>prefragments</a:t>
            </a:r>
            <a:r>
              <a:rPr lang="en-US" sz="1600" dirty="0"/>
              <a:t> are formed early in the fission process and change little as the nucleus deforms, there is a large number of nucleons (~30 for </a:t>
            </a:r>
            <a:r>
              <a:rPr lang="en-US" sz="1600" baseline="30000" dirty="0"/>
              <a:t>240</a:t>
            </a:r>
            <a:r>
              <a:rPr lang="en-US" sz="1600" dirty="0"/>
              <a:t>Pu) that are not localized in the </a:t>
            </a:r>
            <a:r>
              <a:rPr lang="en-US" sz="1600" dirty="0" err="1"/>
              <a:t>prefragments</a:t>
            </a:r>
            <a:r>
              <a:rPr lang="en-US" sz="1600" dirty="0"/>
              <a:t> and are rapidly distributed at scission into the final fragments. </a:t>
            </a:r>
          </a:p>
          <a:p>
            <a:pPr marL="285750" indent="-285750">
              <a:buFont typeface="Arial" charset="0"/>
              <a:buChar char="•"/>
            </a:pPr>
            <a:r>
              <a:rPr lang="en-US" sz="1600" dirty="0"/>
              <a:t>The time-dependent nucleon localization measure is a very good indicator of clusters in  complex pre-compound states formed in heavy-ion fusion reactions. The localization reveals the presence of collective  vibrations involving cluster structures,  which dominate the initial dynamics of the fusing system.</a:t>
            </a:r>
          </a:p>
          <a:p>
            <a:pPr marL="285750" indent="-285750">
              <a:buFont typeface="Arial" charset="0"/>
              <a:buChar char="•"/>
            </a:pPr>
            <a:r>
              <a:rPr lang="en-US" sz="1600" dirty="0"/>
              <a:t>Through electron and nucleon localization functions we show that </a:t>
            </a:r>
            <a:r>
              <a:rPr lang="en-US" sz="1600" dirty="0" err="1"/>
              <a:t>Og</a:t>
            </a:r>
            <a:r>
              <a:rPr lang="en-US" sz="1600" dirty="0"/>
              <a:t> is a rather unusual addition to the Periodic Table and to the Chart of Nuclides. High density of electronic and nucleonic </a:t>
            </a:r>
            <a:r>
              <a:rPr lang="en-US" sz="1600" dirty="0" err="1"/>
              <a:t>s.p</a:t>
            </a:r>
            <a:r>
              <a:rPr lang="en-US" sz="1600" dirty="0"/>
              <a:t>. states, relativistic effects resulting in the strong spin-orbit splitting of electronic levels, and nucleonic polarization effects, make the </a:t>
            </a:r>
            <a:r>
              <a:rPr lang="en-US" sz="1600" dirty="0" err="1"/>
              <a:t>superheavy</a:t>
            </a:r>
            <a:r>
              <a:rPr lang="en-US" sz="1600" dirty="0"/>
              <a:t> atoms, such as </a:t>
            </a:r>
            <a:r>
              <a:rPr lang="en-US" sz="1600" dirty="0" err="1"/>
              <a:t>Og</a:t>
            </a:r>
            <a:r>
              <a:rPr lang="en-US" sz="1600" dirty="0"/>
              <a:t>, quantitatively different from the lighter congeners.</a:t>
            </a:r>
          </a:p>
        </p:txBody>
      </p:sp>
      <p:sp>
        <p:nvSpPr>
          <p:cNvPr id="5" name="Rectangle 4">
            <a:extLst>
              <a:ext uri="{FF2B5EF4-FFF2-40B4-BE49-F238E27FC236}">
                <a16:creationId xmlns:a16="http://schemas.microsoft.com/office/drawing/2014/main" id="{D7C4A2AB-B774-6044-95AA-E95C318DFEFD}"/>
              </a:ext>
            </a:extLst>
          </p:cNvPr>
          <p:cNvSpPr/>
          <p:nvPr/>
        </p:nvSpPr>
        <p:spPr>
          <a:xfrm>
            <a:off x="2837178" y="27313"/>
            <a:ext cx="3863558" cy="523220"/>
          </a:xfrm>
          <a:prstGeom prst="rect">
            <a:avLst/>
          </a:prstGeom>
        </p:spPr>
        <p:txBody>
          <a:bodyPr wrap="none">
            <a:spAutoFit/>
          </a:bodyPr>
          <a:lstStyle/>
          <a:p>
            <a:pPr algn="ctr"/>
            <a:r>
              <a:rPr lang="en-US" sz="2800" dirty="0">
                <a:solidFill>
                  <a:srgbClr val="000090"/>
                </a:solidFill>
              </a:rPr>
              <a:t>Summary (</a:t>
            </a:r>
            <a:r>
              <a:rPr lang="en-US" sz="2800" dirty="0" err="1">
                <a:solidFill>
                  <a:srgbClr val="000090"/>
                </a:solidFill>
              </a:rPr>
              <a:t>Iocalization</a:t>
            </a:r>
            <a:r>
              <a:rPr lang="en-US" sz="2800" dirty="0">
                <a:solidFill>
                  <a:srgbClr val="000090"/>
                </a:solidFill>
              </a:rPr>
              <a:t>)</a:t>
            </a:r>
          </a:p>
        </p:txBody>
      </p:sp>
      <p:pic>
        <p:nvPicPr>
          <p:cNvPr id="6" name="Picture 5">
            <a:extLst>
              <a:ext uri="{FF2B5EF4-FFF2-40B4-BE49-F238E27FC236}">
                <a16:creationId xmlns:a16="http://schemas.microsoft.com/office/drawing/2014/main" id="{D10C6A1C-3955-E04D-BA46-AF4A9A343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425" y="3912912"/>
            <a:ext cx="2387620" cy="2129670"/>
          </a:xfrm>
          <a:prstGeom prst="rect">
            <a:avLst/>
          </a:prstGeom>
        </p:spPr>
      </p:pic>
      <p:pic>
        <p:nvPicPr>
          <p:cNvPr id="7" name="Picture 6">
            <a:extLst>
              <a:ext uri="{FF2B5EF4-FFF2-40B4-BE49-F238E27FC236}">
                <a16:creationId xmlns:a16="http://schemas.microsoft.com/office/drawing/2014/main" id="{25A7943B-FA5A-284B-8DF0-3137737A9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425" y="477024"/>
            <a:ext cx="2316153" cy="3168323"/>
          </a:xfrm>
          <a:prstGeom prst="rect">
            <a:avLst/>
          </a:prstGeom>
        </p:spPr>
      </p:pic>
    </p:spTree>
    <p:extLst>
      <p:ext uri="{BB962C8B-B14F-4D97-AF65-F5344CB8AC3E}">
        <p14:creationId xmlns:p14="http://schemas.microsoft.com/office/powerpoint/2010/main" val="12927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87C7CF1-4D7D-C941-87F6-6592CA3F7595}" type="slidenum">
              <a:rPr lang="en-US" smtClean="0"/>
              <a:t>31</a:t>
            </a:fld>
            <a:endParaRPr lang="en-US" dirty="0"/>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4" name="Rectangle 8">
            <a:extLst>
              <a:ext uri="{FF2B5EF4-FFF2-40B4-BE49-F238E27FC236}">
                <a16:creationId xmlns:a16="http://schemas.microsoft.com/office/drawing/2014/main" id="{1E802AE2-B0E9-064B-8991-3795E519155B}"/>
              </a:ext>
            </a:extLst>
          </p:cNvPr>
          <p:cNvSpPr>
            <a:spLocks noChangeArrowheads="1"/>
          </p:cNvSpPr>
          <p:nvPr/>
        </p:nvSpPr>
        <p:spPr bwMode="auto">
          <a:xfrm>
            <a:off x="660400" y="235885"/>
            <a:ext cx="8280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eaLnBrk="1" hangingPunct="1"/>
            <a:r>
              <a:rPr lang="en-US" sz="2800" dirty="0">
                <a:solidFill>
                  <a:srgbClr val="000000"/>
                </a:solidFill>
                <a:latin typeface="Calibri" charset="0"/>
              </a:rPr>
              <a:t>“Remember that all models are wrong; the practical question is </a:t>
            </a:r>
            <a:r>
              <a:rPr lang="en-US" sz="2800" i="1" dirty="0">
                <a:solidFill>
                  <a:srgbClr val="000000"/>
                </a:solidFill>
                <a:latin typeface="Calibri" charset="0"/>
              </a:rPr>
              <a:t>how wrong do they have to be</a:t>
            </a:r>
            <a:r>
              <a:rPr lang="en-US" sz="2800" dirty="0">
                <a:solidFill>
                  <a:srgbClr val="000000"/>
                </a:solidFill>
                <a:latin typeface="Calibri" charset="0"/>
              </a:rPr>
              <a:t> </a:t>
            </a:r>
            <a:r>
              <a:rPr lang="en-US" sz="2800" i="1" dirty="0">
                <a:solidFill>
                  <a:srgbClr val="000000"/>
                </a:solidFill>
                <a:latin typeface="Calibri" charset="0"/>
              </a:rPr>
              <a:t>to not be useful”  </a:t>
            </a:r>
            <a:r>
              <a:rPr lang="en-US" sz="2800" dirty="0">
                <a:solidFill>
                  <a:srgbClr val="000000"/>
                </a:solidFill>
                <a:latin typeface="Calibri" charset="0"/>
              </a:rPr>
              <a:t>(E.P. Box)</a:t>
            </a:r>
          </a:p>
        </p:txBody>
      </p:sp>
      <p:grpSp>
        <p:nvGrpSpPr>
          <p:cNvPr id="5" name="Group 4">
            <a:extLst>
              <a:ext uri="{FF2B5EF4-FFF2-40B4-BE49-F238E27FC236}">
                <a16:creationId xmlns:a16="http://schemas.microsoft.com/office/drawing/2014/main" id="{D92AE484-9D29-6245-877E-483057C868F7}"/>
              </a:ext>
            </a:extLst>
          </p:cNvPr>
          <p:cNvGrpSpPr/>
          <p:nvPr/>
        </p:nvGrpSpPr>
        <p:grpSpPr>
          <a:xfrm>
            <a:off x="302386" y="1872819"/>
            <a:ext cx="8841614" cy="4204862"/>
            <a:chOff x="302386" y="1872819"/>
            <a:chExt cx="8841614" cy="4204862"/>
          </a:xfrm>
        </p:grpSpPr>
        <p:pic>
          <p:nvPicPr>
            <p:cNvPr id="6" name="Picture 5">
              <a:extLst>
                <a:ext uri="{FF2B5EF4-FFF2-40B4-BE49-F238E27FC236}">
                  <a16:creationId xmlns:a16="http://schemas.microsoft.com/office/drawing/2014/main" id="{52DC0096-24A3-DD46-A722-26B1321A6F61}"/>
                </a:ext>
              </a:extLst>
            </p:cNvPr>
            <p:cNvPicPr>
              <a:picLocks noChangeAspect="1"/>
            </p:cNvPicPr>
            <p:nvPr/>
          </p:nvPicPr>
          <p:blipFill>
            <a:blip r:embed="rId2"/>
            <a:stretch>
              <a:fillRect/>
            </a:stretch>
          </p:blipFill>
          <p:spPr>
            <a:xfrm>
              <a:off x="302386" y="3418815"/>
              <a:ext cx="8405446" cy="2658866"/>
            </a:xfrm>
            <a:prstGeom prst="rect">
              <a:avLst/>
            </a:prstGeom>
          </p:spPr>
        </p:pic>
        <p:sp>
          <p:nvSpPr>
            <p:cNvPr id="7" name="Rectangle 1">
              <a:extLst>
                <a:ext uri="{FF2B5EF4-FFF2-40B4-BE49-F238E27FC236}">
                  <a16:creationId xmlns:a16="http://schemas.microsoft.com/office/drawing/2014/main" id="{AFB84353-020B-024D-83B4-970EEB00CA64}"/>
                </a:ext>
              </a:extLst>
            </p:cNvPr>
            <p:cNvSpPr>
              <a:spLocks noChangeArrowheads="1"/>
            </p:cNvSpPr>
            <p:nvPr/>
          </p:nvSpPr>
          <p:spPr bwMode="auto">
            <a:xfrm>
              <a:off x="457200" y="1872819"/>
              <a:ext cx="86868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dirty="0">
                  <a:solidFill>
                    <a:srgbClr val="000090"/>
                  </a:solidFill>
                </a:rPr>
                <a:t>In many cases, nuclear input MUST involve massive extrapolations based on predicted quantities. And extrapolations are impossible tough.</a:t>
              </a:r>
            </a:p>
          </p:txBody>
        </p:sp>
        <p:cxnSp>
          <p:nvCxnSpPr>
            <p:cNvPr id="8" name="Straight Connector 7">
              <a:extLst>
                <a:ext uri="{FF2B5EF4-FFF2-40B4-BE49-F238E27FC236}">
                  <a16:creationId xmlns:a16="http://schemas.microsoft.com/office/drawing/2014/main" id="{A034E223-84F0-0C42-9D90-CF96E6B30754}"/>
                </a:ext>
              </a:extLst>
            </p:cNvPr>
            <p:cNvCxnSpPr/>
            <p:nvPr/>
          </p:nvCxnSpPr>
          <p:spPr>
            <a:xfrm flipV="1">
              <a:off x="3387970" y="2883877"/>
              <a:ext cx="1817076" cy="2813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3387970" y="4548554"/>
            <a:ext cx="984738" cy="855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05108" y="3692769"/>
            <a:ext cx="4435691" cy="23849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95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B403E7-BFCF-AE40-9BE3-1AA075AE3157}"/>
              </a:ext>
            </a:extLst>
          </p:cNvPr>
          <p:cNvSpPr/>
          <p:nvPr/>
        </p:nvSpPr>
        <p:spPr>
          <a:xfrm>
            <a:off x="445478" y="116452"/>
            <a:ext cx="8346830" cy="400110"/>
          </a:xfrm>
          <a:prstGeom prst="rect">
            <a:avLst/>
          </a:prstGeom>
        </p:spPr>
        <p:txBody>
          <a:bodyPr wrap="square">
            <a:spAutoFit/>
          </a:bodyPr>
          <a:lstStyle/>
          <a:p>
            <a:r>
              <a:rPr lang="en-US" sz="2000" dirty="0">
                <a:solidFill>
                  <a:srgbClr val="002060"/>
                </a:solidFill>
              </a:rPr>
              <a:t>Bayesian approach to model-based extrapolation of nuclear observables</a:t>
            </a:r>
          </a:p>
        </p:txBody>
      </p:sp>
      <p:pic>
        <p:nvPicPr>
          <p:cNvPr id="5" name="Picture 4">
            <a:extLst>
              <a:ext uri="{FF2B5EF4-FFF2-40B4-BE49-F238E27FC236}">
                <a16:creationId xmlns:a16="http://schemas.microsoft.com/office/drawing/2014/main" id="{FE66B245-83C3-A947-A817-22FBB36FE353}"/>
              </a:ext>
            </a:extLst>
          </p:cNvPr>
          <p:cNvPicPr>
            <a:picLocks noChangeAspect="1"/>
          </p:cNvPicPr>
          <p:nvPr/>
        </p:nvPicPr>
        <p:blipFill>
          <a:blip r:embed="rId2"/>
          <a:stretch>
            <a:fillRect/>
          </a:stretch>
        </p:blipFill>
        <p:spPr>
          <a:xfrm>
            <a:off x="46893" y="516562"/>
            <a:ext cx="9144000" cy="1662545"/>
          </a:xfrm>
          <a:prstGeom prst="rect">
            <a:avLst/>
          </a:prstGeom>
        </p:spPr>
      </p:pic>
      <p:sp>
        <p:nvSpPr>
          <p:cNvPr id="6" name="Rectangle 5">
            <a:extLst>
              <a:ext uri="{FF2B5EF4-FFF2-40B4-BE49-F238E27FC236}">
                <a16:creationId xmlns:a16="http://schemas.microsoft.com/office/drawing/2014/main" id="{119BB9C1-83D7-954C-973E-23C3AC965B84}"/>
              </a:ext>
            </a:extLst>
          </p:cNvPr>
          <p:cNvSpPr/>
          <p:nvPr/>
        </p:nvSpPr>
        <p:spPr>
          <a:xfrm>
            <a:off x="297240" y="2574278"/>
            <a:ext cx="8874369" cy="2246769"/>
          </a:xfrm>
          <a:prstGeom prst="rect">
            <a:avLst/>
          </a:prstGeom>
        </p:spPr>
        <p:txBody>
          <a:bodyPr wrap="square">
            <a:spAutoFit/>
          </a:bodyPr>
          <a:lstStyle/>
          <a:p>
            <a:r>
              <a:rPr lang="en-US" sz="2000" dirty="0"/>
              <a:t>In order to improve the quality of model-based predictions of nuclear properties  of rare isotopes far from stability, we consider the information contained in the  residuals  in the regions where the experimental information exist. As a case in point, we discuss two-neutron separation energies S</a:t>
            </a:r>
            <a:r>
              <a:rPr lang="en-US" sz="2000" baseline="-25000" dirty="0"/>
              <a:t>2n</a:t>
            </a:r>
            <a:r>
              <a:rPr lang="en-US" sz="2000" dirty="0"/>
              <a:t> of even-even nuclei. Through this observable, we assess the predictive power of global mass models towards more unstable neutron-rich nuclei and provide uncertainty quantification of predictions.</a:t>
            </a:r>
          </a:p>
        </p:txBody>
      </p:sp>
      <p:sp>
        <p:nvSpPr>
          <p:cNvPr id="7" name="Rectangle 6">
            <a:extLst>
              <a:ext uri="{FF2B5EF4-FFF2-40B4-BE49-F238E27FC236}">
                <a16:creationId xmlns:a16="http://schemas.microsoft.com/office/drawing/2014/main" id="{776A6FF5-538E-2A4D-B9BF-7A83B90AD269}"/>
              </a:ext>
            </a:extLst>
          </p:cNvPr>
          <p:cNvSpPr/>
          <p:nvPr/>
        </p:nvSpPr>
        <p:spPr>
          <a:xfrm>
            <a:off x="2227385" y="551731"/>
            <a:ext cx="386861" cy="28060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5CA7E40-B950-5E4F-9898-16DA7C3AE561}"/>
              </a:ext>
            </a:extLst>
          </p:cNvPr>
          <p:cNvSpPr>
            <a:spLocks noGrp="1"/>
          </p:cNvSpPr>
          <p:nvPr>
            <p:ph type="sldNum" sz="quarter" idx="4"/>
          </p:nvPr>
        </p:nvSpPr>
        <p:spPr/>
        <p:txBody>
          <a:bodyPr/>
          <a:lstStyle/>
          <a:p>
            <a:fld id="{987C7CF1-4D7D-C941-87F6-6592CA3F7595}" type="slidenum">
              <a:rPr lang="en-US" smtClean="0"/>
              <a:t>32</a:t>
            </a:fld>
            <a:endParaRPr lang="en-US" dirty="0"/>
          </a:p>
        </p:txBody>
      </p:sp>
      <p:sp>
        <p:nvSpPr>
          <p:cNvPr id="8" name="Footer Placeholder 7">
            <a:extLst>
              <a:ext uri="{FF2B5EF4-FFF2-40B4-BE49-F238E27FC236}">
                <a16:creationId xmlns:a16="http://schemas.microsoft.com/office/drawing/2014/main" id="{6CB2CAC8-BC7A-D444-A89C-073EFC9038D1}"/>
              </a:ext>
            </a:extLst>
          </p:cNvPr>
          <p:cNvSpPr>
            <a:spLocks noGrp="1"/>
          </p:cNvSpPr>
          <p:nvPr>
            <p:ph type="ftr" sz="quarter" idx="3"/>
          </p:nvPr>
        </p:nvSpPr>
        <p:spPr/>
        <p:txBody>
          <a:bodyPr/>
          <a:lstStyle/>
          <a:p>
            <a:r>
              <a:rPr lang="en-US"/>
              <a:t>W. Nazarewicz, Erice School 2018</a:t>
            </a:r>
            <a:endParaRPr lang="en-US" dirty="0"/>
          </a:p>
        </p:txBody>
      </p:sp>
      <p:sp>
        <p:nvSpPr>
          <p:cNvPr id="9" name="Rectangle 8">
            <a:extLst>
              <a:ext uri="{FF2B5EF4-FFF2-40B4-BE49-F238E27FC236}">
                <a16:creationId xmlns:a16="http://schemas.microsoft.com/office/drawing/2014/main" id="{355C9A45-9418-1546-BC8C-9153EFBEF149}"/>
              </a:ext>
            </a:extLst>
          </p:cNvPr>
          <p:cNvSpPr/>
          <p:nvPr/>
        </p:nvSpPr>
        <p:spPr>
          <a:xfrm>
            <a:off x="324850" y="4783959"/>
            <a:ext cx="8819150" cy="1631216"/>
          </a:xfrm>
          <a:prstGeom prst="rect">
            <a:avLst/>
          </a:prstGeom>
        </p:spPr>
        <p:txBody>
          <a:bodyPr wrap="square">
            <a:spAutoFit/>
          </a:bodyPr>
          <a:lstStyle/>
          <a:p>
            <a:r>
              <a:rPr lang="en-US" sz="1600" dirty="0">
                <a:solidFill>
                  <a:srgbClr val="002060"/>
                </a:solidFill>
              </a:rPr>
              <a:t>Some recent relevant references…</a:t>
            </a:r>
          </a:p>
          <a:p>
            <a:pPr marL="285750" indent="-285750">
              <a:buFont typeface="Arial" panose="020B0604020202020204" pitchFamily="34" charset="0"/>
              <a:buChar char="•"/>
            </a:pPr>
            <a:r>
              <a:rPr lang="en-US" sz="1400" dirty="0"/>
              <a:t>S. </a:t>
            </a:r>
            <a:r>
              <a:rPr lang="en-US" sz="1400" dirty="0" err="1"/>
              <a:t>Athanassopoulos</a:t>
            </a:r>
            <a:r>
              <a:rPr lang="en-US" sz="1400" dirty="0"/>
              <a:t>, E. </a:t>
            </a:r>
            <a:r>
              <a:rPr lang="en-US" sz="1400" dirty="0" err="1"/>
              <a:t>Mavrommatis</a:t>
            </a:r>
            <a:r>
              <a:rPr lang="en-US" sz="1400" dirty="0"/>
              <a:t>, K. </a:t>
            </a:r>
            <a:r>
              <a:rPr lang="en-US" sz="1400" dirty="0" err="1"/>
              <a:t>Gernoth</a:t>
            </a:r>
            <a:r>
              <a:rPr lang="en-US" sz="1400" dirty="0"/>
              <a:t>, and J. Clark, </a:t>
            </a:r>
            <a:r>
              <a:rPr lang="en-US" sz="1400" dirty="0" err="1"/>
              <a:t>Nucl</a:t>
            </a:r>
            <a:r>
              <a:rPr lang="en-US" sz="1400" dirty="0"/>
              <a:t>. Phys. A 743, 222 (2004).</a:t>
            </a:r>
          </a:p>
          <a:p>
            <a:pPr marL="285750" indent="-285750">
              <a:buFont typeface="Arial" panose="020B0604020202020204" pitchFamily="34" charset="0"/>
              <a:buChar char="•"/>
            </a:pPr>
            <a:r>
              <a:rPr lang="en-US" sz="1400" dirty="0"/>
              <a:t>R. Utama, J. </a:t>
            </a:r>
            <a:r>
              <a:rPr lang="en-US" sz="1400" dirty="0" err="1"/>
              <a:t>Piekarewicz</a:t>
            </a:r>
            <a:r>
              <a:rPr lang="en-US" sz="1400" dirty="0"/>
              <a:t>, and H. B. Prosper, Phys. Rev. C 93, 014311 (2016).</a:t>
            </a:r>
          </a:p>
          <a:p>
            <a:pPr marL="285750" indent="-285750">
              <a:buFont typeface="Arial" panose="020B0604020202020204" pitchFamily="34" charset="0"/>
              <a:buChar char="•"/>
            </a:pPr>
            <a:r>
              <a:rPr lang="en-US" sz="1400" dirty="0"/>
              <a:t>G. F. Bertsch and D. Bingham, Phys. Rev. Lett. 119, 252501 (2017).</a:t>
            </a:r>
          </a:p>
          <a:p>
            <a:pPr marL="285750" indent="-285750">
              <a:buFont typeface="Arial" panose="020B0604020202020204" pitchFamily="34" charset="0"/>
              <a:buChar char="•"/>
            </a:pPr>
            <a:r>
              <a:rPr lang="en-US" sz="1400" dirty="0"/>
              <a:t>H. F. Zhang et </a:t>
            </a:r>
            <a:r>
              <a:rPr lang="en-US" sz="1400" dirty="0" err="1"/>
              <a:t>al.,J</a:t>
            </a:r>
            <a:r>
              <a:rPr lang="en-US" sz="1400" dirty="0"/>
              <a:t>. Phys. G 44, 045110 (2017).</a:t>
            </a:r>
          </a:p>
          <a:p>
            <a:pPr marL="285750" indent="-285750">
              <a:buFont typeface="Arial" panose="020B0604020202020204" pitchFamily="34" charset="0"/>
              <a:buChar char="•"/>
            </a:pPr>
            <a:r>
              <a:rPr lang="en-US" sz="1400" dirty="0"/>
              <a:t>Z. </a:t>
            </a:r>
            <a:r>
              <a:rPr lang="en-US" sz="1400" dirty="0" err="1"/>
              <a:t>Niu</a:t>
            </a:r>
            <a:r>
              <a:rPr lang="en-US" sz="1400" dirty="0"/>
              <a:t> and H. Liang, Phys. Lett. B 778, 48 (2018).</a:t>
            </a:r>
          </a:p>
          <a:p>
            <a:pPr marL="285750" indent="-285750">
              <a:buFont typeface="Arial" panose="020B0604020202020204" pitchFamily="34" charset="0"/>
              <a:buChar char="•"/>
            </a:pPr>
            <a:r>
              <a:rPr lang="en-US" sz="1400" dirty="0"/>
              <a:t>R. Utama and J. </a:t>
            </a:r>
            <a:r>
              <a:rPr lang="en-US" sz="1400" dirty="0" err="1"/>
              <a:t>Piekarewicz</a:t>
            </a:r>
            <a:r>
              <a:rPr lang="en-US" sz="1400" dirty="0"/>
              <a:t>, Phys. Rev. C 97, 014306 (2018).</a:t>
            </a:r>
          </a:p>
        </p:txBody>
      </p:sp>
      <p:sp>
        <p:nvSpPr>
          <p:cNvPr id="2" name="TextBox 1">
            <a:extLst>
              <a:ext uri="{FF2B5EF4-FFF2-40B4-BE49-F238E27FC236}">
                <a16:creationId xmlns:a16="http://schemas.microsoft.com/office/drawing/2014/main" id="{FA01A17B-8E00-8949-BC1A-08EDBCDD0A26}"/>
              </a:ext>
            </a:extLst>
          </p:cNvPr>
          <p:cNvSpPr txBox="1"/>
          <p:nvPr/>
        </p:nvSpPr>
        <p:spPr>
          <a:xfrm>
            <a:off x="2352824" y="2179107"/>
            <a:ext cx="4532138" cy="369332"/>
          </a:xfrm>
          <a:prstGeom prst="rect">
            <a:avLst/>
          </a:prstGeom>
          <a:noFill/>
        </p:spPr>
        <p:txBody>
          <a:bodyPr wrap="none" rtlCol="0">
            <a:spAutoFit/>
          </a:bodyPr>
          <a:lstStyle/>
          <a:p>
            <a:r>
              <a:rPr lang="en-US" dirty="0">
                <a:solidFill>
                  <a:srgbClr val="FF0000"/>
                </a:solidFill>
              </a:rPr>
              <a:t>Phys. Rev. C, in press. Editor’s suggestion</a:t>
            </a:r>
          </a:p>
        </p:txBody>
      </p:sp>
    </p:spTree>
    <p:extLst>
      <p:ext uri="{BB962C8B-B14F-4D97-AF65-F5344CB8AC3E}">
        <p14:creationId xmlns:p14="http://schemas.microsoft.com/office/powerpoint/2010/main" val="6019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5A8E0D7-6A47-8745-ADF4-1AC945D42B2C}"/>
              </a:ext>
            </a:extLst>
          </p:cNvPr>
          <p:cNvSpPr>
            <a:spLocks noGrp="1"/>
          </p:cNvSpPr>
          <p:nvPr>
            <p:ph type="sldNum" sz="quarter" idx="4"/>
          </p:nvPr>
        </p:nvSpPr>
        <p:spPr/>
        <p:txBody>
          <a:bodyPr/>
          <a:lstStyle/>
          <a:p>
            <a:fld id="{987C7CF1-4D7D-C941-87F6-6592CA3F7595}" type="slidenum">
              <a:rPr lang="en-US" smtClean="0"/>
              <a:t>33</a:t>
            </a:fld>
            <a:endParaRPr lang="en-US" dirty="0"/>
          </a:p>
        </p:txBody>
      </p:sp>
      <p:sp>
        <p:nvSpPr>
          <p:cNvPr id="9" name="Footer Placeholder 8">
            <a:extLst>
              <a:ext uri="{FF2B5EF4-FFF2-40B4-BE49-F238E27FC236}">
                <a16:creationId xmlns:a16="http://schemas.microsoft.com/office/drawing/2014/main" id="{BC033649-1712-7445-8B0C-C925FEE73521}"/>
              </a:ext>
            </a:extLst>
          </p:cNvPr>
          <p:cNvSpPr>
            <a:spLocks noGrp="1"/>
          </p:cNvSpPr>
          <p:nvPr>
            <p:ph type="ftr" sz="quarter" idx="3"/>
          </p:nvPr>
        </p:nvSpPr>
        <p:spPr/>
        <p:txBody>
          <a:bodyPr/>
          <a:lstStyle/>
          <a:p>
            <a:r>
              <a:rPr lang="en-US"/>
              <a:t>W. Nazarewicz, Erice School 2018</a:t>
            </a:r>
            <a:endParaRPr lang="en-US" dirty="0"/>
          </a:p>
        </p:txBody>
      </p:sp>
      <p:pic>
        <p:nvPicPr>
          <p:cNvPr id="10" name="Picture 9">
            <a:extLst>
              <a:ext uri="{FF2B5EF4-FFF2-40B4-BE49-F238E27FC236}">
                <a16:creationId xmlns:a16="http://schemas.microsoft.com/office/drawing/2014/main" id="{2DB48BAC-790D-B548-9DB6-B41D8F563A98}"/>
              </a:ext>
            </a:extLst>
          </p:cNvPr>
          <p:cNvPicPr>
            <a:picLocks noChangeAspect="1"/>
          </p:cNvPicPr>
          <p:nvPr/>
        </p:nvPicPr>
        <p:blipFill>
          <a:blip r:embed="rId2"/>
          <a:stretch>
            <a:fillRect/>
          </a:stretch>
        </p:blipFill>
        <p:spPr>
          <a:xfrm>
            <a:off x="598100" y="3949687"/>
            <a:ext cx="8378366" cy="607432"/>
          </a:xfrm>
          <a:prstGeom prst="rect">
            <a:avLst/>
          </a:prstGeom>
        </p:spPr>
      </p:pic>
      <p:sp>
        <p:nvSpPr>
          <p:cNvPr id="11" name="TextBox 10">
            <a:extLst>
              <a:ext uri="{FF2B5EF4-FFF2-40B4-BE49-F238E27FC236}">
                <a16:creationId xmlns:a16="http://schemas.microsoft.com/office/drawing/2014/main" id="{84885D9C-D8E5-744C-8B98-EF7C8F20CB9D}"/>
              </a:ext>
            </a:extLst>
          </p:cNvPr>
          <p:cNvSpPr txBox="1"/>
          <p:nvPr/>
        </p:nvSpPr>
        <p:spPr>
          <a:xfrm>
            <a:off x="203561" y="920064"/>
            <a:ext cx="4583722" cy="461665"/>
          </a:xfrm>
          <a:prstGeom prst="rect">
            <a:avLst/>
          </a:prstGeom>
          <a:noFill/>
        </p:spPr>
        <p:txBody>
          <a:bodyPr wrap="square" rtlCol="0">
            <a:spAutoFit/>
          </a:bodyPr>
          <a:lstStyle/>
          <a:p>
            <a:r>
              <a:rPr lang="en-US" sz="2400" dirty="0">
                <a:solidFill>
                  <a:srgbClr val="FF0000"/>
                </a:solidFill>
              </a:rPr>
              <a:t>Separation energy residual:</a:t>
            </a:r>
          </a:p>
        </p:txBody>
      </p:sp>
      <p:sp>
        <p:nvSpPr>
          <p:cNvPr id="12" name="TextBox 11">
            <a:extLst>
              <a:ext uri="{FF2B5EF4-FFF2-40B4-BE49-F238E27FC236}">
                <a16:creationId xmlns:a16="http://schemas.microsoft.com/office/drawing/2014/main" id="{2C12D155-E8E2-AC4F-B77C-7A4E2EF91178}"/>
              </a:ext>
            </a:extLst>
          </p:cNvPr>
          <p:cNvSpPr txBox="1"/>
          <p:nvPr/>
        </p:nvSpPr>
        <p:spPr>
          <a:xfrm>
            <a:off x="6977269" y="4779690"/>
            <a:ext cx="1813715" cy="830997"/>
          </a:xfrm>
          <a:prstGeom prst="rect">
            <a:avLst/>
          </a:prstGeom>
          <a:noFill/>
        </p:spPr>
        <p:txBody>
          <a:bodyPr wrap="square" rtlCol="0">
            <a:spAutoFit/>
          </a:bodyPr>
          <a:lstStyle/>
          <a:p>
            <a:r>
              <a:rPr lang="en-US" sz="2400" dirty="0">
                <a:solidFill>
                  <a:srgbClr val="FF0000"/>
                </a:solidFill>
              </a:rPr>
              <a:t>emulator of residual</a:t>
            </a:r>
          </a:p>
        </p:txBody>
      </p:sp>
      <p:pic>
        <p:nvPicPr>
          <p:cNvPr id="13" name="Picture 12">
            <a:extLst>
              <a:ext uri="{FF2B5EF4-FFF2-40B4-BE49-F238E27FC236}">
                <a16:creationId xmlns:a16="http://schemas.microsoft.com/office/drawing/2014/main" id="{94B3A178-BD6F-BC4E-ABA8-5E8FE66F4727}"/>
              </a:ext>
            </a:extLst>
          </p:cNvPr>
          <p:cNvPicPr>
            <a:picLocks noChangeAspect="1"/>
          </p:cNvPicPr>
          <p:nvPr/>
        </p:nvPicPr>
        <p:blipFill>
          <a:blip r:embed="rId3"/>
          <a:stretch>
            <a:fillRect/>
          </a:stretch>
        </p:blipFill>
        <p:spPr>
          <a:xfrm>
            <a:off x="1017685" y="1487798"/>
            <a:ext cx="7921152" cy="604509"/>
          </a:xfrm>
          <a:prstGeom prst="rect">
            <a:avLst/>
          </a:prstGeom>
        </p:spPr>
      </p:pic>
    </p:spTree>
    <p:extLst>
      <p:ext uri="{BB962C8B-B14F-4D97-AF65-F5344CB8AC3E}">
        <p14:creationId xmlns:p14="http://schemas.microsoft.com/office/powerpoint/2010/main" val="101958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02F653-EFFD-114C-AEB4-E96B62F235F5}"/>
              </a:ext>
            </a:extLst>
          </p:cNvPr>
          <p:cNvSpPr>
            <a:spLocks noGrp="1"/>
          </p:cNvSpPr>
          <p:nvPr>
            <p:ph type="sldNum" sz="quarter" idx="4"/>
          </p:nvPr>
        </p:nvSpPr>
        <p:spPr/>
        <p:txBody>
          <a:bodyPr/>
          <a:lstStyle/>
          <a:p>
            <a:fld id="{987C7CF1-4D7D-C941-87F6-6592CA3F7595}" type="slidenum">
              <a:rPr lang="en-US" smtClean="0"/>
              <a:t>34</a:t>
            </a:fld>
            <a:endParaRPr lang="en-US" dirty="0"/>
          </a:p>
        </p:txBody>
      </p:sp>
      <p:sp>
        <p:nvSpPr>
          <p:cNvPr id="3" name="Footer Placeholder 2">
            <a:extLst>
              <a:ext uri="{FF2B5EF4-FFF2-40B4-BE49-F238E27FC236}">
                <a16:creationId xmlns:a16="http://schemas.microsoft.com/office/drawing/2014/main" id="{814DA40F-3333-B143-AE80-AEE970618435}"/>
              </a:ext>
            </a:extLst>
          </p:cNvPr>
          <p:cNvSpPr>
            <a:spLocks noGrp="1"/>
          </p:cNvSpPr>
          <p:nvPr>
            <p:ph type="ftr" sz="quarter" idx="3"/>
          </p:nvPr>
        </p:nvSpPr>
        <p:spPr/>
        <p:txBody>
          <a:bodyPr/>
          <a:lstStyle/>
          <a:p>
            <a:r>
              <a:rPr lang="en-US"/>
              <a:t>W. Nazarewicz, Erice School 2018</a:t>
            </a:r>
            <a:endParaRPr lang="en-US" dirty="0"/>
          </a:p>
        </p:txBody>
      </p:sp>
      <p:sp>
        <p:nvSpPr>
          <p:cNvPr id="6" name="Rectangle 5">
            <a:extLst>
              <a:ext uri="{FF2B5EF4-FFF2-40B4-BE49-F238E27FC236}">
                <a16:creationId xmlns:a16="http://schemas.microsoft.com/office/drawing/2014/main" id="{54E89940-2BB6-D444-8AEC-63A1F1713E52}"/>
              </a:ext>
            </a:extLst>
          </p:cNvPr>
          <p:cNvSpPr/>
          <p:nvPr/>
        </p:nvSpPr>
        <p:spPr>
          <a:xfrm>
            <a:off x="324836" y="246053"/>
            <a:ext cx="8651630" cy="4955203"/>
          </a:xfrm>
          <a:prstGeom prst="rect">
            <a:avLst/>
          </a:prstGeom>
        </p:spPr>
        <p:txBody>
          <a:bodyPr wrap="square">
            <a:spAutoFit/>
          </a:bodyPr>
          <a:lstStyle/>
          <a:p>
            <a:r>
              <a:rPr lang="en-US" sz="2400" dirty="0"/>
              <a:t>We consider 10 global models based on nuclear Density Functional Theory with realistic energy density functionals as well as two more phenomenological mass models. </a:t>
            </a:r>
          </a:p>
          <a:p>
            <a:endParaRPr lang="en-US" sz="2800" dirty="0"/>
          </a:p>
          <a:p>
            <a:r>
              <a:rPr lang="en-US" sz="2400" dirty="0"/>
              <a:t>The emulators of </a:t>
            </a:r>
            <a:r>
              <a:rPr lang="en-US" sz="2400" i="1" dirty="0"/>
              <a:t>S</a:t>
            </a:r>
            <a:r>
              <a:rPr lang="en-US" sz="2400" i="1" baseline="-25000" dirty="0"/>
              <a:t>2n</a:t>
            </a:r>
            <a:r>
              <a:rPr lang="en-US" sz="2400" dirty="0"/>
              <a:t> residuals and confidence intervals defining theoretical error bars  are constructed using Bayesian Gaussian processes and Bayesian neural networks. We consider a large training dataset pertaining to nuclei whose masses were measured before 2003. For the testing datasets, we considered those exotic nuclei whose masses  have been determined after 2003. By establishing statistical methodology and parameters, we carried out extrapolations towards the </a:t>
            </a:r>
            <a:r>
              <a:rPr lang="en-US" sz="2400" i="1" dirty="0"/>
              <a:t>2n</a:t>
            </a:r>
            <a:r>
              <a:rPr lang="en-US" sz="2400" dirty="0"/>
              <a:t> dripline.</a:t>
            </a:r>
          </a:p>
        </p:txBody>
      </p:sp>
      <p:sp>
        <p:nvSpPr>
          <p:cNvPr id="7" name="Rectangle 6">
            <a:extLst>
              <a:ext uri="{FF2B5EF4-FFF2-40B4-BE49-F238E27FC236}">
                <a16:creationId xmlns:a16="http://schemas.microsoft.com/office/drawing/2014/main" id="{8B8BB25A-83F2-3349-875A-A0B2F8649F10}"/>
              </a:ext>
            </a:extLst>
          </p:cNvPr>
          <p:cNvSpPr/>
          <p:nvPr/>
        </p:nvSpPr>
        <p:spPr>
          <a:xfrm>
            <a:off x="324836" y="5300841"/>
            <a:ext cx="8636496" cy="1200329"/>
          </a:xfrm>
          <a:prstGeom prst="rect">
            <a:avLst/>
          </a:prstGeom>
        </p:spPr>
        <p:txBody>
          <a:bodyPr wrap="square">
            <a:spAutoFit/>
          </a:bodyPr>
          <a:lstStyle/>
          <a:p>
            <a:r>
              <a:rPr lang="en-US" sz="2400" dirty="0"/>
              <a:t>We are not interested in mass formulae: “With four parameters I can fit an elephant, and with five I can make him wiggle his trunk” (John von Neumann)</a:t>
            </a:r>
          </a:p>
        </p:txBody>
      </p:sp>
    </p:spTree>
    <p:extLst>
      <p:ext uri="{BB962C8B-B14F-4D97-AF65-F5344CB8AC3E}">
        <p14:creationId xmlns:p14="http://schemas.microsoft.com/office/powerpoint/2010/main" val="33008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3B1365-9CAF-5348-AB96-7C30771DED92}"/>
              </a:ext>
            </a:extLst>
          </p:cNvPr>
          <p:cNvPicPr>
            <a:picLocks noChangeAspect="1"/>
          </p:cNvPicPr>
          <p:nvPr/>
        </p:nvPicPr>
        <p:blipFill>
          <a:blip r:embed="rId2"/>
          <a:stretch>
            <a:fillRect/>
          </a:stretch>
        </p:blipFill>
        <p:spPr>
          <a:xfrm>
            <a:off x="196169" y="581761"/>
            <a:ext cx="7413898" cy="5122985"/>
          </a:xfrm>
          <a:prstGeom prst="rect">
            <a:avLst/>
          </a:prstGeom>
        </p:spPr>
      </p:pic>
      <p:sp>
        <p:nvSpPr>
          <p:cNvPr id="9" name="TextBox 8">
            <a:extLst>
              <a:ext uri="{FF2B5EF4-FFF2-40B4-BE49-F238E27FC236}">
                <a16:creationId xmlns:a16="http://schemas.microsoft.com/office/drawing/2014/main" id="{DC50F2EF-FD4F-2646-BE70-0584E7C9CB51}"/>
              </a:ext>
            </a:extLst>
          </p:cNvPr>
          <p:cNvSpPr txBox="1"/>
          <p:nvPr/>
        </p:nvSpPr>
        <p:spPr>
          <a:xfrm>
            <a:off x="7570783" y="3675722"/>
            <a:ext cx="1445652" cy="646331"/>
          </a:xfrm>
          <a:prstGeom prst="rect">
            <a:avLst/>
          </a:prstGeom>
          <a:noFill/>
        </p:spPr>
        <p:txBody>
          <a:bodyPr wrap="none" rtlCol="0">
            <a:spAutoFit/>
          </a:bodyPr>
          <a:lstStyle/>
          <a:p>
            <a:r>
              <a:rPr lang="en-US" dirty="0">
                <a:solidFill>
                  <a:srgbClr val="FF0000"/>
                </a:solidFill>
              </a:rPr>
              <a:t>Training set:</a:t>
            </a:r>
          </a:p>
          <a:p>
            <a:r>
              <a:rPr lang="en-US" dirty="0">
                <a:solidFill>
                  <a:srgbClr val="FF0000"/>
                </a:solidFill>
              </a:rPr>
              <a:t> 537 points</a:t>
            </a:r>
          </a:p>
        </p:txBody>
      </p:sp>
      <p:sp>
        <p:nvSpPr>
          <p:cNvPr id="10" name="TextBox 9">
            <a:extLst>
              <a:ext uri="{FF2B5EF4-FFF2-40B4-BE49-F238E27FC236}">
                <a16:creationId xmlns:a16="http://schemas.microsoft.com/office/drawing/2014/main" id="{A6741890-A060-9943-A243-4D7A12FCE5C4}"/>
              </a:ext>
            </a:extLst>
          </p:cNvPr>
          <p:cNvSpPr txBox="1"/>
          <p:nvPr/>
        </p:nvSpPr>
        <p:spPr>
          <a:xfrm>
            <a:off x="7670649" y="4330014"/>
            <a:ext cx="1524776" cy="646331"/>
          </a:xfrm>
          <a:prstGeom prst="rect">
            <a:avLst/>
          </a:prstGeom>
          <a:noFill/>
        </p:spPr>
        <p:txBody>
          <a:bodyPr wrap="none" rtlCol="0">
            <a:spAutoFit/>
          </a:bodyPr>
          <a:lstStyle/>
          <a:p>
            <a:r>
              <a:rPr lang="en-US" dirty="0">
                <a:solidFill>
                  <a:srgbClr val="FF0000"/>
                </a:solidFill>
              </a:rPr>
              <a:t>Testing sets:</a:t>
            </a:r>
          </a:p>
          <a:p>
            <a:r>
              <a:rPr lang="en-US" dirty="0">
                <a:solidFill>
                  <a:srgbClr val="FF0000"/>
                </a:solidFill>
              </a:rPr>
              <a:t> 55+4 points</a:t>
            </a:r>
          </a:p>
        </p:txBody>
      </p:sp>
      <p:cxnSp>
        <p:nvCxnSpPr>
          <p:cNvPr id="12" name="Straight Arrow Connector 11">
            <a:extLst>
              <a:ext uri="{FF2B5EF4-FFF2-40B4-BE49-F238E27FC236}">
                <a16:creationId xmlns:a16="http://schemas.microsoft.com/office/drawing/2014/main" id="{9711F855-BD51-384B-B039-E2329FF9E2FE}"/>
              </a:ext>
            </a:extLst>
          </p:cNvPr>
          <p:cNvCxnSpPr>
            <a:cxnSpLocks/>
            <a:stCxn id="9" idx="1"/>
          </p:cNvCxnSpPr>
          <p:nvPr/>
        </p:nvCxnSpPr>
        <p:spPr>
          <a:xfrm flipH="1">
            <a:off x="6611815" y="3998888"/>
            <a:ext cx="958968" cy="0"/>
          </a:xfrm>
          <a:prstGeom prst="straightConnector1">
            <a:avLst/>
          </a:prstGeom>
          <a:ln w="127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212BF62-342F-144C-B829-EF7F7A490F61}"/>
              </a:ext>
            </a:extLst>
          </p:cNvPr>
          <p:cNvCxnSpPr>
            <a:cxnSpLocks/>
          </p:cNvCxnSpPr>
          <p:nvPr/>
        </p:nvCxnSpPr>
        <p:spPr>
          <a:xfrm flipH="1">
            <a:off x="7197968" y="4457783"/>
            <a:ext cx="412099" cy="0"/>
          </a:xfrm>
          <a:prstGeom prst="straightConnector1">
            <a:avLst/>
          </a:prstGeom>
          <a:ln w="127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B8B17605-EAB3-0242-96A4-AC8C95057E7F}"/>
              </a:ext>
            </a:extLst>
          </p:cNvPr>
          <p:cNvSpPr/>
          <p:nvPr/>
        </p:nvSpPr>
        <p:spPr>
          <a:xfrm>
            <a:off x="2900467" y="181651"/>
            <a:ext cx="3432350" cy="400110"/>
          </a:xfrm>
          <a:prstGeom prst="rect">
            <a:avLst/>
          </a:prstGeom>
        </p:spPr>
        <p:txBody>
          <a:bodyPr wrap="none">
            <a:spAutoFit/>
          </a:bodyPr>
          <a:lstStyle/>
          <a:p>
            <a:r>
              <a:rPr lang="en-US" sz="2000" dirty="0"/>
              <a:t>Our objective: extrapolations</a:t>
            </a:r>
          </a:p>
        </p:txBody>
      </p:sp>
      <p:sp>
        <p:nvSpPr>
          <p:cNvPr id="3" name="Slide Number Placeholder 2">
            <a:extLst>
              <a:ext uri="{FF2B5EF4-FFF2-40B4-BE49-F238E27FC236}">
                <a16:creationId xmlns:a16="http://schemas.microsoft.com/office/drawing/2014/main" id="{75357193-8921-824C-AE32-0D271C8BCD88}"/>
              </a:ext>
            </a:extLst>
          </p:cNvPr>
          <p:cNvSpPr>
            <a:spLocks noGrp="1"/>
          </p:cNvSpPr>
          <p:nvPr>
            <p:ph type="sldNum" sz="quarter" idx="4"/>
          </p:nvPr>
        </p:nvSpPr>
        <p:spPr/>
        <p:txBody>
          <a:bodyPr/>
          <a:lstStyle/>
          <a:p>
            <a:fld id="{987C7CF1-4D7D-C941-87F6-6592CA3F7595}" type="slidenum">
              <a:rPr lang="en-US" smtClean="0"/>
              <a:t>35</a:t>
            </a:fld>
            <a:endParaRPr lang="en-US" dirty="0"/>
          </a:p>
        </p:txBody>
      </p:sp>
      <p:sp>
        <p:nvSpPr>
          <p:cNvPr id="4" name="Footer Placeholder 3">
            <a:extLst>
              <a:ext uri="{FF2B5EF4-FFF2-40B4-BE49-F238E27FC236}">
                <a16:creationId xmlns:a16="http://schemas.microsoft.com/office/drawing/2014/main" id="{FBCA7FAD-C6B5-EA49-9DC8-5EDA1A8CE3C3}"/>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20019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1F19D-4833-6D45-A04C-CEA0E6BFFD90}"/>
              </a:ext>
            </a:extLst>
          </p:cNvPr>
          <p:cNvPicPr>
            <a:picLocks noChangeAspect="1"/>
          </p:cNvPicPr>
          <p:nvPr/>
        </p:nvPicPr>
        <p:blipFill>
          <a:blip r:embed="rId2"/>
          <a:stretch>
            <a:fillRect/>
          </a:stretch>
        </p:blipFill>
        <p:spPr>
          <a:xfrm>
            <a:off x="175846" y="1246299"/>
            <a:ext cx="8862646" cy="3467287"/>
          </a:xfrm>
          <a:prstGeom prst="rect">
            <a:avLst/>
          </a:prstGeom>
        </p:spPr>
      </p:pic>
      <p:sp>
        <p:nvSpPr>
          <p:cNvPr id="5" name="Rectangle 4">
            <a:extLst>
              <a:ext uri="{FF2B5EF4-FFF2-40B4-BE49-F238E27FC236}">
                <a16:creationId xmlns:a16="http://schemas.microsoft.com/office/drawing/2014/main" id="{3B5204D4-2067-AE40-AD18-981B13C7A2FD}"/>
              </a:ext>
            </a:extLst>
          </p:cNvPr>
          <p:cNvSpPr/>
          <p:nvPr/>
        </p:nvSpPr>
        <p:spPr>
          <a:xfrm>
            <a:off x="2853323" y="199146"/>
            <a:ext cx="3507692" cy="400110"/>
          </a:xfrm>
          <a:prstGeom prst="rect">
            <a:avLst/>
          </a:prstGeom>
        </p:spPr>
        <p:txBody>
          <a:bodyPr wrap="none">
            <a:spAutoFit/>
          </a:bodyPr>
          <a:lstStyle/>
          <a:p>
            <a:r>
              <a:rPr lang="en-US" sz="2000" dirty="0"/>
              <a:t>Residuals exhibit local trends</a:t>
            </a:r>
          </a:p>
        </p:txBody>
      </p:sp>
      <p:sp>
        <p:nvSpPr>
          <p:cNvPr id="6" name="TextBox 5">
            <a:extLst>
              <a:ext uri="{FF2B5EF4-FFF2-40B4-BE49-F238E27FC236}">
                <a16:creationId xmlns:a16="http://schemas.microsoft.com/office/drawing/2014/main" id="{695C9D79-927C-E347-9BFA-5709D9CC8B03}"/>
              </a:ext>
            </a:extLst>
          </p:cNvPr>
          <p:cNvSpPr txBox="1"/>
          <p:nvPr/>
        </p:nvSpPr>
        <p:spPr>
          <a:xfrm>
            <a:off x="377147" y="5040337"/>
            <a:ext cx="8661345" cy="369332"/>
          </a:xfrm>
          <a:prstGeom prst="rect">
            <a:avLst/>
          </a:prstGeom>
          <a:noFill/>
        </p:spPr>
        <p:txBody>
          <a:bodyPr wrap="none" rtlCol="0">
            <a:spAutoFit/>
          </a:bodyPr>
          <a:lstStyle/>
          <a:p>
            <a:r>
              <a:rPr lang="en-US" dirty="0"/>
              <a:t>This information can be used to our advantage to improve model-based predictions!</a:t>
            </a:r>
          </a:p>
        </p:txBody>
      </p:sp>
      <p:sp>
        <p:nvSpPr>
          <p:cNvPr id="3" name="Slide Number Placeholder 2">
            <a:extLst>
              <a:ext uri="{FF2B5EF4-FFF2-40B4-BE49-F238E27FC236}">
                <a16:creationId xmlns:a16="http://schemas.microsoft.com/office/drawing/2014/main" id="{0C869D7C-DD39-684D-9475-2867A1595F1D}"/>
              </a:ext>
            </a:extLst>
          </p:cNvPr>
          <p:cNvSpPr>
            <a:spLocks noGrp="1"/>
          </p:cNvSpPr>
          <p:nvPr>
            <p:ph type="sldNum" sz="quarter" idx="4"/>
          </p:nvPr>
        </p:nvSpPr>
        <p:spPr/>
        <p:txBody>
          <a:bodyPr/>
          <a:lstStyle/>
          <a:p>
            <a:fld id="{987C7CF1-4D7D-C941-87F6-6592CA3F7595}" type="slidenum">
              <a:rPr lang="en-US" smtClean="0"/>
              <a:t>36</a:t>
            </a:fld>
            <a:endParaRPr lang="en-US" dirty="0"/>
          </a:p>
        </p:txBody>
      </p:sp>
      <p:sp>
        <p:nvSpPr>
          <p:cNvPr id="7" name="Footer Placeholder 6">
            <a:extLst>
              <a:ext uri="{FF2B5EF4-FFF2-40B4-BE49-F238E27FC236}">
                <a16:creationId xmlns:a16="http://schemas.microsoft.com/office/drawing/2014/main" id="{2A8447A8-488A-1349-8C1D-3F27CB1641B2}"/>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627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B17-DD62-8443-869C-669F7197F09A}"/>
              </a:ext>
            </a:extLst>
          </p:cNvPr>
          <p:cNvPicPr>
            <a:picLocks noChangeAspect="1"/>
          </p:cNvPicPr>
          <p:nvPr/>
        </p:nvPicPr>
        <p:blipFill>
          <a:blip r:embed="rId3"/>
          <a:stretch>
            <a:fillRect/>
          </a:stretch>
        </p:blipFill>
        <p:spPr>
          <a:xfrm>
            <a:off x="3378200" y="678598"/>
            <a:ext cx="2387600" cy="330200"/>
          </a:xfrm>
          <a:prstGeom prst="rect">
            <a:avLst/>
          </a:prstGeom>
        </p:spPr>
      </p:pic>
      <p:sp>
        <p:nvSpPr>
          <p:cNvPr id="4" name="Rectangle 3">
            <a:extLst>
              <a:ext uri="{FF2B5EF4-FFF2-40B4-BE49-F238E27FC236}">
                <a16:creationId xmlns:a16="http://schemas.microsoft.com/office/drawing/2014/main" id="{DD397089-3591-9C40-B7B1-AF6CFF519D68}"/>
              </a:ext>
            </a:extLst>
          </p:cNvPr>
          <p:cNvSpPr/>
          <p:nvPr/>
        </p:nvSpPr>
        <p:spPr>
          <a:xfrm>
            <a:off x="3385020" y="182861"/>
            <a:ext cx="2380780" cy="400110"/>
          </a:xfrm>
          <a:prstGeom prst="rect">
            <a:avLst/>
          </a:prstGeom>
        </p:spPr>
        <p:txBody>
          <a:bodyPr wrap="none">
            <a:spAutoFit/>
          </a:bodyPr>
          <a:lstStyle/>
          <a:p>
            <a:r>
              <a:rPr lang="en-US" sz="2000" dirty="0"/>
              <a:t>Bayesian approach</a:t>
            </a:r>
          </a:p>
        </p:txBody>
      </p:sp>
      <p:sp>
        <p:nvSpPr>
          <p:cNvPr id="5" name="TextBox 4">
            <a:extLst>
              <a:ext uri="{FF2B5EF4-FFF2-40B4-BE49-F238E27FC236}">
                <a16:creationId xmlns:a16="http://schemas.microsoft.com/office/drawing/2014/main" id="{D8B52A4F-9FA8-5E43-BC24-ADB0039E010F}"/>
              </a:ext>
            </a:extLst>
          </p:cNvPr>
          <p:cNvSpPr txBox="1"/>
          <p:nvPr/>
        </p:nvSpPr>
        <p:spPr>
          <a:xfrm>
            <a:off x="4092079" y="1003820"/>
            <a:ext cx="761747" cy="369332"/>
          </a:xfrm>
          <a:prstGeom prst="rect">
            <a:avLst/>
          </a:prstGeom>
          <a:noFill/>
        </p:spPr>
        <p:txBody>
          <a:bodyPr wrap="none" rtlCol="0">
            <a:spAutoFit/>
          </a:bodyPr>
          <a:lstStyle/>
          <a:p>
            <a:r>
              <a:rPr lang="en-US" dirty="0">
                <a:solidFill>
                  <a:srgbClr val="FF0000"/>
                </a:solidFill>
              </a:rPr>
              <a:t>(Z,N)</a:t>
            </a:r>
            <a:r>
              <a:rPr lang="en-US" baseline="-25000" dirty="0" err="1">
                <a:solidFill>
                  <a:srgbClr val="FF0000"/>
                </a:solidFill>
              </a:rPr>
              <a:t>i</a:t>
            </a:r>
            <a:endParaRPr lang="en-US" baseline="-25000" dirty="0">
              <a:solidFill>
                <a:srgbClr val="FF0000"/>
              </a:solidFill>
            </a:endParaRPr>
          </a:p>
        </p:txBody>
      </p:sp>
      <p:sp>
        <p:nvSpPr>
          <p:cNvPr id="6" name="TextBox 5">
            <a:extLst>
              <a:ext uri="{FF2B5EF4-FFF2-40B4-BE49-F238E27FC236}">
                <a16:creationId xmlns:a16="http://schemas.microsoft.com/office/drawing/2014/main" id="{A7CCBFC7-9590-7746-BFA3-14442AA88219}"/>
              </a:ext>
            </a:extLst>
          </p:cNvPr>
          <p:cNvSpPr txBox="1"/>
          <p:nvPr/>
        </p:nvSpPr>
        <p:spPr>
          <a:xfrm>
            <a:off x="2241546" y="678598"/>
            <a:ext cx="992579" cy="369332"/>
          </a:xfrm>
          <a:prstGeom prst="rect">
            <a:avLst/>
          </a:prstGeom>
          <a:noFill/>
        </p:spPr>
        <p:txBody>
          <a:bodyPr wrap="none" rtlCol="0">
            <a:spAutoFit/>
          </a:bodyPr>
          <a:lstStyle/>
          <a:p>
            <a:r>
              <a:rPr lang="en-US" dirty="0">
                <a:solidFill>
                  <a:srgbClr val="FF0000"/>
                </a:solidFill>
              </a:rPr>
              <a:t>residual</a:t>
            </a:r>
          </a:p>
        </p:txBody>
      </p:sp>
      <p:pic>
        <p:nvPicPr>
          <p:cNvPr id="7" name="Picture 6">
            <a:extLst>
              <a:ext uri="{FF2B5EF4-FFF2-40B4-BE49-F238E27FC236}">
                <a16:creationId xmlns:a16="http://schemas.microsoft.com/office/drawing/2014/main" id="{F9DB6DD1-DAE9-C840-BF8F-6998CD5AB596}"/>
              </a:ext>
            </a:extLst>
          </p:cNvPr>
          <p:cNvPicPr>
            <a:picLocks noChangeAspect="1"/>
          </p:cNvPicPr>
          <p:nvPr/>
        </p:nvPicPr>
        <p:blipFill>
          <a:blip r:embed="rId4"/>
          <a:stretch>
            <a:fillRect/>
          </a:stretch>
        </p:blipFill>
        <p:spPr>
          <a:xfrm>
            <a:off x="1742831" y="1707901"/>
            <a:ext cx="3505200" cy="330200"/>
          </a:xfrm>
          <a:prstGeom prst="rect">
            <a:avLst/>
          </a:prstGeom>
        </p:spPr>
      </p:pic>
      <p:pic>
        <p:nvPicPr>
          <p:cNvPr id="8" name="Picture 7">
            <a:extLst>
              <a:ext uri="{FF2B5EF4-FFF2-40B4-BE49-F238E27FC236}">
                <a16:creationId xmlns:a16="http://schemas.microsoft.com/office/drawing/2014/main" id="{A9DEB33D-F27A-3E4B-A2AF-C447B0593E2C}"/>
              </a:ext>
            </a:extLst>
          </p:cNvPr>
          <p:cNvPicPr>
            <a:picLocks noChangeAspect="1"/>
          </p:cNvPicPr>
          <p:nvPr/>
        </p:nvPicPr>
        <p:blipFill>
          <a:blip r:embed="rId5"/>
          <a:stretch>
            <a:fillRect/>
          </a:stretch>
        </p:blipFill>
        <p:spPr>
          <a:xfrm>
            <a:off x="968131" y="2461534"/>
            <a:ext cx="5054600" cy="698500"/>
          </a:xfrm>
          <a:prstGeom prst="rect">
            <a:avLst/>
          </a:prstGeom>
        </p:spPr>
      </p:pic>
      <p:sp>
        <p:nvSpPr>
          <p:cNvPr id="9" name="TextBox 8">
            <a:extLst>
              <a:ext uri="{FF2B5EF4-FFF2-40B4-BE49-F238E27FC236}">
                <a16:creationId xmlns:a16="http://schemas.microsoft.com/office/drawing/2014/main" id="{2400082F-417B-D749-A17B-22370930EECD}"/>
              </a:ext>
            </a:extLst>
          </p:cNvPr>
          <p:cNvSpPr txBox="1"/>
          <p:nvPr/>
        </p:nvSpPr>
        <p:spPr>
          <a:xfrm>
            <a:off x="5754077" y="1707901"/>
            <a:ext cx="1779077" cy="369332"/>
          </a:xfrm>
          <a:prstGeom prst="rect">
            <a:avLst/>
          </a:prstGeom>
          <a:noFill/>
        </p:spPr>
        <p:txBody>
          <a:bodyPr wrap="none" rtlCol="0">
            <a:spAutoFit/>
          </a:bodyPr>
          <a:lstStyle/>
          <a:p>
            <a:r>
              <a:rPr lang="en-US" dirty="0">
                <a:solidFill>
                  <a:srgbClr val="FF0000"/>
                </a:solidFill>
              </a:rPr>
              <a:t>Bayes’ theorem</a:t>
            </a:r>
          </a:p>
        </p:txBody>
      </p:sp>
      <p:sp>
        <p:nvSpPr>
          <p:cNvPr id="10" name="TextBox 9">
            <a:extLst>
              <a:ext uri="{FF2B5EF4-FFF2-40B4-BE49-F238E27FC236}">
                <a16:creationId xmlns:a16="http://schemas.microsoft.com/office/drawing/2014/main" id="{DB5C02C0-785E-5A4B-8764-719945D3DB9A}"/>
              </a:ext>
            </a:extLst>
          </p:cNvPr>
          <p:cNvSpPr txBox="1"/>
          <p:nvPr/>
        </p:nvSpPr>
        <p:spPr>
          <a:xfrm>
            <a:off x="6248500" y="2385555"/>
            <a:ext cx="2569308" cy="923330"/>
          </a:xfrm>
          <a:prstGeom prst="rect">
            <a:avLst/>
          </a:prstGeom>
          <a:noFill/>
        </p:spPr>
        <p:txBody>
          <a:bodyPr wrap="square" rtlCol="0">
            <a:spAutoFit/>
          </a:bodyPr>
          <a:lstStyle/>
          <a:p>
            <a:r>
              <a:rPr lang="en-US" dirty="0">
                <a:solidFill>
                  <a:srgbClr val="FF0000"/>
                </a:solidFill>
              </a:rPr>
              <a:t>Prediction of unknown observable </a:t>
            </a:r>
            <a:r>
              <a:rPr lang="en-US" i="1" dirty="0">
                <a:solidFill>
                  <a:srgbClr val="FF0000"/>
                </a:solidFill>
              </a:rPr>
              <a:t>y* </a:t>
            </a:r>
            <a:r>
              <a:rPr lang="en-US" dirty="0">
                <a:solidFill>
                  <a:srgbClr val="FF0000"/>
                </a:solidFill>
              </a:rPr>
              <a:t>given known data</a:t>
            </a:r>
            <a:r>
              <a:rPr lang="en-US" i="1" dirty="0">
                <a:solidFill>
                  <a:srgbClr val="FF0000"/>
                </a:solidFill>
              </a:rPr>
              <a:t> y</a:t>
            </a:r>
          </a:p>
        </p:txBody>
      </p:sp>
      <p:sp>
        <p:nvSpPr>
          <p:cNvPr id="11" name="TextBox 10">
            <a:extLst>
              <a:ext uri="{FF2B5EF4-FFF2-40B4-BE49-F238E27FC236}">
                <a16:creationId xmlns:a16="http://schemas.microsoft.com/office/drawing/2014/main" id="{5919E570-3323-B144-9C11-EB371727832E}"/>
              </a:ext>
            </a:extLst>
          </p:cNvPr>
          <p:cNvSpPr txBox="1"/>
          <p:nvPr/>
        </p:nvSpPr>
        <p:spPr>
          <a:xfrm>
            <a:off x="301375" y="3371085"/>
            <a:ext cx="8725396" cy="2862322"/>
          </a:xfrm>
          <a:prstGeom prst="rect">
            <a:avLst/>
          </a:prstGeom>
          <a:noFill/>
        </p:spPr>
        <p:txBody>
          <a:bodyPr wrap="square" rtlCol="0">
            <a:spAutoFit/>
          </a:bodyPr>
          <a:lstStyle/>
          <a:p>
            <a:r>
              <a:rPr lang="en-US" sz="2000" dirty="0"/>
              <a:t>Two statistical models used:</a:t>
            </a:r>
          </a:p>
          <a:p>
            <a:pPr marL="342900" indent="-342900">
              <a:buFont typeface="Arial" panose="020B0604020202020204" pitchFamily="34" charset="0"/>
              <a:buChar char="•"/>
            </a:pPr>
            <a:r>
              <a:rPr lang="en-US" sz="2000" dirty="0"/>
              <a:t>Gaussian process (3 parameters)</a:t>
            </a:r>
          </a:p>
          <a:p>
            <a:pPr marL="342900" indent="-342900">
              <a:buFont typeface="Arial" panose="020B0604020202020204" pitchFamily="34" charset="0"/>
              <a:buChar char="•"/>
            </a:pPr>
            <a:r>
              <a:rPr lang="en-US" sz="2000" dirty="0"/>
              <a:t>Bayesian neural network with sigmoid function (30 neurons, 1 layer; 181 parameters)</a:t>
            </a:r>
          </a:p>
          <a:p>
            <a:pPr marL="342900" indent="-342900">
              <a:buFont typeface="Arial" panose="020B0604020202020204" pitchFamily="34" charset="0"/>
              <a:buChar char="•"/>
            </a:pPr>
            <a:endParaRPr lang="en-US" sz="2000" dirty="0"/>
          </a:p>
          <a:p>
            <a:r>
              <a:rPr lang="en-US" sz="2000" dirty="0"/>
              <a:t>100,000 iterations of an ergodic Markov chain produced by the Metropolis-Hastings algorithm</a:t>
            </a:r>
          </a:p>
          <a:p>
            <a:endParaRPr lang="en-US" sz="2000" dirty="0"/>
          </a:p>
          <a:p>
            <a:r>
              <a:rPr lang="en-US" sz="2000" dirty="0"/>
              <a:t>Some refinements added based on our knowledge of trends</a:t>
            </a:r>
          </a:p>
        </p:txBody>
      </p:sp>
      <p:sp>
        <p:nvSpPr>
          <p:cNvPr id="12" name="Slide Number Placeholder 11">
            <a:extLst>
              <a:ext uri="{FF2B5EF4-FFF2-40B4-BE49-F238E27FC236}">
                <a16:creationId xmlns:a16="http://schemas.microsoft.com/office/drawing/2014/main" id="{BE0DBDEE-2AF7-EC43-AD93-E0EA2598291E}"/>
              </a:ext>
            </a:extLst>
          </p:cNvPr>
          <p:cNvSpPr>
            <a:spLocks noGrp="1"/>
          </p:cNvSpPr>
          <p:nvPr>
            <p:ph type="sldNum" sz="quarter" idx="4"/>
          </p:nvPr>
        </p:nvSpPr>
        <p:spPr/>
        <p:txBody>
          <a:bodyPr/>
          <a:lstStyle/>
          <a:p>
            <a:fld id="{987C7CF1-4D7D-C941-87F6-6592CA3F7595}" type="slidenum">
              <a:rPr lang="en-US" smtClean="0"/>
              <a:t>37</a:t>
            </a:fld>
            <a:endParaRPr lang="en-US" dirty="0"/>
          </a:p>
        </p:txBody>
      </p:sp>
      <p:sp>
        <p:nvSpPr>
          <p:cNvPr id="13" name="Footer Placeholder 12">
            <a:extLst>
              <a:ext uri="{FF2B5EF4-FFF2-40B4-BE49-F238E27FC236}">
                <a16:creationId xmlns:a16="http://schemas.microsoft.com/office/drawing/2014/main" id="{8C865E8B-5C0D-884F-8567-3C78A6DE4409}"/>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38009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369FB-FE7A-374D-826C-0818C29DC4E9}"/>
              </a:ext>
            </a:extLst>
          </p:cNvPr>
          <p:cNvPicPr>
            <a:picLocks noChangeAspect="1"/>
          </p:cNvPicPr>
          <p:nvPr/>
        </p:nvPicPr>
        <p:blipFill>
          <a:blip r:embed="rId2"/>
          <a:stretch>
            <a:fillRect/>
          </a:stretch>
        </p:blipFill>
        <p:spPr>
          <a:xfrm>
            <a:off x="110321" y="105507"/>
            <a:ext cx="4837335" cy="6189785"/>
          </a:xfrm>
          <a:prstGeom prst="rect">
            <a:avLst/>
          </a:prstGeom>
        </p:spPr>
      </p:pic>
      <p:sp>
        <p:nvSpPr>
          <p:cNvPr id="5" name="TextBox 4">
            <a:extLst>
              <a:ext uri="{FF2B5EF4-FFF2-40B4-BE49-F238E27FC236}">
                <a16:creationId xmlns:a16="http://schemas.microsoft.com/office/drawing/2014/main" id="{A2B2D843-DB0F-6F44-950D-9E231C796522}"/>
              </a:ext>
            </a:extLst>
          </p:cNvPr>
          <p:cNvSpPr txBox="1"/>
          <p:nvPr/>
        </p:nvSpPr>
        <p:spPr>
          <a:xfrm>
            <a:off x="5380894" y="257908"/>
            <a:ext cx="518091" cy="369332"/>
          </a:xfrm>
          <a:prstGeom prst="rect">
            <a:avLst/>
          </a:prstGeom>
          <a:noFill/>
        </p:spPr>
        <p:txBody>
          <a:bodyPr wrap="none" rtlCol="0">
            <a:spAutoFit/>
          </a:bodyPr>
          <a:lstStyle/>
          <a:p>
            <a:r>
              <a:rPr lang="en-US" dirty="0">
                <a:solidFill>
                  <a:srgbClr val="FF0000"/>
                </a:solidFill>
              </a:rPr>
              <a:t>GP</a:t>
            </a:r>
          </a:p>
        </p:txBody>
      </p:sp>
      <p:cxnSp>
        <p:nvCxnSpPr>
          <p:cNvPr id="7" name="Straight Arrow Connector 6">
            <a:extLst>
              <a:ext uri="{FF2B5EF4-FFF2-40B4-BE49-F238E27FC236}">
                <a16:creationId xmlns:a16="http://schemas.microsoft.com/office/drawing/2014/main" id="{6AD8CD4D-544A-3E49-B2C7-ECFA9338B039}"/>
              </a:ext>
            </a:extLst>
          </p:cNvPr>
          <p:cNvCxnSpPr>
            <a:stCxn id="5" idx="1"/>
          </p:cNvCxnSpPr>
          <p:nvPr/>
        </p:nvCxnSpPr>
        <p:spPr>
          <a:xfrm flipH="1">
            <a:off x="4947656" y="442574"/>
            <a:ext cx="433238" cy="8496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96BACC0-FE54-AB45-A052-E1DF772A52DA}"/>
              </a:ext>
            </a:extLst>
          </p:cNvPr>
          <p:cNvSpPr txBox="1"/>
          <p:nvPr/>
        </p:nvSpPr>
        <p:spPr>
          <a:xfrm>
            <a:off x="5380894" y="594975"/>
            <a:ext cx="671979" cy="369332"/>
          </a:xfrm>
          <a:prstGeom prst="rect">
            <a:avLst/>
          </a:prstGeom>
          <a:noFill/>
        </p:spPr>
        <p:txBody>
          <a:bodyPr wrap="none" rtlCol="0">
            <a:spAutoFit/>
          </a:bodyPr>
          <a:lstStyle/>
          <a:p>
            <a:r>
              <a:rPr lang="en-US" dirty="0">
                <a:solidFill>
                  <a:srgbClr val="FF0000"/>
                </a:solidFill>
              </a:rPr>
              <a:t>BNN</a:t>
            </a:r>
          </a:p>
        </p:txBody>
      </p:sp>
      <p:cxnSp>
        <p:nvCxnSpPr>
          <p:cNvPr id="9" name="Straight Arrow Connector 8">
            <a:extLst>
              <a:ext uri="{FF2B5EF4-FFF2-40B4-BE49-F238E27FC236}">
                <a16:creationId xmlns:a16="http://schemas.microsoft.com/office/drawing/2014/main" id="{F0B667C2-FF87-2742-BF99-35CD4AE7FA76}"/>
              </a:ext>
            </a:extLst>
          </p:cNvPr>
          <p:cNvCxnSpPr>
            <a:cxnSpLocks/>
            <a:stCxn id="8" idx="1"/>
          </p:cNvCxnSpPr>
          <p:nvPr/>
        </p:nvCxnSpPr>
        <p:spPr>
          <a:xfrm flipH="1" flipV="1">
            <a:off x="4947656" y="753291"/>
            <a:ext cx="433238" cy="263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7EDBC98-ED1F-8A48-B182-8637CB114877}"/>
              </a:ext>
            </a:extLst>
          </p:cNvPr>
          <p:cNvSpPr/>
          <p:nvPr/>
        </p:nvSpPr>
        <p:spPr>
          <a:xfrm>
            <a:off x="5096212" y="1190060"/>
            <a:ext cx="3865825" cy="830997"/>
          </a:xfrm>
          <a:prstGeom prst="rect">
            <a:avLst/>
          </a:prstGeom>
        </p:spPr>
        <p:txBody>
          <a:bodyPr wrap="square">
            <a:spAutoFit/>
          </a:bodyPr>
          <a:lstStyle/>
          <a:p>
            <a:r>
              <a:rPr lang="en-US" sz="1600" dirty="0">
                <a:solidFill>
                  <a:srgbClr val="002060"/>
                </a:solidFill>
              </a:rPr>
              <a:t>training dataset: AME2003</a:t>
            </a:r>
          </a:p>
          <a:p>
            <a:endParaRPr lang="en-US" sz="1600" dirty="0">
              <a:solidFill>
                <a:srgbClr val="002060"/>
              </a:solidFill>
            </a:endParaRPr>
          </a:p>
          <a:p>
            <a:r>
              <a:rPr lang="en-US" sz="1600" dirty="0">
                <a:solidFill>
                  <a:srgbClr val="002060"/>
                </a:solidFill>
              </a:rPr>
              <a:t>testing dataset: AME2016-AME2003</a:t>
            </a:r>
          </a:p>
        </p:txBody>
      </p:sp>
      <p:sp>
        <p:nvSpPr>
          <p:cNvPr id="12" name="Rectangle 11">
            <a:extLst>
              <a:ext uri="{FF2B5EF4-FFF2-40B4-BE49-F238E27FC236}">
                <a16:creationId xmlns:a16="http://schemas.microsoft.com/office/drawing/2014/main" id="{11B8B03D-DA3E-EA48-AB32-F7881DB628CF}"/>
              </a:ext>
            </a:extLst>
          </p:cNvPr>
          <p:cNvSpPr/>
          <p:nvPr/>
        </p:nvSpPr>
        <p:spPr>
          <a:xfrm>
            <a:off x="5096212" y="2221097"/>
            <a:ext cx="3847101" cy="2308324"/>
          </a:xfrm>
          <a:prstGeom prst="rect">
            <a:avLst/>
          </a:prstGeom>
        </p:spPr>
        <p:txBody>
          <a:bodyPr wrap="square">
            <a:spAutoFit/>
          </a:bodyPr>
          <a:lstStyle/>
          <a:p>
            <a:r>
              <a:rPr lang="en-US" dirty="0"/>
              <a:t>Overall, for the testing dataset AME2016-2003, the </a:t>
            </a:r>
            <a:r>
              <a:rPr lang="en-US" dirty="0" err="1"/>
              <a:t>rms</a:t>
            </a:r>
            <a:r>
              <a:rPr lang="en-US" dirty="0"/>
              <a:t> deviation from experimental S</a:t>
            </a:r>
            <a:r>
              <a:rPr lang="en-US" baseline="-25000" dirty="0"/>
              <a:t>2n</a:t>
            </a:r>
            <a:r>
              <a:rPr lang="en-US" dirty="0"/>
              <a:t> values is 400-500 </a:t>
            </a:r>
            <a:r>
              <a:rPr lang="en-US" dirty="0" err="1"/>
              <a:t>keV</a:t>
            </a:r>
            <a:r>
              <a:rPr lang="en-US" dirty="0"/>
              <a:t> in the GP variant for </a:t>
            </a:r>
            <a:r>
              <a:rPr lang="en-US" i="1" dirty="0"/>
              <a:t>all</a:t>
            </a:r>
            <a:r>
              <a:rPr lang="en-US" dirty="0"/>
              <a:t> theoretical models employed in our study, which suggests that our statistical methods capture most of the residual structure. </a:t>
            </a:r>
          </a:p>
        </p:txBody>
      </p:sp>
      <p:sp>
        <p:nvSpPr>
          <p:cNvPr id="13" name="Rectangle 12">
            <a:extLst>
              <a:ext uri="{FF2B5EF4-FFF2-40B4-BE49-F238E27FC236}">
                <a16:creationId xmlns:a16="http://schemas.microsoft.com/office/drawing/2014/main" id="{6844ED97-ACDA-3341-BED2-5EF1FDB52CBC}"/>
              </a:ext>
            </a:extLst>
          </p:cNvPr>
          <p:cNvSpPr/>
          <p:nvPr/>
        </p:nvSpPr>
        <p:spPr>
          <a:xfrm>
            <a:off x="5096212" y="4774180"/>
            <a:ext cx="3865825" cy="646331"/>
          </a:xfrm>
          <a:prstGeom prst="rect">
            <a:avLst/>
          </a:prstGeom>
        </p:spPr>
        <p:txBody>
          <a:bodyPr wrap="square">
            <a:spAutoFit/>
          </a:bodyPr>
          <a:lstStyle/>
          <a:p>
            <a:r>
              <a:rPr lang="en-US" dirty="0"/>
              <a:t>BUT  the predicted mean value is certainly not the whole story!</a:t>
            </a:r>
          </a:p>
        </p:txBody>
      </p:sp>
      <p:sp>
        <p:nvSpPr>
          <p:cNvPr id="3" name="Slide Number Placeholder 2">
            <a:extLst>
              <a:ext uri="{FF2B5EF4-FFF2-40B4-BE49-F238E27FC236}">
                <a16:creationId xmlns:a16="http://schemas.microsoft.com/office/drawing/2014/main" id="{52179ED3-1842-544A-984E-C486FD143DC0}"/>
              </a:ext>
            </a:extLst>
          </p:cNvPr>
          <p:cNvSpPr>
            <a:spLocks noGrp="1"/>
          </p:cNvSpPr>
          <p:nvPr>
            <p:ph type="sldNum" sz="quarter" idx="4"/>
          </p:nvPr>
        </p:nvSpPr>
        <p:spPr/>
        <p:txBody>
          <a:bodyPr/>
          <a:lstStyle/>
          <a:p>
            <a:fld id="{987C7CF1-4D7D-C941-87F6-6592CA3F7595}" type="slidenum">
              <a:rPr lang="en-US" smtClean="0"/>
              <a:t>38</a:t>
            </a:fld>
            <a:endParaRPr lang="en-US" dirty="0"/>
          </a:p>
        </p:txBody>
      </p:sp>
      <p:sp>
        <p:nvSpPr>
          <p:cNvPr id="6" name="Footer Placeholder 5">
            <a:extLst>
              <a:ext uri="{FF2B5EF4-FFF2-40B4-BE49-F238E27FC236}">
                <a16:creationId xmlns:a16="http://schemas.microsoft.com/office/drawing/2014/main" id="{BAE71D22-BF8E-AB46-946C-8E377B66F806}"/>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6980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5230E-6DBD-8B46-98CA-FEDD91E19CDD}"/>
              </a:ext>
            </a:extLst>
          </p:cNvPr>
          <p:cNvPicPr>
            <a:picLocks noChangeAspect="1"/>
          </p:cNvPicPr>
          <p:nvPr/>
        </p:nvPicPr>
        <p:blipFill>
          <a:blip r:embed="rId2"/>
          <a:stretch>
            <a:fillRect/>
          </a:stretch>
        </p:blipFill>
        <p:spPr>
          <a:xfrm>
            <a:off x="203199" y="491520"/>
            <a:ext cx="8741507" cy="5960118"/>
          </a:xfrm>
          <a:prstGeom prst="rect">
            <a:avLst/>
          </a:prstGeom>
        </p:spPr>
      </p:pic>
      <p:sp>
        <p:nvSpPr>
          <p:cNvPr id="5" name="TextBox 4">
            <a:extLst>
              <a:ext uri="{FF2B5EF4-FFF2-40B4-BE49-F238E27FC236}">
                <a16:creationId xmlns:a16="http://schemas.microsoft.com/office/drawing/2014/main" id="{B4B78FB2-D076-C047-9A4B-DDE93ADF6940}"/>
              </a:ext>
            </a:extLst>
          </p:cNvPr>
          <p:cNvSpPr txBox="1"/>
          <p:nvPr/>
        </p:nvSpPr>
        <p:spPr>
          <a:xfrm>
            <a:off x="3763108" y="91410"/>
            <a:ext cx="1810111" cy="400110"/>
          </a:xfrm>
          <a:prstGeom prst="rect">
            <a:avLst/>
          </a:prstGeom>
          <a:noFill/>
        </p:spPr>
        <p:txBody>
          <a:bodyPr wrap="none" rtlCol="0">
            <a:spAutoFit/>
          </a:bodyPr>
          <a:lstStyle/>
          <a:p>
            <a:r>
              <a:rPr lang="en-US" sz="2000" dirty="0">
                <a:solidFill>
                  <a:srgbClr val="002060"/>
                </a:solidFill>
              </a:rPr>
              <a:t>Extrapolations</a:t>
            </a:r>
          </a:p>
        </p:txBody>
      </p:sp>
      <p:sp>
        <p:nvSpPr>
          <p:cNvPr id="3" name="Slide Number Placeholder 2">
            <a:extLst>
              <a:ext uri="{FF2B5EF4-FFF2-40B4-BE49-F238E27FC236}">
                <a16:creationId xmlns:a16="http://schemas.microsoft.com/office/drawing/2014/main" id="{ABF946B7-CEC9-CD49-829D-A7CB36AD77D0}"/>
              </a:ext>
            </a:extLst>
          </p:cNvPr>
          <p:cNvSpPr>
            <a:spLocks noGrp="1"/>
          </p:cNvSpPr>
          <p:nvPr>
            <p:ph type="sldNum" sz="quarter" idx="4"/>
          </p:nvPr>
        </p:nvSpPr>
        <p:spPr/>
        <p:txBody>
          <a:bodyPr/>
          <a:lstStyle/>
          <a:p>
            <a:fld id="{987C7CF1-4D7D-C941-87F6-6592CA3F7595}" type="slidenum">
              <a:rPr lang="en-US" smtClean="0"/>
              <a:t>39</a:t>
            </a:fld>
            <a:endParaRPr lang="en-US" dirty="0"/>
          </a:p>
        </p:txBody>
      </p:sp>
      <p:sp>
        <p:nvSpPr>
          <p:cNvPr id="6" name="Footer Placeholder 5">
            <a:extLst>
              <a:ext uri="{FF2B5EF4-FFF2-40B4-BE49-F238E27FC236}">
                <a16:creationId xmlns:a16="http://schemas.microsoft.com/office/drawing/2014/main" id="{DB10994D-A7A4-DE47-8DAC-69E369D35254}"/>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6790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4</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cxnSp>
        <p:nvCxnSpPr>
          <p:cNvPr id="29" name="Straight Connector 28"/>
          <p:cNvCxnSpPr/>
          <p:nvPr/>
        </p:nvCxnSpPr>
        <p:spPr bwMode="auto">
          <a:xfrm rot="5400000" flipH="1" flipV="1">
            <a:off x="1740357" y="3690150"/>
            <a:ext cx="5651500" cy="1587"/>
          </a:xfrm>
          <a:prstGeom prst="line">
            <a:avLst/>
          </a:prstGeom>
          <a:solidFill>
            <a:schemeClr val="accent1"/>
          </a:solidFill>
          <a:ln w="38100" cap="flat" cmpd="sng" algn="ctr">
            <a:solidFill>
              <a:srgbClr val="FF0000"/>
            </a:solidFill>
            <a:prstDash val="solid"/>
            <a:round/>
            <a:headEnd type="none" w="med" len="med"/>
            <a:tailEnd type="triangle" w="med" len="med"/>
          </a:ln>
          <a:effectLst>
            <a:outerShdw blurRad="50800" dist="38100" dir="2700000">
              <a:srgbClr val="000000">
                <a:alpha val="43000"/>
              </a:srgbClr>
            </a:outerShdw>
          </a:effectLst>
        </p:spPr>
      </p:cxnSp>
      <p:pic>
        <p:nvPicPr>
          <p:cNvPr id="30" name="Picture 10" descr="DoF_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053" y="170963"/>
            <a:ext cx="3713052"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Box 30"/>
          <p:cNvSpPr txBox="1">
            <a:spLocks noChangeArrowheads="1"/>
          </p:cNvSpPr>
          <p:nvPr/>
        </p:nvSpPr>
        <p:spPr bwMode="auto">
          <a:xfrm>
            <a:off x="468312" y="4708131"/>
            <a:ext cx="6335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DFT</a:t>
            </a:r>
          </a:p>
        </p:txBody>
      </p:sp>
      <p:sp>
        <p:nvSpPr>
          <p:cNvPr id="32" name="TextBox 18"/>
          <p:cNvSpPr txBox="1">
            <a:spLocks noChangeArrowheads="1"/>
          </p:cNvSpPr>
          <p:nvPr/>
        </p:nvSpPr>
        <p:spPr bwMode="auto">
          <a:xfrm>
            <a:off x="-5829" y="2570657"/>
            <a:ext cx="9156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FF0000"/>
                </a:solidFill>
              </a:rPr>
              <a:t>A</a:t>
            </a:r>
            <a:r>
              <a:rPr lang="en-US" sz="1800" dirty="0">
                <a:solidFill>
                  <a:srgbClr val="FF0000"/>
                </a:solidFill>
              </a:rPr>
              <a:t>-body</a:t>
            </a:r>
          </a:p>
        </p:txBody>
      </p:sp>
      <p:sp>
        <p:nvSpPr>
          <p:cNvPr id="33" name="TextBox 18"/>
          <p:cNvSpPr txBox="1">
            <a:spLocks noChangeArrowheads="1"/>
          </p:cNvSpPr>
          <p:nvPr/>
        </p:nvSpPr>
        <p:spPr bwMode="auto">
          <a:xfrm>
            <a:off x="-5829" y="547197"/>
            <a:ext cx="8259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LQCD</a:t>
            </a:r>
          </a:p>
        </p:txBody>
      </p:sp>
      <p:sp>
        <p:nvSpPr>
          <p:cNvPr id="34" name="TextBox 1"/>
          <p:cNvSpPr txBox="1">
            <a:spLocks noChangeArrowheads="1"/>
          </p:cNvSpPr>
          <p:nvPr/>
        </p:nvSpPr>
        <p:spPr bwMode="auto">
          <a:xfrm>
            <a:off x="424865" y="5477932"/>
            <a:ext cx="11340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collective</a:t>
            </a:r>
          </a:p>
        </p:txBody>
      </p:sp>
      <p:sp>
        <p:nvSpPr>
          <p:cNvPr id="35" name="TextBox 18"/>
          <p:cNvSpPr txBox="1">
            <a:spLocks noChangeArrowheads="1"/>
          </p:cNvSpPr>
          <p:nvPr/>
        </p:nvSpPr>
        <p:spPr bwMode="auto">
          <a:xfrm>
            <a:off x="-58054" y="1069843"/>
            <a:ext cx="9287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quark</a:t>
            </a:r>
          </a:p>
          <a:p>
            <a:r>
              <a:rPr lang="en-US" sz="1800" dirty="0">
                <a:solidFill>
                  <a:srgbClr val="FF0000"/>
                </a:solidFill>
              </a:rPr>
              <a:t>models</a:t>
            </a:r>
          </a:p>
        </p:txBody>
      </p:sp>
      <p:grpSp>
        <p:nvGrpSpPr>
          <p:cNvPr id="36" name="Group 35"/>
          <p:cNvGrpSpPr/>
          <p:nvPr/>
        </p:nvGrpSpPr>
        <p:grpSpPr>
          <a:xfrm>
            <a:off x="49454" y="400399"/>
            <a:ext cx="4483277" cy="5392348"/>
            <a:chOff x="100253" y="400399"/>
            <a:chExt cx="4483277" cy="5392348"/>
          </a:xfrm>
        </p:grpSpPr>
        <p:sp>
          <p:nvSpPr>
            <p:cNvPr id="37" name="TextBox 36"/>
            <p:cNvSpPr txBox="1"/>
            <p:nvPr/>
          </p:nvSpPr>
          <p:spPr>
            <a:xfrm>
              <a:off x="3680317" y="400399"/>
              <a:ext cx="903213" cy="461614"/>
            </a:xfrm>
            <a:prstGeom prst="rect">
              <a:avLst/>
            </a:prstGeom>
            <a:noFill/>
          </p:spPr>
          <p:txBody>
            <a:bodyPr wrap="none" lIns="91391" tIns="45695" rIns="91391" bIns="45695" rtlCol="0">
              <a:spAutoFit/>
            </a:bodyPr>
            <a:lstStyle/>
            <a:p>
              <a:pPr algn="ctr"/>
              <a:r>
                <a:rPr lang="en-US" sz="1200" dirty="0">
                  <a:solidFill>
                    <a:srgbClr val="3366FF"/>
                  </a:solidFill>
                </a:rPr>
                <a:t>scale</a:t>
              </a:r>
            </a:p>
            <a:p>
              <a:pPr algn="ctr"/>
              <a:r>
                <a:rPr lang="en-US" sz="1200" dirty="0">
                  <a:solidFill>
                    <a:srgbClr val="3366FF"/>
                  </a:solidFill>
                </a:rPr>
                <a:t>separation</a:t>
              </a:r>
            </a:p>
          </p:txBody>
        </p:sp>
        <p:sp>
          <p:nvSpPr>
            <p:cNvPr id="38" name="Curved Left Arrow 37"/>
            <p:cNvSpPr/>
            <p:nvPr/>
          </p:nvSpPr>
          <p:spPr bwMode="auto">
            <a:xfrm>
              <a:off x="1081388" y="985686"/>
              <a:ext cx="462175" cy="178814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39" name="Curved Left Arrow 38"/>
            <p:cNvSpPr/>
            <p:nvPr/>
          </p:nvSpPr>
          <p:spPr bwMode="auto">
            <a:xfrm>
              <a:off x="1107675" y="2796115"/>
              <a:ext cx="462175" cy="2194559"/>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40" name="Curved Left Arrow 39"/>
            <p:cNvSpPr/>
            <p:nvPr/>
          </p:nvSpPr>
          <p:spPr bwMode="auto">
            <a:xfrm flipH="1">
              <a:off x="100253" y="3907542"/>
              <a:ext cx="401091" cy="1885205"/>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391" tIns="45695" rIns="91391" bIns="45695" numCol="1" rtlCol="0" anchor="t" anchorCtr="0" compatLnSpc="1">
              <a:prstTxWarp prst="textNoShape">
                <a:avLst/>
              </a:prstTxWarp>
            </a:bodyPr>
            <a:lstStyle/>
            <a:p>
              <a:pPr defTabSz="913912" eaLnBrk="0" hangingPunct="0"/>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41" name="TextBox 40"/>
            <p:cNvSpPr txBox="1">
              <a:spLocks noChangeArrowheads="1"/>
            </p:cNvSpPr>
            <p:nvPr/>
          </p:nvSpPr>
          <p:spPr bwMode="auto">
            <a:xfrm rot="16200000">
              <a:off x="1930276" y="3101946"/>
              <a:ext cx="265970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FF0000"/>
                  </a:solidFill>
                </a:rPr>
                <a:t>Effective Field </a:t>
              </a:r>
              <a:r>
                <a:rPr lang="en-US" sz="1800" dirty="0">
                  <a:solidFill>
                    <a:srgbClr val="FF0000"/>
                  </a:solidFill>
                </a:rPr>
                <a:t>Theory</a:t>
              </a:r>
              <a:endParaRPr lang="en-US" sz="2000" dirty="0">
                <a:solidFill>
                  <a:srgbClr val="FF0000"/>
                </a:solidFill>
              </a:endParaRPr>
            </a:p>
          </p:txBody>
        </p:sp>
      </p:grpSp>
      <p:sp>
        <p:nvSpPr>
          <p:cNvPr id="42" name="Rectangle 4"/>
          <p:cNvSpPr>
            <a:spLocks noChangeArrowheads="1"/>
          </p:cNvSpPr>
          <p:nvPr/>
        </p:nvSpPr>
        <p:spPr bwMode="auto">
          <a:xfrm>
            <a:off x="5182135" y="2743732"/>
            <a:ext cx="2886075" cy="1477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5" rIns="91391" bIns="45695">
            <a:spAutoFit/>
          </a:bodyPr>
          <a:lstStyle/>
          <a:p>
            <a:r>
              <a:rPr lang="en-US" dirty="0">
                <a:solidFill>
                  <a:srgbClr val="000000"/>
                </a:solidFill>
                <a:cs typeface="Arial" charset="0"/>
              </a:rPr>
              <a:t>Nuclear structure</a:t>
            </a:r>
          </a:p>
          <a:p>
            <a:r>
              <a:rPr lang="en-US" dirty="0">
                <a:solidFill>
                  <a:srgbClr val="000000"/>
                </a:solidFill>
                <a:cs typeface="Arial" charset="0"/>
              </a:rPr>
              <a:t>Nuclear reactions</a:t>
            </a:r>
          </a:p>
          <a:p>
            <a:r>
              <a:rPr lang="en-US" dirty="0">
                <a:solidFill>
                  <a:srgbClr val="000000"/>
                </a:solidFill>
                <a:cs typeface="Arial" charset="0"/>
              </a:rPr>
              <a:t>New standard model</a:t>
            </a:r>
          </a:p>
          <a:p>
            <a:endParaRPr lang="en-US" dirty="0">
              <a:solidFill>
                <a:srgbClr val="000000"/>
              </a:solidFill>
              <a:cs typeface="Arial" charset="0"/>
            </a:endParaRPr>
          </a:p>
          <a:p>
            <a:r>
              <a:rPr lang="en-US" dirty="0">
                <a:solidFill>
                  <a:srgbClr val="000000"/>
                </a:solidFill>
                <a:cs typeface="Arial" charset="0"/>
              </a:rPr>
              <a:t>Societal applications</a:t>
            </a:r>
          </a:p>
        </p:txBody>
      </p:sp>
      <p:sp>
        <p:nvSpPr>
          <p:cNvPr id="43" name="Rectangle 5"/>
          <p:cNvSpPr>
            <a:spLocks noChangeArrowheads="1"/>
          </p:cNvSpPr>
          <p:nvPr/>
        </p:nvSpPr>
        <p:spPr bwMode="auto">
          <a:xfrm>
            <a:off x="5173663" y="862013"/>
            <a:ext cx="3962400" cy="646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5" rIns="91391" bIns="45695">
            <a:spAutoFit/>
          </a:bodyPr>
          <a:lstStyle/>
          <a:p>
            <a:r>
              <a:rPr lang="en-US" dirty="0">
                <a:solidFill>
                  <a:srgbClr val="000000"/>
                </a:solidFill>
                <a:cs typeface="Arial" charset="0"/>
              </a:rPr>
              <a:t>Hot and dense quark-gluon matter</a:t>
            </a:r>
          </a:p>
          <a:p>
            <a:r>
              <a:rPr lang="en-US" dirty="0">
                <a:solidFill>
                  <a:srgbClr val="000000"/>
                </a:solidFill>
                <a:cs typeface="Arial" charset="0"/>
              </a:rPr>
              <a:t>Hadron structure</a:t>
            </a:r>
          </a:p>
        </p:txBody>
      </p:sp>
      <p:sp>
        <p:nvSpPr>
          <p:cNvPr id="44" name="TextBox 10"/>
          <p:cNvSpPr txBox="1">
            <a:spLocks noChangeArrowheads="1"/>
          </p:cNvSpPr>
          <p:nvPr/>
        </p:nvSpPr>
        <p:spPr bwMode="auto">
          <a:xfrm rot="-5400000">
            <a:off x="4029602" y="1151772"/>
            <a:ext cx="1638841"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1" tIns="45695" rIns="91391"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rgbClr val="FF0000"/>
                </a:solidFill>
                <a:cs typeface="Arial" charset="0"/>
              </a:rPr>
              <a:t>Resolution</a:t>
            </a:r>
          </a:p>
        </p:txBody>
      </p:sp>
      <p:sp>
        <p:nvSpPr>
          <p:cNvPr id="45" name="Left Arrow 11"/>
          <p:cNvSpPr>
            <a:spLocks noChangeArrowheads="1"/>
          </p:cNvSpPr>
          <p:nvPr/>
        </p:nvSpPr>
        <p:spPr bwMode="auto">
          <a:xfrm>
            <a:off x="4737100" y="2311400"/>
            <a:ext cx="533400" cy="279400"/>
          </a:xfrm>
          <a:prstGeom prst="leftArrow">
            <a:avLst>
              <a:gd name="adj1" fmla="val 50000"/>
              <a:gd name="adj2" fmla="val 49999"/>
            </a:avLst>
          </a:prstGeom>
          <a:solidFill>
            <a:srgbClr val="FF0000"/>
          </a:solidFill>
          <a:ln w="9525">
            <a:solidFill>
              <a:schemeClr val="tx1"/>
            </a:solidFill>
            <a:round/>
            <a:headEnd/>
            <a:tailEnd/>
          </a:ln>
        </p:spPr>
        <p:txBody>
          <a:bodyPr lIns="91391" tIns="45695" rIns="91391" bIns="45695"/>
          <a:lstStyle/>
          <a:p>
            <a:endParaRPr lang="en-US">
              <a:solidFill>
                <a:srgbClr val="000000"/>
              </a:solidFill>
            </a:endParaRPr>
          </a:p>
        </p:txBody>
      </p:sp>
      <p:grpSp>
        <p:nvGrpSpPr>
          <p:cNvPr id="46" name="Group 45"/>
          <p:cNvGrpSpPr/>
          <p:nvPr/>
        </p:nvGrpSpPr>
        <p:grpSpPr>
          <a:xfrm>
            <a:off x="5209976" y="1525012"/>
            <a:ext cx="3728833" cy="1933275"/>
            <a:chOff x="5260776" y="1525012"/>
            <a:chExt cx="3728833" cy="1933275"/>
          </a:xfrm>
        </p:grpSpPr>
        <p:sp>
          <p:nvSpPr>
            <p:cNvPr id="47" name="Striped Right Arrow 46"/>
            <p:cNvSpPr/>
            <p:nvPr/>
          </p:nvSpPr>
          <p:spPr bwMode="auto">
            <a:xfrm rot="16200000">
              <a:off x="7912100" y="2829637"/>
              <a:ext cx="647700" cy="6096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lIns="91391" tIns="45695" rIns="91391" bIns="45695"/>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48" name="Striped Right Arrow 47"/>
            <p:cNvSpPr/>
            <p:nvPr/>
          </p:nvSpPr>
          <p:spPr bwMode="auto">
            <a:xfrm rot="5400000" flipV="1">
              <a:off x="7912100" y="1544062"/>
              <a:ext cx="647700" cy="609600"/>
            </a:xfrm>
            <a:prstGeom prst="stripedRightArrow">
              <a:avLst/>
            </a:prstGeom>
            <a:solidFill>
              <a:srgbClr val="EBA288"/>
            </a:solidFill>
            <a:ln w="9525" cap="flat" cmpd="sng" algn="ctr">
              <a:solidFill>
                <a:schemeClr val="tx1"/>
              </a:solidFill>
              <a:prstDash val="solid"/>
              <a:round/>
              <a:headEnd type="none" w="med" len="med"/>
              <a:tailEnd type="none" w="med" len="med"/>
            </a:ln>
            <a:effectLst/>
          </p:spPr>
          <p:txBody>
            <a:bodyPr lIns="91391" tIns="45695" rIns="91391" bIns="45695"/>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grpSp>
          <p:nvGrpSpPr>
            <p:cNvPr id="49" name="Group 48"/>
            <p:cNvGrpSpPr/>
            <p:nvPr/>
          </p:nvGrpSpPr>
          <p:grpSpPr>
            <a:xfrm>
              <a:off x="5260776" y="2253724"/>
              <a:ext cx="3728833" cy="360224"/>
              <a:chOff x="5216212" y="1663310"/>
              <a:chExt cx="3728833" cy="360224"/>
            </a:xfrm>
          </p:grpSpPr>
          <p:sp>
            <p:nvSpPr>
              <p:cNvPr id="50" name="Rectangle 7"/>
              <p:cNvSpPr>
                <a:spLocks noChangeArrowheads="1"/>
              </p:cNvSpPr>
              <p:nvPr/>
            </p:nvSpPr>
            <p:spPr bwMode="auto">
              <a:xfrm>
                <a:off x="5216212" y="1674364"/>
                <a:ext cx="2844800" cy="338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1" tIns="45695" rIns="91391" bIns="45695">
                <a:spAutoFit/>
              </a:bodyPr>
              <a:lstStyle/>
              <a:p>
                <a:r>
                  <a:rPr lang="en-US" sz="1600" dirty="0">
                    <a:solidFill>
                      <a:srgbClr val="3366FF"/>
                    </a:solidFill>
                    <a:cs typeface="Arial" charset="0"/>
                  </a:rPr>
                  <a:t>Nuclear-Particle Physics</a:t>
                </a:r>
              </a:p>
            </p:txBody>
          </p:sp>
          <p:pic>
            <p:nvPicPr>
              <p:cNvPr id="51" name="Picture 50" descr="Untitled-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235" y="1663310"/>
                <a:ext cx="1402810" cy="360224"/>
              </a:xfrm>
              <a:prstGeom prst="rect">
                <a:avLst/>
              </a:prstGeom>
            </p:spPr>
          </p:pic>
        </p:grpSp>
      </p:grpSp>
      <p:sp>
        <p:nvSpPr>
          <p:cNvPr id="52" name="TextBox 51"/>
          <p:cNvSpPr txBox="1">
            <a:spLocks noChangeArrowheads="1"/>
          </p:cNvSpPr>
          <p:nvPr/>
        </p:nvSpPr>
        <p:spPr bwMode="auto">
          <a:xfrm>
            <a:off x="281121" y="4216140"/>
            <a:ext cx="4154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0000"/>
                </a:solidFill>
              </a:rPr>
              <a:t>CI</a:t>
            </a:r>
          </a:p>
        </p:txBody>
      </p:sp>
      <p:sp>
        <p:nvSpPr>
          <p:cNvPr id="54" name="Rectangle 53">
            <a:extLst>
              <a:ext uri="{FF2B5EF4-FFF2-40B4-BE49-F238E27FC236}">
                <a16:creationId xmlns:a16="http://schemas.microsoft.com/office/drawing/2014/main" id="{02874076-F9BD-984C-B4FD-50302989558A}"/>
              </a:ext>
            </a:extLst>
          </p:cNvPr>
          <p:cNvSpPr>
            <a:spLocks noChangeArrowheads="1"/>
          </p:cNvSpPr>
          <p:nvPr/>
        </p:nvSpPr>
        <p:spPr bwMode="auto">
          <a:xfrm>
            <a:off x="655854" y="6200052"/>
            <a:ext cx="3226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457200" eaLnBrk="1" hangingPunct="1"/>
            <a:r>
              <a:rPr lang="en-US" sz="1600" dirty="0">
                <a:solidFill>
                  <a:srgbClr val="000000"/>
                </a:solidFill>
              </a:rPr>
              <a:t>J. Phys. G 43, 044002 (2016)</a:t>
            </a:r>
          </a:p>
        </p:txBody>
      </p:sp>
      <p:sp>
        <p:nvSpPr>
          <p:cNvPr id="55" name="Rectangle 54">
            <a:extLst>
              <a:ext uri="{FF2B5EF4-FFF2-40B4-BE49-F238E27FC236}">
                <a16:creationId xmlns:a16="http://schemas.microsoft.com/office/drawing/2014/main" id="{20602097-6EBC-CE4B-A41C-53001A4AA3E7}"/>
              </a:ext>
            </a:extLst>
          </p:cNvPr>
          <p:cNvSpPr/>
          <p:nvPr/>
        </p:nvSpPr>
        <p:spPr>
          <a:xfrm>
            <a:off x="4658641" y="4402124"/>
            <a:ext cx="4320594" cy="2041585"/>
          </a:xfrm>
          <a:prstGeom prst="rect">
            <a:avLst/>
          </a:prstGeom>
        </p:spPr>
        <p:txBody>
          <a:bodyPr wrap="square">
            <a:spAutoFit/>
          </a:bodyPr>
          <a:lstStyle/>
          <a:p>
            <a:pPr>
              <a:lnSpc>
                <a:spcPts val="1860"/>
              </a:lnSpc>
              <a:spcBef>
                <a:spcPts val="0"/>
              </a:spcBef>
            </a:pPr>
            <a:endParaRPr lang="en-US" dirty="0">
              <a:solidFill>
                <a:srgbClr val="000090"/>
              </a:solidFill>
            </a:endParaRPr>
          </a:p>
          <a:p>
            <a:pPr marL="228600">
              <a:lnSpc>
                <a:spcPts val="1860"/>
              </a:lnSpc>
              <a:spcBef>
                <a:spcPts val="0"/>
              </a:spcBef>
            </a:pPr>
            <a:r>
              <a:rPr lang="en-US" dirty="0"/>
              <a:t>Most </a:t>
            </a:r>
            <a:r>
              <a:rPr lang="en-US" i="1" dirty="0"/>
              <a:t>efficient</a:t>
            </a:r>
            <a:r>
              <a:rPr lang="en-US" dirty="0"/>
              <a:t> approach: resolving power of a theoretical model taken as low as reasonably possible for the question at hand</a:t>
            </a:r>
          </a:p>
          <a:p>
            <a:pPr marL="228600">
              <a:lnSpc>
                <a:spcPts val="1860"/>
              </a:lnSpc>
              <a:spcBef>
                <a:spcPts val="0"/>
              </a:spcBef>
            </a:pPr>
            <a:endParaRPr lang="en-US" dirty="0"/>
          </a:p>
          <a:p>
            <a:pPr marL="228600">
              <a:lnSpc>
                <a:spcPts val="1860"/>
              </a:lnSpc>
              <a:spcBef>
                <a:spcPts val="0"/>
              </a:spcBef>
            </a:pPr>
            <a:r>
              <a:rPr lang="en-US" dirty="0"/>
              <a:t>Nuclear models must reproduce physical reality: phenomenology</a:t>
            </a:r>
          </a:p>
        </p:txBody>
      </p:sp>
    </p:spTree>
    <p:extLst>
      <p:ext uri="{BB962C8B-B14F-4D97-AF65-F5344CB8AC3E}">
        <p14:creationId xmlns:p14="http://schemas.microsoft.com/office/powerpoint/2010/main" val="5889329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B44F08-4C3B-2844-9AE3-8A7D0D2721D8}"/>
              </a:ext>
            </a:extLst>
          </p:cNvPr>
          <p:cNvPicPr>
            <a:picLocks noChangeAspect="1"/>
          </p:cNvPicPr>
          <p:nvPr/>
        </p:nvPicPr>
        <p:blipFill>
          <a:blip r:embed="rId2"/>
          <a:stretch>
            <a:fillRect/>
          </a:stretch>
        </p:blipFill>
        <p:spPr>
          <a:xfrm>
            <a:off x="639929" y="293076"/>
            <a:ext cx="5267178" cy="5158154"/>
          </a:xfrm>
          <a:prstGeom prst="rect">
            <a:avLst/>
          </a:prstGeom>
        </p:spPr>
      </p:pic>
      <p:sp>
        <p:nvSpPr>
          <p:cNvPr id="7" name="Rectangle 6">
            <a:extLst>
              <a:ext uri="{FF2B5EF4-FFF2-40B4-BE49-F238E27FC236}">
                <a16:creationId xmlns:a16="http://schemas.microsoft.com/office/drawing/2014/main" id="{85C7ECF7-8477-F947-AE99-5CF4063BCBD5}"/>
              </a:ext>
            </a:extLst>
          </p:cNvPr>
          <p:cNvSpPr/>
          <p:nvPr/>
        </p:nvSpPr>
        <p:spPr>
          <a:xfrm>
            <a:off x="5907107" y="937845"/>
            <a:ext cx="3049324" cy="2062103"/>
          </a:xfrm>
          <a:prstGeom prst="rect">
            <a:avLst/>
          </a:prstGeom>
        </p:spPr>
        <p:txBody>
          <a:bodyPr wrap="square">
            <a:spAutoFit/>
          </a:bodyPr>
          <a:lstStyle/>
          <a:p>
            <a:r>
              <a:rPr lang="en-US" sz="1600" dirty="0"/>
              <a:t>model: N*=126</a:t>
            </a:r>
          </a:p>
          <a:p>
            <a:endParaRPr lang="en-US" sz="1600" dirty="0"/>
          </a:p>
          <a:p>
            <a:r>
              <a:rPr lang="en-US" sz="1600" dirty="0" err="1"/>
              <a:t>model+GP</a:t>
            </a:r>
            <a:r>
              <a:rPr lang="en-US" sz="1600" dirty="0"/>
              <a:t>: N*=126 (N*=122 at 1</a:t>
            </a:r>
            <a:r>
              <a:rPr lang="en-US" sz="1600" dirty="0">
                <a:latin typeface="Symbol" pitchFamily="2" charset="2"/>
              </a:rPr>
              <a:t>s</a:t>
            </a:r>
            <a:r>
              <a:rPr lang="en-US" sz="1600" dirty="0"/>
              <a:t>  and N</a:t>
            </a:r>
            <a:r>
              <a:rPr lang="en-US" sz="1600"/>
              <a:t>*=118 </a:t>
            </a:r>
            <a:r>
              <a:rPr lang="en-US" sz="1600" dirty="0"/>
              <a:t>at 1.65</a:t>
            </a:r>
            <a:r>
              <a:rPr lang="en-US" sz="1600" dirty="0">
                <a:latin typeface="Symbol" pitchFamily="2" charset="2"/>
              </a:rPr>
              <a:t>s</a:t>
            </a:r>
            <a:r>
              <a:rPr lang="en-US" sz="1600" dirty="0"/>
              <a:t> one-sided/credibility 95%)</a:t>
            </a:r>
          </a:p>
          <a:p>
            <a:endParaRPr lang="en-US" sz="1600" dirty="0"/>
          </a:p>
          <a:p>
            <a:r>
              <a:rPr lang="en-US" sz="1600" dirty="0" err="1"/>
              <a:t>model+BNN</a:t>
            </a:r>
            <a:r>
              <a:rPr lang="en-US" sz="1600" dirty="0"/>
              <a:t>: N*=118 (N*=104 at 1</a:t>
            </a:r>
            <a:r>
              <a:rPr lang="en-US" sz="1600" dirty="0">
                <a:latin typeface="Symbol" pitchFamily="2" charset="2"/>
              </a:rPr>
              <a:t>s</a:t>
            </a:r>
            <a:r>
              <a:rPr lang="en-US" sz="1600" dirty="0"/>
              <a:t>  and N*=102 at 1.65</a:t>
            </a:r>
            <a:r>
              <a:rPr lang="en-US" sz="1600" dirty="0">
                <a:latin typeface="Symbol" pitchFamily="2" charset="2"/>
              </a:rPr>
              <a:t>s</a:t>
            </a:r>
            <a:r>
              <a:rPr lang="en-US" sz="1600" dirty="0"/>
              <a:t>)</a:t>
            </a:r>
          </a:p>
        </p:txBody>
      </p:sp>
      <p:sp>
        <p:nvSpPr>
          <p:cNvPr id="8" name="TextBox 7">
            <a:extLst>
              <a:ext uri="{FF2B5EF4-FFF2-40B4-BE49-F238E27FC236}">
                <a16:creationId xmlns:a16="http://schemas.microsoft.com/office/drawing/2014/main" id="{EBEC5E29-1D5C-3D4F-A1EC-F2288E2A6C45}"/>
              </a:ext>
            </a:extLst>
          </p:cNvPr>
          <p:cNvSpPr txBox="1"/>
          <p:nvPr/>
        </p:nvSpPr>
        <p:spPr>
          <a:xfrm>
            <a:off x="1395046" y="5778491"/>
            <a:ext cx="6942926" cy="400110"/>
          </a:xfrm>
          <a:prstGeom prst="rect">
            <a:avLst/>
          </a:prstGeom>
          <a:noFill/>
        </p:spPr>
        <p:txBody>
          <a:bodyPr wrap="none" rtlCol="0">
            <a:spAutoFit/>
          </a:bodyPr>
          <a:lstStyle/>
          <a:p>
            <a:r>
              <a:rPr lang="en-US" sz="2000" dirty="0"/>
              <a:t>Can one say: “DD-PC1 predicts the 2n dripline at N=126” ? </a:t>
            </a:r>
          </a:p>
        </p:txBody>
      </p:sp>
      <p:sp>
        <p:nvSpPr>
          <p:cNvPr id="3" name="Slide Number Placeholder 2">
            <a:extLst>
              <a:ext uri="{FF2B5EF4-FFF2-40B4-BE49-F238E27FC236}">
                <a16:creationId xmlns:a16="http://schemas.microsoft.com/office/drawing/2014/main" id="{BDC5AE21-B10C-C542-B750-A494891FDD10}"/>
              </a:ext>
            </a:extLst>
          </p:cNvPr>
          <p:cNvSpPr>
            <a:spLocks noGrp="1"/>
          </p:cNvSpPr>
          <p:nvPr>
            <p:ph type="sldNum" sz="quarter" idx="4"/>
          </p:nvPr>
        </p:nvSpPr>
        <p:spPr/>
        <p:txBody>
          <a:bodyPr/>
          <a:lstStyle/>
          <a:p>
            <a:fld id="{987C7CF1-4D7D-C941-87F6-6592CA3F7595}" type="slidenum">
              <a:rPr lang="en-US" smtClean="0"/>
              <a:t>40</a:t>
            </a:fld>
            <a:endParaRPr lang="en-US" dirty="0"/>
          </a:p>
        </p:txBody>
      </p:sp>
      <p:sp>
        <p:nvSpPr>
          <p:cNvPr id="4" name="Footer Placeholder 3">
            <a:extLst>
              <a:ext uri="{FF2B5EF4-FFF2-40B4-BE49-F238E27FC236}">
                <a16:creationId xmlns:a16="http://schemas.microsoft.com/office/drawing/2014/main" id="{FBDBBA2B-5294-394E-A5CC-1D60FCD4BF8F}"/>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76648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F48FB-4591-B049-A680-90A02041048C}"/>
              </a:ext>
            </a:extLst>
          </p:cNvPr>
          <p:cNvPicPr>
            <a:picLocks noChangeAspect="1"/>
          </p:cNvPicPr>
          <p:nvPr/>
        </p:nvPicPr>
        <p:blipFill>
          <a:blip r:embed="rId2"/>
          <a:stretch>
            <a:fillRect/>
          </a:stretch>
        </p:blipFill>
        <p:spPr>
          <a:xfrm>
            <a:off x="1253922" y="164123"/>
            <a:ext cx="3728385" cy="6091174"/>
          </a:xfrm>
          <a:prstGeom prst="rect">
            <a:avLst/>
          </a:prstGeom>
        </p:spPr>
      </p:pic>
      <p:sp>
        <p:nvSpPr>
          <p:cNvPr id="5" name="TextBox 4">
            <a:extLst>
              <a:ext uri="{FF2B5EF4-FFF2-40B4-BE49-F238E27FC236}">
                <a16:creationId xmlns:a16="http://schemas.microsoft.com/office/drawing/2014/main" id="{83810518-F6D7-A045-9859-05E629B7FF2C}"/>
              </a:ext>
            </a:extLst>
          </p:cNvPr>
          <p:cNvSpPr txBox="1"/>
          <p:nvPr/>
        </p:nvSpPr>
        <p:spPr>
          <a:xfrm>
            <a:off x="5181601" y="2262554"/>
            <a:ext cx="3212123" cy="646331"/>
          </a:xfrm>
          <a:prstGeom prst="rect">
            <a:avLst/>
          </a:prstGeom>
          <a:noFill/>
        </p:spPr>
        <p:txBody>
          <a:bodyPr wrap="square" rtlCol="0">
            <a:spAutoFit/>
          </a:bodyPr>
          <a:lstStyle/>
          <a:p>
            <a:r>
              <a:rPr lang="en-US" dirty="0"/>
              <a:t>Massive MCMC runs: BNN shows convergence issues!</a:t>
            </a:r>
          </a:p>
        </p:txBody>
      </p:sp>
      <p:sp>
        <p:nvSpPr>
          <p:cNvPr id="3" name="Slide Number Placeholder 2">
            <a:extLst>
              <a:ext uri="{FF2B5EF4-FFF2-40B4-BE49-F238E27FC236}">
                <a16:creationId xmlns:a16="http://schemas.microsoft.com/office/drawing/2014/main" id="{BB78EC36-99C1-8946-B68D-991A850D9AFA}"/>
              </a:ext>
            </a:extLst>
          </p:cNvPr>
          <p:cNvSpPr>
            <a:spLocks noGrp="1"/>
          </p:cNvSpPr>
          <p:nvPr>
            <p:ph type="sldNum" sz="quarter" idx="4"/>
          </p:nvPr>
        </p:nvSpPr>
        <p:spPr/>
        <p:txBody>
          <a:bodyPr/>
          <a:lstStyle/>
          <a:p>
            <a:fld id="{987C7CF1-4D7D-C941-87F6-6592CA3F7595}" type="slidenum">
              <a:rPr lang="en-US" smtClean="0"/>
              <a:t>41</a:t>
            </a:fld>
            <a:endParaRPr lang="en-US" dirty="0"/>
          </a:p>
        </p:txBody>
      </p:sp>
      <p:sp>
        <p:nvSpPr>
          <p:cNvPr id="6" name="Footer Placeholder 5">
            <a:extLst>
              <a:ext uri="{FF2B5EF4-FFF2-40B4-BE49-F238E27FC236}">
                <a16:creationId xmlns:a16="http://schemas.microsoft.com/office/drawing/2014/main" id="{3CB2C341-4B26-C546-B40C-CEA5335C0920}"/>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255339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3068F1-7F43-9F44-B453-53F432326E91}"/>
              </a:ext>
            </a:extLst>
          </p:cNvPr>
          <p:cNvPicPr>
            <a:picLocks noChangeAspect="1"/>
          </p:cNvPicPr>
          <p:nvPr/>
        </p:nvPicPr>
        <p:blipFill>
          <a:blip r:embed="rId2"/>
          <a:stretch>
            <a:fillRect/>
          </a:stretch>
        </p:blipFill>
        <p:spPr>
          <a:xfrm>
            <a:off x="222739" y="375139"/>
            <a:ext cx="8206852" cy="5703989"/>
          </a:xfrm>
          <a:prstGeom prst="rect">
            <a:avLst/>
          </a:prstGeom>
        </p:spPr>
      </p:pic>
      <p:sp>
        <p:nvSpPr>
          <p:cNvPr id="3" name="Slide Number Placeholder 2">
            <a:extLst>
              <a:ext uri="{FF2B5EF4-FFF2-40B4-BE49-F238E27FC236}">
                <a16:creationId xmlns:a16="http://schemas.microsoft.com/office/drawing/2014/main" id="{97B9E33F-9B03-4346-AF64-788E06A0361A}"/>
              </a:ext>
            </a:extLst>
          </p:cNvPr>
          <p:cNvSpPr>
            <a:spLocks noGrp="1"/>
          </p:cNvSpPr>
          <p:nvPr>
            <p:ph type="sldNum" sz="quarter" idx="4"/>
          </p:nvPr>
        </p:nvSpPr>
        <p:spPr/>
        <p:txBody>
          <a:bodyPr/>
          <a:lstStyle/>
          <a:p>
            <a:fld id="{987C7CF1-4D7D-C941-87F6-6592CA3F7595}" type="slidenum">
              <a:rPr lang="en-US" smtClean="0"/>
              <a:t>42</a:t>
            </a:fld>
            <a:endParaRPr lang="en-US" dirty="0"/>
          </a:p>
        </p:txBody>
      </p:sp>
      <p:sp>
        <p:nvSpPr>
          <p:cNvPr id="5" name="Footer Placeholder 4">
            <a:extLst>
              <a:ext uri="{FF2B5EF4-FFF2-40B4-BE49-F238E27FC236}">
                <a16:creationId xmlns:a16="http://schemas.microsoft.com/office/drawing/2014/main" id="{82D4BFFB-D9E6-AD49-90C6-CA420BFCBF7B}"/>
              </a:ext>
            </a:extLst>
          </p:cNvPr>
          <p:cNvSpPr>
            <a:spLocks noGrp="1"/>
          </p:cNvSpPr>
          <p:nvPr>
            <p:ph type="ftr" sz="quarter" idx="3"/>
          </p:nvPr>
        </p:nvSpPr>
        <p:spPr/>
        <p:txBody>
          <a:bodyPr/>
          <a:lstStyle/>
          <a:p>
            <a:r>
              <a:rPr lang="en-US"/>
              <a:t>W. Nazarewicz, Erice School 2018</a:t>
            </a:r>
            <a:endParaRPr lang="en-US" dirty="0"/>
          </a:p>
        </p:txBody>
      </p:sp>
    </p:spTree>
    <p:extLst>
      <p:ext uri="{BB962C8B-B14F-4D97-AF65-F5344CB8AC3E}">
        <p14:creationId xmlns:p14="http://schemas.microsoft.com/office/powerpoint/2010/main" val="174567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AD99DB-4A88-BC4F-B983-335094C05047}"/>
              </a:ext>
            </a:extLst>
          </p:cNvPr>
          <p:cNvSpPr>
            <a:spLocks noGrp="1"/>
          </p:cNvSpPr>
          <p:nvPr>
            <p:ph type="sldNum" sz="quarter" idx="4"/>
          </p:nvPr>
        </p:nvSpPr>
        <p:spPr/>
        <p:txBody>
          <a:bodyPr/>
          <a:lstStyle/>
          <a:p>
            <a:fld id="{987C7CF1-4D7D-C941-87F6-6592CA3F7595}" type="slidenum">
              <a:rPr lang="en-US" smtClean="0"/>
              <a:t>43</a:t>
            </a:fld>
            <a:endParaRPr lang="en-US" dirty="0"/>
          </a:p>
        </p:txBody>
      </p:sp>
      <p:sp>
        <p:nvSpPr>
          <p:cNvPr id="3" name="Footer Placeholder 2">
            <a:extLst>
              <a:ext uri="{FF2B5EF4-FFF2-40B4-BE49-F238E27FC236}">
                <a16:creationId xmlns:a16="http://schemas.microsoft.com/office/drawing/2014/main" id="{FDBFAD3D-9006-D342-BD7B-BB08923BD058}"/>
              </a:ext>
            </a:extLst>
          </p:cNvPr>
          <p:cNvSpPr>
            <a:spLocks noGrp="1"/>
          </p:cNvSpPr>
          <p:nvPr>
            <p:ph type="ftr" sz="quarter" idx="3"/>
          </p:nvPr>
        </p:nvSpPr>
        <p:spPr/>
        <p:txBody>
          <a:bodyPr/>
          <a:lstStyle/>
          <a:p>
            <a:r>
              <a:rPr lang="en-US"/>
              <a:t>W. Nazarewicz, Erice School 2018</a:t>
            </a:r>
            <a:endParaRPr lang="en-US" dirty="0"/>
          </a:p>
        </p:txBody>
      </p:sp>
      <p:pic>
        <p:nvPicPr>
          <p:cNvPr id="4" name="Picture 3">
            <a:extLst>
              <a:ext uri="{FF2B5EF4-FFF2-40B4-BE49-F238E27FC236}">
                <a16:creationId xmlns:a16="http://schemas.microsoft.com/office/drawing/2014/main" id="{05F41CFF-B44D-B745-B785-FF8D4A538900}"/>
              </a:ext>
            </a:extLst>
          </p:cNvPr>
          <p:cNvPicPr/>
          <p:nvPr/>
        </p:nvPicPr>
        <p:blipFill>
          <a:blip r:embed="rId2"/>
          <a:stretch>
            <a:fillRect/>
          </a:stretch>
        </p:blipFill>
        <p:spPr>
          <a:xfrm>
            <a:off x="465329" y="864836"/>
            <a:ext cx="8417352" cy="4454768"/>
          </a:xfrm>
          <a:prstGeom prst="rect">
            <a:avLst/>
          </a:prstGeom>
        </p:spPr>
      </p:pic>
      <p:sp>
        <p:nvSpPr>
          <p:cNvPr id="5" name="TextBox 4">
            <a:extLst>
              <a:ext uri="{FF2B5EF4-FFF2-40B4-BE49-F238E27FC236}">
                <a16:creationId xmlns:a16="http://schemas.microsoft.com/office/drawing/2014/main" id="{FCA57ABF-93A6-6D48-8901-3547BBBB8B27}"/>
              </a:ext>
            </a:extLst>
          </p:cNvPr>
          <p:cNvSpPr txBox="1"/>
          <p:nvPr/>
        </p:nvSpPr>
        <p:spPr>
          <a:xfrm>
            <a:off x="2161716" y="219956"/>
            <a:ext cx="4485139" cy="738664"/>
          </a:xfrm>
          <a:prstGeom prst="rect">
            <a:avLst/>
          </a:prstGeom>
          <a:noFill/>
        </p:spPr>
        <p:txBody>
          <a:bodyPr wrap="none" rtlCol="0">
            <a:spAutoFit/>
          </a:bodyPr>
          <a:lstStyle/>
          <a:p>
            <a:pPr algn="ctr"/>
            <a:r>
              <a:rPr lang="en-US" sz="2400" dirty="0">
                <a:solidFill>
                  <a:srgbClr val="002060"/>
                </a:solidFill>
              </a:rPr>
              <a:t>Discovery of </a:t>
            </a:r>
            <a:r>
              <a:rPr lang="en-US" sz="2400" baseline="30000" dirty="0">
                <a:solidFill>
                  <a:srgbClr val="002060"/>
                </a:solidFill>
              </a:rPr>
              <a:t>60</a:t>
            </a:r>
            <a:r>
              <a:rPr lang="en-US" sz="2400" dirty="0">
                <a:solidFill>
                  <a:srgbClr val="002060"/>
                </a:solidFill>
              </a:rPr>
              <a:t>Ca</a:t>
            </a:r>
          </a:p>
          <a:p>
            <a:pPr algn="ctr"/>
            <a:r>
              <a:rPr lang="en-US" dirty="0"/>
              <a:t>O.B. Tarasov et al. Phys. Rev. Lett. (2018)</a:t>
            </a:r>
          </a:p>
        </p:txBody>
      </p:sp>
      <p:sp>
        <p:nvSpPr>
          <p:cNvPr id="6" name="Rectangle 5">
            <a:extLst>
              <a:ext uri="{FF2B5EF4-FFF2-40B4-BE49-F238E27FC236}">
                <a16:creationId xmlns:a16="http://schemas.microsoft.com/office/drawing/2014/main" id="{578EBB6C-3760-1A4C-98F2-3497E547DCF6}"/>
              </a:ext>
            </a:extLst>
          </p:cNvPr>
          <p:cNvSpPr/>
          <p:nvPr/>
        </p:nvSpPr>
        <p:spPr>
          <a:xfrm>
            <a:off x="204010" y="5413388"/>
            <a:ext cx="8678671" cy="923330"/>
          </a:xfrm>
          <a:prstGeom prst="rect">
            <a:avLst/>
          </a:prstGeom>
        </p:spPr>
        <p:txBody>
          <a:bodyPr wrap="square">
            <a:spAutoFit/>
          </a:bodyPr>
          <a:lstStyle/>
          <a:p>
            <a:r>
              <a:rPr lang="en-US" dirty="0">
                <a:solidFill>
                  <a:srgbClr val="222222"/>
                </a:solidFill>
                <a:latin typeface="Helvetica Neue" panose="02000503000000020004" pitchFamily="2" charset="0"/>
              </a:rPr>
              <a:t>The eight new neutron-rich nuclei discovered, </a:t>
            </a:r>
            <a:r>
              <a:rPr lang="en-US" baseline="30000" dirty="0">
                <a:solidFill>
                  <a:srgbClr val="222222"/>
                </a:solidFill>
                <a:latin typeface="MJXc-TeX-main-R"/>
              </a:rPr>
              <a:t>47</a:t>
            </a:r>
            <a:r>
              <a:rPr lang="en-US" dirty="0">
                <a:solidFill>
                  <a:srgbClr val="222222"/>
                </a:solidFill>
                <a:latin typeface="Helvetica Neue" panose="02000503000000020004" pitchFamily="2" charset="0"/>
              </a:rPr>
              <a:t>P, </a:t>
            </a:r>
            <a:r>
              <a:rPr lang="en-US" baseline="30000" dirty="0">
                <a:solidFill>
                  <a:srgbClr val="222222"/>
                </a:solidFill>
                <a:latin typeface="MJXc-TeX-main-R"/>
              </a:rPr>
              <a:t>49</a:t>
            </a:r>
            <a:r>
              <a:rPr lang="en-US" dirty="0">
                <a:solidFill>
                  <a:srgbClr val="222222"/>
                </a:solidFill>
                <a:latin typeface="Helvetica Neue" panose="02000503000000020004" pitchFamily="2" charset="0"/>
              </a:rPr>
              <a:t>S, </a:t>
            </a:r>
            <a:r>
              <a:rPr lang="en-US" baseline="30000" dirty="0">
                <a:solidFill>
                  <a:srgbClr val="222222"/>
                </a:solidFill>
                <a:latin typeface="MJXc-TeX-main-R"/>
              </a:rPr>
              <a:t>52</a:t>
            </a:r>
            <a:r>
              <a:rPr lang="en-US" dirty="0">
                <a:solidFill>
                  <a:srgbClr val="222222"/>
                </a:solidFill>
                <a:latin typeface="Helvetica Neue" panose="02000503000000020004" pitchFamily="2" charset="0"/>
              </a:rPr>
              <a:t>Cl, </a:t>
            </a:r>
            <a:r>
              <a:rPr lang="en-US" baseline="30000" dirty="0">
                <a:solidFill>
                  <a:srgbClr val="222222"/>
                </a:solidFill>
                <a:latin typeface="MJXc-TeX-main-R"/>
              </a:rPr>
              <a:t>54</a:t>
            </a:r>
            <a:r>
              <a:rPr lang="en-US" dirty="0">
                <a:solidFill>
                  <a:srgbClr val="222222"/>
                </a:solidFill>
                <a:latin typeface="Helvetica Neue" panose="02000503000000020004" pitchFamily="2" charset="0"/>
              </a:rPr>
              <a:t>Ar, </a:t>
            </a:r>
            <a:r>
              <a:rPr lang="en-US" baseline="30000" dirty="0">
                <a:solidFill>
                  <a:srgbClr val="222222"/>
                </a:solidFill>
                <a:latin typeface="MJXc-TeX-main-R"/>
              </a:rPr>
              <a:t>57</a:t>
            </a:r>
            <a:r>
              <a:rPr lang="en-US" dirty="0">
                <a:solidFill>
                  <a:srgbClr val="222222"/>
                </a:solidFill>
                <a:latin typeface="Helvetica Neue" panose="02000503000000020004" pitchFamily="2" charset="0"/>
              </a:rPr>
              <a:t>K, </a:t>
            </a:r>
            <a:r>
              <a:rPr lang="en-US" baseline="30000" dirty="0">
                <a:solidFill>
                  <a:srgbClr val="222222"/>
                </a:solidFill>
                <a:latin typeface="MJXc-TeX-main-R"/>
              </a:rPr>
              <a:t>59,60</a:t>
            </a:r>
            <a:r>
              <a:rPr lang="en-US" dirty="0">
                <a:solidFill>
                  <a:srgbClr val="222222"/>
                </a:solidFill>
                <a:latin typeface="Helvetica Neue" panose="02000503000000020004" pitchFamily="2" charset="0"/>
              </a:rPr>
              <a:t>Ca, and </a:t>
            </a:r>
            <a:r>
              <a:rPr lang="en-US" baseline="30000" dirty="0">
                <a:solidFill>
                  <a:srgbClr val="222222"/>
                </a:solidFill>
                <a:latin typeface="MJXc-TeX-main-R"/>
              </a:rPr>
              <a:t>62</a:t>
            </a:r>
            <a:r>
              <a:rPr lang="en-US" dirty="0">
                <a:solidFill>
                  <a:srgbClr val="222222"/>
                </a:solidFill>
                <a:latin typeface="Helvetica Neue" panose="02000503000000020004" pitchFamily="2" charset="0"/>
              </a:rPr>
              <a:t>Sc, are the most neutron-rich isotopes of the respective elements. In addition, one event consistent with </a:t>
            </a:r>
            <a:r>
              <a:rPr lang="en-US" baseline="30000" dirty="0">
                <a:solidFill>
                  <a:srgbClr val="222222"/>
                </a:solidFill>
                <a:latin typeface="MJXc-TeX-main-R"/>
              </a:rPr>
              <a:t>59</a:t>
            </a:r>
            <a:r>
              <a:rPr lang="en-US" dirty="0">
                <a:solidFill>
                  <a:srgbClr val="222222"/>
                </a:solidFill>
                <a:latin typeface="Helvetica Neue" panose="02000503000000020004" pitchFamily="2" charset="0"/>
              </a:rPr>
              <a:t>K was registered.</a:t>
            </a:r>
            <a:endParaRPr lang="en-US" dirty="0"/>
          </a:p>
        </p:txBody>
      </p:sp>
      <p:cxnSp>
        <p:nvCxnSpPr>
          <p:cNvPr id="7" name="Straight Arrow Connector 6">
            <a:extLst>
              <a:ext uri="{FF2B5EF4-FFF2-40B4-BE49-F238E27FC236}">
                <a16:creationId xmlns:a16="http://schemas.microsoft.com/office/drawing/2014/main" id="{CE523E30-F466-D14D-8BD3-405FFCD08860}"/>
              </a:ext>
            </a:extLst>
          </p:cNvPr>
          <p:cNvCxnSpPr/>
          <p:nvPr/>
        </p:nvCxnSpPr>
        <p:spPr>
          <a:xfrm flipH="1" flipV="1">
            <a:off x="5761747" y="2275052"/>
            <a:ext cx="1162623" cy="1031631"/>
          </a:xfrm>
          <a:prstGeom prst="straightConnector1">
            <a:avLst/>
          </a:prstGeom>
          <a:ln w="127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E47C5DC-756A-DE42-912D-63E02E68ADDD}"/>
              </a:ext>
            </a:extLst>
          </p:cNvPr>
          <p:cNvSpPr/>
          <p:nvPr/>
        </p:nvSpPr>
        <p:spPr>
          <a:xfrm>
            <a:off x="6789967" y="3306683"/>
            <a:ext cx="688009" cy="369332"/>
          </a:xfrm>
          <a:prstGeom prst="rect">
            <a:avLst/>
          </a:prstGeom>
        </p:spPr>
        <p:txBody>
          <a:bodyPr wrap="none">
            <a:spAutoFit/>
          </a:bodyPr>
          <a:lstStyle/>
          <a:p>
            <a:r>
              <a:rPr lang="en-US" baseline="30000" dirty="0">
                <a:solidFill>
                  <a:srgbClr val="222222"/>
                </a:solidFill>
                <a:latin typeface="MJXc-TeX-main-R"/>
              </a:rPr>
              <a:t>59</a:t>
            </a:r>
            <a:r>
              <a:rPr lang="en-US" dirty="0">
                <a:solidFill>
                  <a:srgbClr val="222222"/>
                </a:solidFill>
                <a:latin typeface="Helvetica Neue" panose="02000503000000020004" pitchFamily="2" charset="0"/>
              </a:rPr>
              <a:t>K ?</a:t>
            </a:r>
            <a:endParaRPr lang="en-US" dirty="0"/>
          </a:p>
        </p:txBody>
      </p:sp>
    </p:spTree>
    <p:extLst>
      <p:ext uri="{BB962C8B-B14F-4D97-AF65-F5344CB8AC3E}">
        <p14:creationId xmlns:p14="http://schemas.microsoft.com/office/powerpoint/2010/main" val="33725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2EF2EA-EC41-784A-87DE-DEF3F76CF963}"/>
              </a:ext>
            </a:extLst>
          </p:cNvPr>
          <p:cNvSpPr>
            <a:spLocks noGrp="1"/>
          </p:cNvSpPr>
          <p:nvPr>
            <p:ph type="sldNum" sz="quarter" idx="4"/>
          </p:nvPr>
        </p:nvSpPr>
        <p:spPr/>
        <p:txBody>
          <a:bodyPr/>
          <a:lstStyle/>
          <a:p>
            <a:fld id="{987C7CF1-4D7D-C941-87F6-6592CA3F7595}" type="slidenum">
              <a:rPr lang="en-US" smtClean="0"/>
              <a:t>44</a:t>
            </a:fld>
            <a:endParaRPr lang="en-US" dirty="0"/>
          </a:p>
        </p:txBody>
      </p:sp>
      <p:sp>
        <p:nvSpPr>
          <p:cNvPr id="3" name="Footer Placeholder 2">
            <a:extLst>
              <a:ext uri="{FF2B5EF4-FFF2-40B4-BE49-F238E27FC236}">
                <a16:creationId xmlns:a16="http://schemas.microsoft.com/office/drawing/2014/main" id="{B83FCF20-066B-2E4B-AE04-2E401973D1A5}"/>
              </a:ext>
            </a:extLst>
          </p:cNvPr>
          <p:cNvSpPr>
            <a:spLocks noGrp="1"/>
          </p:cNvSpPr>
          <p:nvPr>
            <p:ph type="ftr" sz="quarter" idx="3"/>
          </p:nvPr>
        </p:nvSpPr>
        <p:spPr/>
        <p:txBody>
          <a:bodyPr/>
          <a:lstStyle/>
          <a:p>
            <a:r>
              <a:rPr lang="en-US"/>
              <a:t>W. Nazarewicz, Erice School 2018</a:t>
            </a:r>
            <a:endParaRPr lang="en-US" dirty="0"/>
          </a:p>
        </p:txBody>
      </p:sp>
      <p:pic>
        <p:nvPicPr>
          <p:cNvPr id="4" name="Picture 3">
            <a:extLst>
              <a:ext uri="{FF2B5EF4-FFF2-40B4-BE49-F238E27FC236}">
                <a16:creationId xmlns:a16="http://schemas.microsoft.com/office/drawing/2014/main" id="{856B1E17-B0F7-8149-AA97-7C3F20B1EDDB}"/>
              </a:ext>
            </a:extLst>
          </p:cNvPr>
          <p:cNvPicPr>
            <a:picLocks noChangeAspect="1"/>
          </p:cNvPicPr>
          <p:nvPr/>
        </p:nvPicPr>
        <p:blipFill>
          <a:blip r:embed="rId2"/>
          <a:stretch>
            <a:fillRect/>
          </a:stretch>
        </p:blipFill>
        <p:spPr>
          <a:xfrm>
            <a:off x="0" y="471845"/>
            <a:ext cx="9144000" cy="6029325"/>
          </a:xfrm>
          <a:prstGeom prst="rect">
            <a:avLst/>
          </a:prstGeom>
        </p:spPr>
      </p:pic>
      <p:sp>
        <p:nvSpPr>
          <p:cNvPr id="5" name="Rectangle 4">
            <a:extLst>
              <a:ext uri="{FF2B5EF4-FFF2-40B4-BE49-F238E27FC236}">
                <a16:creationId xmlns:a16="http://schemas.microsoft.com/office/drawing/2014/main" id="{49822A4B-E610-4A4A-A8FE-0060BB793EB8}"/>
              </a:ext>
            </a:extLst>
          </p:cNvPr>
          <p:cNvSpPr/>
          <p:nvPr/>
        </p:nvSpPr>
        <p:spPr>
          <a:xfrm>
            <a:off x="3425902" y="102513"/>
            <a:ext cx="2274982" cy="369332"/>
          </a:xfrm>
          <a:prstGeom prst="rect">
            <a:avLst/>
          </a:prstGeom>
        </p:spPr>
        <p:txBody>
          <a:bodyPr wrap="none">
            <a:spAutoFit/>
          </a:bodyPr>
          <a:lstStyle/>
          <a:p>
            <a:r>
              <a:rPr lang="en-US" dirty="0">
                <a:solidFill>
                  <a:srgbClr val="FF0000"/>
                </a:solidFill>
                <a:latin typeface="Arial" panose="020B0604020202020204" pitchFamily="34" charset="0"/>
                <a:cs typeface="Arial" panose="020B0604020202020204" pitchFamily="34" charset="0"/>
              </a:rPr>
              <a:t>S. R. </a:t>
            </a:r>
            <a:r>
              <a:rPr lang="en-US" dirty="0" err="1">
                <a:solidFill>
                  <a:srgbClr val="FF0000"/>
                </a:solidFill>
                <a:latin typeface="Arial" panose="020B0604020202020204" pitchFamily="34" charset="0"/>
                <a:cs typeface="Arial" panose="020B0604020202020204" pitchFamily="34" charset="0"/>
              </a:rPr>
              <a:t>Stroberg</a:t>
            </a:r>
            <a:r>
              <a:rPr lang="en-US" dirty="0">
                <a:solidFill>
                  <a:srgbClr val="FF0000"/>
                </a:solidFill>
                <a:latin typeface="Arial" panose="020B0604020202020204" pitchFamily="34" charset="0"/>
                <a:cs typeface="Arial" panose="020B0604020202020204" pitchFamily="34" charset="0"/>
              </a:rPr>
              <a:t> et al. </a:t>
            </a:r>
          </a:p>
        </p:txBody>
      </p:sp>
    </p:spTree>
    <p:extLst>
      <p:ext uri="{BB962C8B-B14F-4D97-AF65-F5344CB8AC3E}">
        <p14:creationId xmlns:p14="http://schemas.microsoft.com/office/powerpoint/2010/main" val="318787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7354E2-B8DD-224F-8C2A-F2C643145D22}"/>
              </a:ext>
            </a:extLst>
          </p:cNvPr>
          <p:cNvSpPr>
            <a:spLocks noGrp="1"/>
          </p:cNvSpPr>
          <p:nvPr>
            <p:ph type="sldNum" sz="quarter" idx="4"/>
          </p:nvPr>
        </p:nvSpPr>
        <p:spPr/>
        <p:txBody>
          <a:bodyPr/>
          <a:lstStyle/>
          <a:p>
            <a:fld id="{987C7CF1-4D7D-C941-87F6-6592CA3F7595}" type="slidenum">
              <a:rPr lang="en-US" smtClean="0"/>
              <a:t>45</a:t>
            </a:fld>
            <a:endParaRPr lang="en-US" dirty="0"/>
          </a:p>
        </p:txBody>
      </p:sp>
      <p:sp>
        <p:nvSpPr>
          <p:cNvPr id="3" name="Footer Placeholder 2">
            <a:extLst>
              <a:ext uri="{FF2B5EF4-FFF2-40B4-BE49-F238E27FC236}">
                <a16:creationId xmlns:a16="http://schemas.microsoft.com/office/drawing/2014/main" id="{2BADB583-9672-E84C-A444-42F0DD53A603}"/>
              </a:ext>
            </a:extLst>
          </p:cNvPr>
          <p:cNvSpPr>
            <a:spLocks noGrp="1"/>
          </p:cNvSpPr>
          <p:nvPr>
            <p:ph type="ftr" sz="quarter" idx="3"/>
          </p:nvPr>
        </p:nvSpPr>
        <p:spPr/>
        <p:txBody>
          <a:bodyPr/>
          <a:lstStyle/>
          <a:p>
            <a:r>
              <a:rPr lang="en-US"/>
              <a:t>W. Nazarewicz, Erice School 2018</a:t>
            </a:r>
            <a:endParaRPr lang="en-US" dirty="0"/>
          </a:p>
        </p:txBody>
      </p:sp>
      <p:pic>
        <p:nvPicPr>
          <p:cNvPr id="4" name="Picture 3">
            <a:extLst>
              <a:ext uri="{FF2B5EF4-FFF2-40B4-BE49-F238E27FC236}">
                <a16:creationId xmlns:a16="http://schemas.microsoft.com/office/drawing/2014/main" id="{89A13254-A5A5-A945-9EF0-34430E73A35E}"/>
              </a:ext>
            </a:extLst>
          </p:cNvPr>
          <p:cNvPicPr>
            <a:picLocks noChangeAspect="1"/>
          </p:cNvPicPr>
          <p:nvPr/>
        </p:nvPicPr>
        <p:blipFill>
          <a:blip r:embed="rId2"/>
          <a:stretch>
            <a:fillRect/>
          </a:stretch>
        </p:blipFill>
        <p:spPr>
          <a:xfrm rot="16200000">
            <a:off x="1414496" y="-693527"/>
            <a:ext cx="6350177" cy="8217876"/>
          </a:xfrm>
          <a:prstGeom prst="rect">
            <a:avLst/>
          </a:prstGeom>
        </p:spPr>
      </p:pic>
      <p:sp>
        <p:nvSpPr>
          <p:cNvPr id="5" name="Rectangle 4">
            <a:extLst>
              <a:ext uri="{FF2B5EF4-FFF2-40B4-BE49-F238E27FC236}">
                <a16:creationId xmlns:a16="http://schemas.microsoft.com/office/drawing/2014/main" id="{60D917F2-86C8-D245-A774-1BC584854F01}"/>
              </a:ext>
            </a:extLst>
          </p:cNvPr>
          <p:cNvSpPr/>
          <p:nvPr/>
        </p:nvSpPr>
        <p:spPr>
          <a:xfrm>
            <a:off x="2817985" y="240322"/>
            <a:ext cx="3813865" cy="369332"/>
          </a:xfrm>
          <a:prstGeom prst="rect">
            <a:avLst/>
          </a:prstGeom>
        </p:spPr>
        <p:txBody>
          <a:bodyPr wrap="none">
            <a:spAutoFit/>
          </a:bodyPr>
          <a:lstStyle/>
          <a:p>
            <a:r>
              <a:rPr lang="en-US" dirty="0">
                <a:latin typeface="Helvetica" pitchFamily="2" charset="0"/>
              </a:rPr>
              <a:t>Phys. </a:t>
            </a:r>
            <a:r>
              <a:rPr lang="en-US" dirty="0" err="1">
                <a:latin typeface="Helvetica" pitchFamily="2" charset="0"/>
              </a:rPr>
              <a:t>Scripta</a:t>
            </a:r>
            <a:r>
              <a:rPr lang="en-US" dirty="0">
                <a:latin typeface="Helvetica" pitchFamily="2" charset="0"/>
              </a:rPr>
              <a:t> 2013, 014022 (2013)</a:t>
            </a:r>
            <a:endParaRPr lang="en-US" dirty="0">
              <a:effectLst/>
              <a:latin typeface="Helvetica" pitchFamily="2" charset="0"/>
            </a:endParaRPr>
          </a:p>
        </p:txBody>
      </p:sp>
    </p:spTree>
    <p:extLst>
      <p:ext uri="{BB962C8B-B14F-4D97-AF65-F5344CB8AC3E}">
        <p14:creationId xmlns:p14="http://schemas.microsoft.com/office/powerpoint/2010/main" val="33733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0528EA-F921-6F49-BDAA-E31ABA8C5973}"/>
              </a:ext>
            </a:extLst>
          </p:cNvPr>
          <p:cNvSpPr>
            <a:spLocks noGrp="1"/>
          </p:cNvSpPr>
          <p:nvPr>
            <p:ph type="sldNum" sz="quarter" idx="4"/>
          </p:nvPr>
        </p:nvSpPr>
        <p:spPr/>
        <p:txBody>
          <a:bodyPr/>
          <a:lstStyle/>
          <a:p>
            <a:fld id="{987C7CF1-4D7D-C941-87F6-6592CA3F7595}" type="slidenum">
              <a:rPr lang="en-US" smtClean="0"/>
              <a:t>46</a:t>
            </a:fld>
            <a:endParaRPr lang="en-US" dirty="0"/>
          </a:p>
        </p:txBody>
      </p:sp>
      <p:sp>
        <p:nvSpPr>
          <p:cNvPr id="3" name="Footer Placeholder 2">
            <a:extLst>
              <a:ext uri="{FF2B5EF4-FFF2-40B4-BE49-F238E27FC236}">
                <a16:creationId xmlns:a16="http://schemas.microsoft.com/office/drawing/2014/main" id="{93A29FB0-9E36-5F41-85E5-7EFB6D8F1877}"/>
              </a:ext>
            </a:extLst>
          </p:cNvPr>
          <p:cNvSpPr>
            <a:spLocks noGrp="1"/>
          </p:cNvSpPr>
          <p:nvPr>
            <p:ph type="ftr" sz="quarter" idx="3"/>
          </p:nvPr>
        </p:nvSpPr>
        <p:spPr/>
        <p:txBody>
          <a:bodyPr/>
          <a:lstStyle/>
          <a:p>
            <a:r>
              <a:rPr lang="en-US"/>
              <a:t>W. Nazarewicz, Erice School 2018</a:t>
            </a:r>
            <a:endParaRPr lang="en-US" dirty="0"/>
          </a:p>
        </p:txBody>
      </p:sp>
      <p:sp>
        <p:nvSpPr>
          <p:cNvPr id="16" name="Rectangle 15">
            <a:extLst>
              <a:ext uri="{FF2B5EF4-FFF2-40B4-BE49-F238E27FC236}">
                <a16:creationId xmlns:a16="http://schemas.microsoft.com/office/drawing/2014/main" id="{4C6FEFE4-CF76-8744-9B17-87317C1CF0FF}"/>
              </a:ext>
            </a:extLst>
          </p:cNvPr>
          <p:cNvSpPr/>
          <p:nvPr/>
        </p:nvSpPr>
        <p:spPr>
          <a:xfrm>
            <a:off x="2397313" y="0"/>
            <a:ext cx="4743223" cy="707886"/>
          </a:xfrm>
          <a:prstGeom prst="rect">
            <a:avLst/>
          </a:prstGeom>
        </p:spPr>
        <p:txBody>
          <a:bodyPr wrap="none">
            <a:spAutoFit/>
          </a:bodyPr>
          <a:lstStyle/>
          <a:p>
            <a:pPr algn="ctr"/>
            <a:r>
              <a:rPr lang="en-US" sz="2400" dirty="0">
                <a:solidFill>
                  <a:srgbClr val="002060"/>
                </a:solidFill>
              </a:rPr>
              <a:t>Validation: new masses of </a:t>
            </a:r>
            <a:r>
              <a:rPr lang="en-US" sz="2400" baseline="30000" dirty="0">
                <a:solidFill>
                  <a:srgbClr val="002060"/>
                </a:solidFill>
              </a:rPr>
              <a:t>55-57</a:t>
            </a:r>
            <a:r>
              <a:rPr lang="en-US" sz="2400" dirty="0">
                <a:solidFill>
                  <a:srgbClr val="002060"/>
                </a:solidFill>
              </a:rPr>
              <a:t>Ca</a:t>
            </a:r>
          </a:p>
          <a:p>
            <a:pPr algn="ctr"/>
            <a:r>
              <a:rPr lang="en-US" sz="1600" dirty="0">
                <a:solidFill>
                  <a:srgbClr val="002060"/>
                </a:solidFill>
              </a:rPr>
              <a:t>S. </a:t>
            </a:r>
            <a:r>
              <a:rPr lang="en-US" sz="1600" dirty="0" err="1">
                <a:solidFill>
                  <a:srgbClr val="002060"/>
                </a:solidFill>
              </a:rPr>
              <a:t>Michimasa</a:t>
            </a:r>
            <a:r>
              <a:rPr lang="en-US" sz="1600" dirty="0">
                <a:solidFill>
                  <a:srgbClr val="002060"/>
                </a:solidFill>
              </a:rPr>
              <a:t>, et al., PRL (2018)</a:t>
            </a:r>
          </a:p>
        </p:txBody>
      </p:sp>
      <p:pic>
        <p:nvPicPr>
          <p:cNvPr id="5" name="Picture 4">
            <a:extLst>
              <a:ext uri="{FF2B5EF4-FFF2-40B4-BE49-F238E27FC236}">
                <a16:creationId xmlns:a16="http://schemas.microsoft.com/office/drawing/2014/main" id="{B26A2597-DBAB-AE42-B50E-8CCBE70A86F0}"/>
              </a:ext>
            </a:extLst>
          </p:cNvPr>
          <p:cNvPicPr>
            <a:picLocks noChangeAspect="1"/>
          </p:cNvPicPr>
          <p:nvPr/>
        </p:nvPicPr>
        <p:blipFill>
          <a:blip r:embed="rId2"/>
          <a:stretch>
            <a:fillRect/>
          </a:stretch>
        </p:blipFill>
        <p:spPr>
          <a:xfrm>
            <a:off x="1282120" y="741136"/>
            <a:ext cx="6740858" cy="5703097"/>
          </a:xfrm>
          <a:prstGeom prst="rect">
            <a:avLst/>
          </a:prstGeom>
        </p:spPr>
      </p:pic>
    </p:spTree>
    <p:extLst>
      <p:ext uri="{BB962C8B-B14F-4D97-AF65-F5344CB8AC3E}">
        <p14:creationId xmlns:p14="http://schemas.microsoft.com/office/powerpoint/2010/main" val="218693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31D45-5006-C64E-9C6B-7605238EEC4B}"/>
              </a:ext>
            </a:extLst>
          </p:cNvPr>
          <p:cNvSpPr>
            <a:spLocks noGrp="1"/>
          </p:cNvSpPr>
          <p:nvPr>
            <p:ph type="sldNum" sz="quarter" idx="4"/>
          </p:nvPr>
        </p:nvSpPr>
        <p:spPr/>
        <p:txBody>
          <a:bodyPr/>
          <a:lstStyle/>
          <a:p>
            <a:fld id="{987C7CF1-4D7D-C941-87F6-6592CA3F7595}" type="slidenum">
              <a:rPr lang="en-US" smtClean="0"/>
              <a:t>47</a:t>
            </a:fld>
            <a:endParaRPr lang="en-US" dirty="0"/>
          </a:p>
        </p:txBody>
      </p:sp>
      <p:sp>
        <p:nvSpPr>
          <p:cNvPr id="3" name="Footer Placeholder 2">
            <a:extLst>
              <a:ext uri="{FF2B5EF4-FFF2-40B4-BE49-F238E27FC236}">
                <a16:creationId xmlns:a16="http://schemas.microsoft.com/office/drawing/2014/main" id="{D2A40894-4E6D-ED4D-B9D9-FC0C8CA0CA4E}"/>
              </a:ext>
            </a:extLst>
          </p:cNvPr>
          <p:cNvSpPr>
            <a:spLocks noGrp="1"/>
          </p:cNvSpPr>
          <p:nvPr>
            <p:ph type="ftr" sz="quarter" idx="3"/>
          </p:nvPr>
        </p:nvSpPr>
        <p:spPr/>
        <p:txBody>
          <a:bodyPr/>
          <a:lstStyle/>
          <a:p>
            <a:r>
              <a:rPr lang="en-US"/>
              <a:t>W. Nazarewicz, Erice School 2018</a:t>
            </a:r>
            <a:endParaRPr lang="en-US" dirty="0"/>
          </a:p>
        </p:txBody>
      </p:sp>
      <p:pic>
        <p:nvPicPr>
          <p:cNvPr id="6" name="Picture 5">
            <a:extLst>
              <a:ext uri="{FF2B5EF4-FFF2-40B4-BE49-F238E27FC236}">
                <a16:creationId xmlns:a16="http://schemas.microsoft.com/office/drawing/2014/main" id="{EC086BF6-D261-9244-A029-9E416323BB72}"/>
              </a:ext>
            </a:extLst>
          </p:cNvPr>
          <p:cNvPicPr>
            <a:picLocks noChangeAspect="1"/>
          </p:cNvPicPr>
          <p:nvPr/>
        </p:nvPicPr>
        <p:blipFill>
          <a:blip r:embed="rId2"/>
          <a:stretch>
            <a:fillRect/>
          </a:stretch>
        </p:blipFill>
        <p:spPr>
          <a:xfrm>
            <a:off x="616109" y="3232122"/>
            <a:ext cx="7598023" cy="536331"/>
          </a:xfrm>
          <a:prstGeom prst="rect">
            <a:avLst/>
          </a:prstGeom>
        </p:spPr>
      </p:pic>
      <p:sp>
        <p:nvSpPr>
          <p:cNvPr id="7" name="Rectangle 6">
            <a:extLst>
              <a:ext uri="{FF2B5EF4-FFF2-40B4-BE49-F238E27FC236}">
                <a16:creationId xmlns:a16="http://schemas.microsoft.com/office/drawing/2014/main" id="{508705CE-C875-A64B-8DF8-1A39DDB41550}"/>
              </a:ext>
            </a:extLst>
          </p:cNvPr>
          <p:cNvSpPr/>
          <p:nvPr/>
        </p:nvSpPr>
        <p:spPr>
          <a:xfrm>
            <a:off x="759231" y="2081589"/>
            <a:ext cx="7573108" cy="830997"/>
          </a:xfrm>
          <a:prstGeom prst="rect">
            <a:avLst/>
          </a:prstGeom>
        </p:spPr>
        <p:txBody>
          <a:bodyPr wrap="square">
            <a:spAutoFit/>
          </a:bodyPr>
          <a:lstStyle/>
          <a:p>
            <a:r>
              <a:rPr lang="en-US" sz="2400" dirty="0"/>
              <a:t>We introduce  the posterior probability </a:t>
            </a:r>
            <a:r>
              <a:rPr lang="en-US" sz="2400" i="1" dirty="0" err="1"/>
              <a:t>p</a:t>
            </a:r>
            <a:r>
              <a:rPr lang="en-US" sz="2400" i="1" baseline="-25000" dirty="0" err="1"/>
              <a:t>ex</a:t>
            </a:r>
            <a:r>
              <a:rPr lang="en-US" sz="2400" i="1" dirty="0"/>
              <a:t>(Z,N) </a:t>
            </a:r>
            <a:r>
              <a:rPr lang="en-US" sz="2400" dirty="0"/>
              <a:t>of the predicted separation energy </a:t>
            </a:r>
            <a:r>
              <a:rPr lang="en-US" sz="2400" i="1" dirty="0"/>
              <a:t>S</a:t>
            </a:r>
            <a:r>
              <a:rPr lang="en-US" sz="2400" i="1" baseline="-25000" dirty="0"/>
              <a:t>1n/2n</a:t>
            </a:r>
            <a:r>
              <a:rPr lang="en-US" sz="2400" i="1" dirty="0"/>
              <a:t>(Z,N) </a:t>
            </a:r>
            <a:r>
              <a:rPr lang="en-US" sz="2400" dirty="0"/>
              <a:t>being positive:</a:t>
            </a:r>
          </a:p>
        </p:txBody>
      </p:sp>
      <p:sp>
        <p:nvSpPr>
          <p:cNvPr id="8" name="TextBox 7">
            <a:extLst>
              <a:ext uri="{FF2B5EF4-FFF2-40B4-BE49-F238E27FC236}">
                <a16:creationId xmlns:a16="http://schemas.microsoft.com/office/drawing/2014/main" id="{4AC5D5AB-AA0B-E846-9BC2-DB6615C78BC2}"/>
              </a:ext>
            </a:extLst>
          </p:cNvPr>
          <p:cNvSpPr txBox="1"/>
          <p:nvPr/>
        </p:nvSpPr>
        <p:spPr>
          <a:xfrm>
            <a:off x="2593535" y="922857"/>
            <a:ext cx="4398961" cy="584775"/>
          </a:xfrm>
          <a:prstGeom prst="rect">
            <a:avLst/>
          </a:prstGeom>
          <a:noFill/>
        </p:spPr>
        <p:txBody>
          <a:bodyPr wrap="none" rtlCol="0">
            <a:spAutoFit/>
          </a:bodyPr>
          <a:lstStyle/>
          <a:p>
            <a:r>
              <a:rPr lang="en-US" sz="3200" dirty="0">
                <a:solidFill>
                  <a:srgbClr val="002060"/>
                </a:solidFill>
              </a:rPr>
              <a:t>Probability of existence</a:t>
            </a:r>
          </a:p>
        </p:txBody>
      </p:sp>
      <p:sp>
        <p:nvSpPr>
          <p:cNvPr id="9" name="Rectangle 8">
            <a:extLst>
              <a:ext uri="{FF2B5EF4-FFF2-40B4-BE49-F238E27FC236}">
                <a16:creationId xmlns:a16="http://schemas.microsoft.com/office/drawing/2014/main" id="{217BB8BF-DF11-6544-84F2-1FF3CF3B427C}"/>
              </a:ext>
            </a:extLst>
          </p:cNvPr>
          <p:cNvSpPr/>
          <p:nvPr/>
        </p:nvSpPr>
        <p:spPr>
          <a:xfrm>
            <a:off x="4853457" y="2401125"/>
            <a:ext cx="274434"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69717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F1A57-B613-5540-AD51-63CF85A5164A}"/>
              </a:ext>
            </a:extLst>
          </p:cNvPr>
          <p:cNvSpPr>
            <a:spLocks noGrp="1"/>
          </p:cNvSpPr>
          <p:nvPr>
            <p:ph type="sldNum" sz="quarter" idx="4"/>
          </p:nvPr>
        </p:nvSpPr>
        <p:spPr/>
        <p:txBody>
          <a:bodyPr/>
          <a:lstStyle/>
          <a:p>
            <a:fld id="{987C7CF1-4D7D-C941-87F6-6592CA3F7595}" type="slidenum">
              <a:rPr lang="en-US" smtClean="0"/>
              <a:t>48</a:t>
            </a:fld>
            <a:endParaRPr lang="en-US" dirty="0"/>
          </a:p>
        </p:txBody>
      </p:sp>
      <p:sp>
        <p:nvSpPr>
          <p:cNvPr id="3" name="Footer Placeholder 2">
            <a:extLst>
              <a:ext uri="{FF2B5EF4-FFF2-40B4-BE49-F238E27FC236}">
                <a16:creationId xmlns:a16="http://schemas.microsoft.com/office/drawing/2014/main" id="{26F4D38C-E47A-E04D-AFB8-DEC0B5A95C77}"/>
              </a:ext>
            </a:extLst>
          </p:cNvPr>
          <p:cNvSpPr>
            <a:spLocks noGrp="1"/>
          </p:cNvSpPr>
          <p:nvPr>
            <p:ph type="ftr" sz="quarter" idx="3"/>
          </p:nvPr>
        </p:nvSpPr>
        <p:spPr/>
        <p:txBody>
          <a:bodyPr/>
          <a:lstStyle/>
          <a:p>
            <a:r>
              <a:rPr lang="en-US"/>
              <a:t>W. Nazarewicz, Erice School 2018</a:t>
            </a:r>
            <a:endParaRPr lang="en-US" dirty="0"/>
          </a:p>
        </p:txBody>
      </p:sp>
      <p:pic>
        <p:nvPicPr>
          <p:cNvPr id="6" name="Picture 5">
            <a:extLst>
              <a:ext uri="{FF2B5EF4-FFF2-40B4-BE49-F238E27FC236}">
                <a16:creationId xmlns:a16="http://schemas.microsoft.com/office/drawing/2014/main" id="{D1D00270-6D06-9148-8D45-04F81F923BE6}"/>
              </a:ext>
            </a:extLst>
          </p:cNvPr>
          <p:cNvPicPr>
            <a:picLocks noChangeAspect="1"/>
          </p:cNvPicPr>
          <p:nvPr/>
        </p:nvPicPr>
        <p:blipFill>
          <a:blip r:embed="rId2"/>
          <a:stretch>
            <a:fillRect/>
          </a:stretch>
        </p:blipFill>
        <p:spPr>
          <a:xfrm>
            <a:off x="0" y="272842"/>
            <a:ext cx="9144000" cy="3006407"/>
          </a:xfrm>
          <a:prstGeom prst="rect">
            <a:avLst/>
          </a:prstGeom>
        </p:spPr>
      </p:pic>
      <p:pic>
        <p:nvPicPr>
          <p:cNvPr id="7" name="Picture 6">
            <a:extLst>
              <a:ext uri="{FF2B5EF4-FFF2-40B4-BE49-F238E27FC236}">
                <a16:creationId xmlns:a16="http://schemas.microsoft.com/office/drawing/2014/main" id="{8761BDC5-7A31-FE4D-B017-AFCF4918FF45}"/>
              </a:ext>
            </a:extLst>
          </p:cNvPr>
          <p:cNvPicPr>
            <a:picLocks noChangeAspect="1"/>
          </p:cNvPicPr>
          <p:nvPr/>
        </p:nvPicPr>
        <p:blipFill>
          <a:blip r:embed="rId3"/>
          <a:stretch>
            <a:fillRect/>
          </a:stretch>
        </p:blipFill>
        <p:spPr>
          <a:xfrm>
            <a:off x="0" y="3428999"/>
            <a:ext cx="9144000" cy="3006407"/>
          </a:xfrm>
          <a:prstGeom prst="rect">
            <a:avLst/>
          </a:prstGeom>
        </p:spPr>
      </p:pic>
    </p:spTree>
    <p:extLst>
      <p:ext uri="{BB962C8B-B14F-4D97-AF65-F5344CB8AC3E}">
        <p14:creationId xmlns:p14="http://schemas.microsoft.com/office/powerpoint/2010/main" val="104537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87C7CF1-4D7D-C941-87F6-6592CA3F7595}" type="slidenum">
              <a:rPr lang="en-US" smtClean="0"/>
              <a:t>49</a:t>
            </a:fld>
            <a:endParaRPr lang="en-US" dirty="0"/>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4" name="Rectangle 3">
            <a:extLst>
              <a:ext uri="{FF2B5EF4-FFF2-40B4-BE49-F238E27FC236}">
                <a16:creationId xmlns:a16="http://schemas.microsoft.com/office/drawing/2014/main" id="{4127B0EC-CD07-6E4D-BEDC-E594C6E6B86E}"/>
              </a:ext>
            </a:extLst>
          </p:cNvPr>
          <p:cNvSpPr/>
          <p:nvPr/>
        </p:nvSpPr>
        <p:spPr>
          <a:xfrm>
            <a:off x="220133" y="876578"/>
            <a:ext cx="8581291" cy="2677656"/>
          </a:xfrm>
          <a:prstGeom prst="rect">
            <a:avLst/>
          </a:prstGeom>
        </p:spPr>
        <p:txBody>
          <a:bodyPr wrap="square">
            <a:spAutoFit/>
          </a:bodyPr>
          <a:lstStyle/>
          <a:p>
            <a:r>
              <a:rPr lang="en-US" sz="2400" dirty="0"/>
              <a:t>Our model mixing calculations were done by averaging  posteriors obtained with individual models. In the </a:t>
            </a:r>
            <a:r>
              <a:rPr lang="en-US" sz="2400" u="sng" dirty="0"/>
              <a:t>first</a:t>
            </a:r>
            <a:r>
              <a:rPr lang="en-US" sz="2400" dirty="0"/>
              <a:t> averaging variant, we assumed  model-independent  </a:t>
            </a:r>
            <a:r>
              <a:rPr lang="en-US" sz="2400" i="1" dirty="0"/>
              <a:t>prior</a:t>
            </a:r>
            <a:r>
              <a:rPr lang="en-US" sz="2400" dirty="0"/>
              <a:t> weights. In the </a:t>
            </a:r>
            <a:r>
              <a:rPr lang="en-US" sz="2400" u="sng" dirty="0"/>
              <a:t>second</a:t>
            </a:r>
            <a:r>
              <a:rPr lang="en-US" sz="2400" dirty="0"/>
              <a:t> </a:t>
            </a:r>
            <a:r>
              <a:rPr lang="en-US" sz="2400" i="1" dirty="0"/>
              <a:t>posterior</a:t>
            </a:r>
            <a:r>
              <a:rPr lang="en-US" sz="2400" dirty="0"/>
              <a:t> averaging variant, the weights  were obtained as the Bayesian posterior probabilities that a model </a:t>
            </a:r>
            <a:r>
              <a:rPr lang="en-US" sz="2400" i="1" dirty="0">
                <a:latin typeface="LMRoman8-Oblique" pitchFamily="2" charset="77"/>
                <a:ea typeface="CMU Classical Serif" panose="02000603000000000000" pitchFamily="2" charset="0"/>
                <a:cs typeface="CMU Classical Serif" panose="02000603000000000000" pitchFamily="2" charset="0"/>
              </a:rPr>
              <a:t>M</a:t>
            </a:r>
            <a:r>
              <a:rPr lang="en-US" sz="2400" baseline="-25000" dirty="0"/>
              <a:t>k</a:t>
            </a:r>
            <a:r>
              <a:rPr lang="en-US" sz="2400" dirty="0"/>
              <a:t> predicts the existence of the key nuclei </a:t>
            </a:r>
            <a:r>
              <a:rPr lang="en-US" sz="2400" baseline="30000" dirty="0"/>
              <a:t>52</a:t>
            </a:r>
            <a:r>
              <a:rPr lang="en-US" sz="2400" dirty="0"/>
              <a:t>Cl,  </a:t>
            </a:r>
            <a:r>
              <a:rPr lang="en-US" sz="2400" baseline="30000" dirty="0"/>
              <a:t>53</a:t>
            </a:r>
            <a:r>
              <a:rPr lang="en-US" sz="2400" dirty="0"/>
              <a:t>Ar, and  </a:t>
            </a:r>
            <a:r>
              <a:rPr lang="en-US" sz="2400" baseline="30000" dirty="0"/>
              <a:t>49</a:t>
            </a:r>
            <a:r>
              <a:rPr lang="en-US" sz="2400" dirty="0"/>
              <a:t>S, namely: </a:t>
            </a:r>
          </a:p>
        </p:txBody>
      </p:sp>
      <p:sp>
        <p:nvSpPr>
          <p:cNvPr id="5" name="TextBox 4">
            <a:extLst>
              <a:ext uri="{FF2B5EF4-FFF2-40B4-BE49-F238E27FC236}">
                <a16:creationId xmlns:a16="http://schemas.microsoft.com/office/drawing/2014/main" id="{CC8C9461-F59A-1E4A-A08A-660F884373C0}"/>
              </a:ext>
            </a:extLst>
          </p:cNvPr>
          <p:cNvSpPr txBox="1"/>
          <p:nvPr/>
        </p:nvSpPr>
        <p:spPr>
          <a:xfrm>
            <a:off x="2443905" y="124835"/>
            <a:ext cx="4398961" cy="584775"/>
          </a:xfrm>
          <a:prstGeom prst="rect">
            <a:avLst/>
          </a:prstGeom>
          <a:noFill/>
        </p:spPr>
        <p:txBody>
          <a:bodyPr wrap="none" rtlCol="0">
            <a:spAutoFit/>
          </a:bodyPr>
          <a:lstStyle/>
          <a:p>
            <a:r>
              <a:rPr lang="en-US" sz="3200" dirty="0">
                <a:solidFill>
                  <a:srgbClr val="002060"/>
                </a:solidFill>
              </a:rPr>
              <a:t>Bayesian model mixing</a:t>
            </a:r>
          </a:p>
        </p:txBody>
      </p:sp>
      <p:pic>
        <p:nvPicPr>
          <p:cNvPr id="6" name="Picture 5">
            <a:extLst>
              <a:ext uri="{FF2B5EF4-FFF2-40B4-BE49-F238E27FC236}">
                <a16:creationId xmlns:a16="http://schemas.microsoft.com/office/drawing/2014/main" id="{8DF08A89-A79A-484C-9803-9BA2D869737A}"/>
              </a:ext>
            </a:extLst>
          </p:cNvPr>
          <p:cNvPicPr>
            <a:picLocks noChangeAspect="1"/>
          </p:cNvPicPr>
          <p:nvPr/>
        </p:nvPicPr>
        <p:blipFill>
          <a:blip r:embed="rId2"/>
          <a:stretch>
            <a:fillRect/>
          </a:stretch>
        </p:blipFill>
        <p:spPr>
          <a:xfrm>
            <a:off x="836246" y="4061924"/>
            <a:ext cx="7349067" cy="933450"/>
          </a:xfrm>
          <a:prstGeom prst="rect">
            <a:avLst/>
          </a:prstGeom>
        </p:spPr>
      </p:pic>
    </p:spTree>
    <p:extLst>
      <p:ext uri="{BB962C8B-B14F-4D97-AF65-F5344CB8AC3E}">
        <p14:creationId xmlns:p14="http://schemas.microsoft.com/office/powerpoint/2010/main" val="13069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5</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pic>
        <p:nvPicPr>
          <p:cNvPr id="4" name="Picture 2" descr="landscap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9" y="523876"/>
            <a:ext cx="7415212" cy="594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881063" y="546760"/>
            <a:ext cx="8083993" cy="5689600"/>
            <a:chOff x="881063" y="546760"/>
            <a:chExt cx="8083993" cy="5689600"/>
          </a:xfrm>
        </p:grpSpPr>
        <p:pic>
          <p:nvPicPr>
            <p:cNvPr id="8" name="Picture 7" descr="CowMode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0" y="546760"/>
              <a:ext cx="1853056" cy="5689600"/>
            </a:xfrm>
            <a:prstGeom prst="rect">
              <a:avLst/>
            </a:prstGeom>
            <a:ln>
              <a:solidFill>
                <a:schemeClr val="tx1"/>
              </a:solidFill>
            </a:ln>
          </p:spPr>
        </p:pic>
        <p:grpSp>
          <p:nvGrpSpPr>
            <p:cNvPr id="9" name="Group 8"/>
            <p:cNvGrpSpPr/>
            <p:nvPr/>
          </p:nvGrpSpPr>
          <p:grpSpPr>
            <a:xfrm>
              <a:off x="881063" y="1320800"/>
              <a:ext cx="6027940" cy="2438400"/>
              <a:chOff x="881063" y="1320800"/>
              <a:chExt cx="6027940" cy="2438400"/>
            </a:xfrm>
          </p:grpSpPr>
          <p:cxnSp>
            <p:nvCxnSpPr>
              <p:cNvPr id="10" name="Straight Arrow Connector 9"/>
              <p:cNvCxnSpPr/>
              <p:nvPr/>
            </p:nvCxnSpPr>
            <p:spPr bwMode="auto">
              <a:xfrm flipV="1">
                <a:off x="881063" y="1320800"/>
                <a:ext cx="5824537" cy="2438400"/>
              </a:xfrm>
              <a:prstGeom prst="straightConnector1">
                <a:avLst/>
              </a:prstGeom>
              <a:ln>
                <a:solidFill>
                  <a:srgbClr val="FFD309"/>
                </a:solidFill>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1" name="TextBox 6"/>
              <p:cNvSpPr txBox="1">
                <a:spLocks noChangeArrowheads="1"/>
              </p:cNvSpPr>
              <p:nvPr/>
            </p:nvSpPr>
            <p:spPr bwMode="auto">
              <a:xfrm rot="20194410">
                <a:off x="3268463" y="1472555"/>
                <a:ext cx="36405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118" eaLnBrk="0" hangingPunct="0"/>
                <a:r>
                  <a:rPr lang="en-US">
                    <a:solidFill>
                      <a:srgbClr val="FFFF00"/>
                    </a:solidFill>
                  </a:rPr>
                  <a:t>dimension of the problem</a:t>
                </a:r>
              </a:p>
            </p:txBody>
          </p:sp>
        </p:grpSp>
      </p:grpSp>
    </p:spTree>
    <p:extLst>
      <p:ext uri="{BB962C8B-B14F-4D97-AF65-F5344CB8AC3E}">
        <p14:creationId xmlns:p14="http://schemas.microsoft.com/office/powerpoint/2010/main" val="15277708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87C7CF1-4D7D-C941-87F6-6592CA3F7595}" type="slidenum">
              <a:rPr lang="en-US" smtClean="0"/>
              <a:t>50</a:t>
            </a:fld>
            <a:endParaRPr lang="en-US" dirty="0"/>
          </a:p>
        </p:txBody>
      </p:sp>
      <p:sp>
        <p:nvSpPr>
          <p:cNvPr id="3" name="Footer Placeholder 2"/>
          <p:cNvSpPr>
            <a:spLocks noGrp="1"/>
          </p:cNvSpPr>
          <p:nvPr>
            <p:ph type="ftr" sz="quarter" idx="3"/>
          </p:nvPr>
        </p:nvSpPr>
        <p:spPr/>
        <p:txBody>
          <a:bodyPr/>
          <a:lstStyle/>
          <a:p>
            <a:r>
              <a:rPr lang="en-US"/>
              <a:t>W. Nazarewicz, Erice School 2018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06234"/>
            <a:ext cx="9143999" cy="300768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8545"/>
            <a:ext cx="9143999" cy="3007689"/>
          </a:xfrm>
          <a:prstGeom prst="rect">
            <a:avLst/>
          </a:prstGeom>
        </p:spPr>
      </p:pic>
    </p:spTree>
    <p:extLst>
      <p:ext uri="{BB962C8B-B14F-4D97-AF65-F5344CB8AC3E}">
        <p14:creationId xmlns:p14="http://schemas.microsoft.com/office/powerpoint/2010/main" val="8049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1"/>
          <p:cNvSpPr>
            <a:spLocks noChangeArrowheads="1"/>
          </p:cNvSpPr>
          <p:nvPr/>
        </p:nvSpPr>
        <p:spPr bwMode="auto">
          <a:xfrm>
            <a:off x="202036" y="72556"/>
            <a:ext cx="8666899" cy="523220"/>
          </a:xfrm>
          <a:prstGeom prst="rect">
            <a:avLst/>
          </a:prstGeom>
          <a:noFill/>
          <a:ln w="9525">
            <a:noFill/>
            <a:miter lim="800000"/>
            <a:headEnd/>
            <a:tailEnd/>
          </a:ln>
        </p:spPr>
        <p:txBody>
          <a:bodyPr wrap="square">
            <a:prstTxWarp prst="textNoShape">
              <a:avLst/>
            </a:prstTxWarp>
            <a:spAutoFit/>
          </a:bodyPr>
          <a:lstStyle/>
          <a:p>
            <a:pPr algn="ctr" defTabSz="457200" fontAlgn="auto">
              <a:spcBef>
                <a:spcPts val="0"/>
              </a:spcBef>
              <a:spcAft>
                <a:spcPts val="0"/>
              </a:spcAft>
            </a:pPr>
            <a:r>
              <a:rPr lang="en-US" sz="2800" dirty="0">
                <a:solidFill>
                  <a:srgbClr val="002060"/>
                </a:solidFill>
                <a:latin typeface="Calibri" charset="0"/>
              </a:rPr>
              <a:t>Summary </a:t>
            </a:r>
            <a:r>
              <a:rPr lang="en-US" sz="2800">
                <a:solidFill>
                  <a:srgbClr val="002060"/>
                </a:solidFill>
                <a:latin typeface="Calibri" charset="0"/>
              </a:rPr>
              <a:t>(extrapolations)</a:t>
            </a:r>
            <a:endParaRPr lang="en-US" sz="2800" dirty="0">
              <a:solidFill>
                <a:srgbClr val="002060"/>
              </a:solidFill>
              <a:latin typeface="Calibri" charset="0"/>
            </a:endParaRPr>
          </a:p>
        </p:txBody>
      </p:sp>
      <p:sp>
        <p:nvSpPr>
          <p:cNvPr id="3" name="Rectangle 2">
            <a:extLst>
              <a:ext uri="{FF2B5EF4-FFF2-40B4-BE49-F238E27FC236}">
                <a16:creationId xmlns:a16="http://schemas.microsoft.com/office/drawing/2014/main" id="{7247DA32-3F01-F24F-A2FC-9E34019902A1}"/>
              </a:ext>
            </a:extLst>
          </p:cNvPr>
          <p:cNvSpPr/>
          <p:nvPr/>
        </p:nvSpPr>
        <p:spPr>
          <a:xfrm>
            <a:off x="337279" y="748654"/>
            <a:ext cx="8531656" cy="5324535"/>
          </a:xfrm>
          <a:prstGeom prst="rect">
            <a:avLst/>
          </a:prstGeom>
        </p:spPr>
        <p:txBody>
          <a:bodyPr wrap="square">
            <a:spAutoFit/>
          </a:bodyPr>
          <a:lstStyle/>
          <a:p>
            <a:r>
              <a:rPr lang="en-US" sz="2000" dirty="0"/>
              <a:t>While both Gaussian  processes and Bayesian neural networks reduce the </a:t>
            </a:r>
            <a:r>
              <a:rPr lang="en-US" sz="2000" dirty="0" err="1"/>
              <a:t>rms</a:t>
            </a:r>
            <a:r>
              <a:rPr lang="en-US" sz="2000" dirty="0"/>
              <a:t> deviation from experiment significantly, GP offers a better and more stable performance. The increase in the predictive power of DFT models aided by the statistical treatment is quite astonishing: the resulting </a:t>
            </a:r>
            <a:r>
              <a:rPr lang="en-US" sz="2000" dirty="0" err="1"/>
              <a:t>rms</a:t>
            </a:r>
            <a:r>
              <a:rPr lang="en-US" sz="2000" dirty="0"/>
              <a:t> deviations from experiment on the testing dataset are  similar to those of  more phenomenological models. </a:t>
            </a:r>
          </a:p>
          <a:p>
            <a:endParaRPr lang="en-US" sz="2000" dirty="0"/>
          </a:p>
          <a:p>
            <a:r>
              <a:rPr lang="en-US" sz="2000" dirty="0"/>
              <a:t>The estimated confidence intervals on predictions make it possible to evaluate predictive power of individual models, and also use groups of models to make quantified predictions.</a:t>
            </a:r>
          </a:p>
          <a:p>
            <a:endParaRPr lang="en-US" sz="2000" dirty="0"/>
          </a:p>
          <a:p>
            <a:r>
              <a:rPr lang="en-US" sz="2000" dirty="0"/>
              <a:t>The proposed robust statistical approach to extrapolation of nuclear model results can be  useful for assessing the impact of current and future experiments  in the context of model developments. The new  Bayesian  capability to evaluate residuals is also  expected to impact research in the domains where experiments are currently impossible, for instance  in r-process simulations.</a:t>
            </a:r>
          </a:p>
        </p:txBody>
      </p:sp>
      <p:sp>
        <p:nvSpPr>
          <p:cNvPr id="4" name="Footer Placeholder 3">
            <a:extLst>
              <a:ext uri="{FF2B5EF4-FFF2-40B4-BE49-F238E27FC236}">
                <a16:creationId xmlns:a16="http://schemas.microsoft.com/office/drawing/2014/main" id="{84FE822C-E57C-F148-BAC3-E9145984BF60}"/>
              </a:ext>
            </a:extLst>
          </p:cNvPr>
          <p:cNvSpPr>
            <a:spLocks noGrp="1"/>
          </p:cNvSpPr>
          <p:nvPr>
            <p:ph type="ftr" sz="quarter" idx="10"/>
          </p:nvPr>
        </p:nvSpPr>
        <p:spPr/>
        <p:txBody>
          <a:bodyPr/>
          <a:lstStyle/>
          <a:p>
            <a:r>
              <a:rPr lang="en-US"/>
              <a:t>W. Nazarewicz, Erice School 2018</a:t>
            </a:r>
          </a:p>
        </p:txBody>
      </p:sp>
      <p:sp>
        <p:nvSpPr>
          <p:cNvPr id="5" name="Slide Number Placeholder 4">
            <a:extLst>
              <a:ext uri="{FF2B5EF4-FFF2-40B4-BE49-F238E27FC236}">
                <a16:creationId xmlns:a16="http://schemas.microsoft.com/office/drawing/2014/main" id="{229A002D-986B-0F4D-A498-BBBFCC870BB9}"/>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51</a:t>
            </a:fld>
            <a:endParaRPr lang="en-US" dirty="0">
              <a:solidFill>
                <a:prstClr val="black">
                  <a:tint val="75000"/>
                </a:prstClr>
              </a:solidFill>
            </a:endParaRPr>
          </a:p>
        </p:txBody>
      </p:sp>
    </p:spTree>
    <p:extLst>
      <p:ext uri="{BB962C8B-B14F-4D97-AF65-F5344CB8AC3E}">
        <p14:creationId xmlns:p14="http://schemas.microsoft.com/office/powerpoint/2010/main" val="18265459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D19D9E-DD02-A144-A21E-B577F276B06A}"/>
              </a:ext>
            </a:extLst>
          </p:cNvPr>
          <p:cNvSpPr>
            <a:spLocks noGrp="1"/>
          </p:cNvSpPr>
          <p:nvPr>
            <p:ph type="ftr" sz="quarter" idx="10"/>
          </p:nvPr>
        </p:nvSpPr>
        <p:spPr/>
        <p:txBody>
          <a:bodyPr/>
          <a:lstStyle/>
          <a:p>
            <a:r>
              <a:rPr lang="en-US"/>
              <a:t>W. Nazarewicz, Erice School 2018</a:t>
            </a:r>
          </a:p>
        </p:txBody>
      </p:sp>
      <p:sp>
        <p:nvSpPr>
          <p:cNvPr id="3" name="Slide Number Placeholder 2">
            <a:extLst>
              <a:ext uri="{FF2B5EF4-FFF2-40B4-BE49-F238E27FC236}">
                <a16:creationId xmlns:a16="http://schemas.microsoft.com/office/drawing/2014/main" id="{DF6268B9-CD9B-B448-AE99-8DF3FDBCE424}"/>
              </a:ext>
            </a:extLst>
          </p:cNvPr>
          <p:cNvSpPr>
            <a:spLocks noGrp="1"/>
          </p:cNvSpPr>
          <p:nvPr>
            <p:ph type="sldNum" sz="quarter" idx="11"/>
          </p:nvPr>
        </p:nvSpPr>
        <p:spPr/>
        <p:txBody>
          <a:bodyPr/>
          <a:lstStyle/>
          <a:p>
            <a:fld id="{987C7CF1-4D7D-C941-87F6-6592CA3F7595}" type="slidenum">
              <a:rPr lang="en-US" smtClean="0">
                <a:solidFill>
                  <a:prstClr val="black">
                    <a:tint val="75000"/>
                  </a:prstClr>
                </a:solidFill>
              </a:rPr>
              <a:pPr/>
              <a:t>52</a:t>
            </a:fld>
            <a:endParaRPr lang="en-US" dirty="0">
              <a:solidFill>
                <a:prstClr val="black">
                  <a:tint val="75000"/>
                </a:prstClr>
              </a:solidFill>
            </a:endParaRPr>
          </a:p>
        </p:txBody>
      </p:sp>
      <p:sp>
        <p:nvSpPr>
          <p:cNvPr id="4" name="Rectangle 3">
            <a:extLst>
              <a:ext uri="{FF2B5EF4-FFF2-40B4-BE49-F238E27FC236}">
                <a16:creationId xmlns:a16="http://schemas.microsoft.com/office/drawing/2014/main" id="{1D197A34-0F12-FC4A-B621-4BA6C4F6D2EC}"/>
              </a:ext>
            </a:extLst>
          </p:cNvPr>
          <p:cNvSpPr/>
          <p:nvPr/>
        </p:nvSpPr>
        <p:spPr>
          <a:xfrm>
            <a:off x="2038926" y="2623647"/>
            <a:ext cx="4594630" cy="923330"/>
          </a:xfrm>
          <a:prstGeom prst="rect">
            <a:avLst/>
          </a:prstGeom>
        </p:spPr>
        <p:txBody>
          <a:bodyPr wrap="square">
            <a:spAutoFit/>
          </a:bodyPr>
          <a:lstStyle/>
          <a:p>
            <a:pPr algn="ctr"/>
            <a:r>
              <a:rPr lang="en-US" sz="5400" dirty="0">
                <a:solidFill>
                  <a:srgbClr val="000000"/>
                </a:solidFill>
              </a:rPr>
              <a:t>Thank you!</a:t>
            </a:r>
            <a:endParaRPr lang="en-US" sz="5400" u="sng" dirty="0">
              <a:solidFill>
                <a:srgbClr val="000000"/>
              </a:solidFill>
            </a:endParaRPr>
          </a:p>
        </p:txBody>
      </p:sp>
    </p:spTree>
    <p:extLst>
      <p:ext uri="{BB962C8B-B14F-4D97-AF65-F5344CB8AC3E}">
        <p14:creationId xmlns:p14="http://schemas.microsoft.com/office/powerpoint/2010/main" val="2986981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6</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4" name="Rectangle 26">
            <a:extLst>
              <a:ext uri="{FF2B5EF4-FFF2-40B4-BE49-F238E27FC236}">
                <a16:creationId xmlns:a16="http://schemas.microsoft.com/office/drawing/2014/main" id="{CC726D6D-B1CD-5540-9F1F-7DB2FAA6406E}"/>
              </a:ext>
            </a:extLst>
          </p:cNvPr>
          <p:cNvSpPr>
            <a:spLocks noChangeArrowheads="1"/>
          </p:cNvSpPr>
          <p:nvPr/>
        </p:nvSpPr>
        <p:spPr bwMode="auto">
          <a:xfrm>
            <a:off x="373063" y="346349"/>
            <a:ext cx="8448675" cy="6091453"/>
          </a:xfrm>
          <a:prstGeom prst="rect">
            <a:avLst/>
          </a:prstGeom>
          <a:solidFill>
            <a:srgbClr val="E4FFE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5" name="TextBox 4">
            <a:extLst>
              <a:ext uri="{FF2B5EF4-FFF2-40B4-BE49-F238E27FC236}">
                <a16:creationId xmlns:a16="http://schemas.microsoft.com/office/drawing/2014/main" id="{569CD4D9-59CF-9E40-AB3E-794908062F16}"/>
              </a:ext>
            </a:extLst>
          </p:cNvPr>
          <p:cNvSpPr txBox="1"/>
          <p:nvPr/>
        </p:nvSpPr>
        <p:spPr>
          <a:xfrm>
            <a:off x="729917" y="724986"/>
            <a:ext cx="1292278" cy="646331"/>
          </a:xfrm>
          <a:prstGeom prst="rect">
            <a:avLst/>
          </a:prstGeom>
          <a:solidFill>
            <a:schemeClr val="accent5">
              <a:lumMod val="9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solidFill>
                  <a:srgbClr val="000000"/>
                </a:solidFill>
                <a:effectLst>
                  <a:outerShdw blurRad="38100" dist="38100" dir="2700000" algn="tl">
                    <a:srgbClr val="C0C0C0"/>
                  </a:outerShdw>
                </a:effectLst>
                <a:latin typeface="Calibri" panose="020F0502020204030204" pitchFamily="34" charset="0"/>
              </a:rPr>
              <a:t>NN+NNN</a:t>
            </a:r>
          </a:p>
          <a:p>
            <a:pPr algn="ctr" eaLnBrk="1" hangingPunct="1"/>
            <a:r>
              <a:rPr lang="en-US" altLang="en-US" sz="1800" dirty="0">
                <a:solidFill>
                  <a:srgbClr val="000000"/>
                </a:solidFill>
                <a:effectLst>
                  <a:outerShdw blurRad="38100" dist="38100" dir="2700000" algn="tl">
                    <a:srgbClr val="C0C0C0"/>
                  </a:outerShdw>
                </a:effectLst>
                <a:latin typeface="Calibri" panose="020F0502020204030204" pitchFamily="34" charset="0"/>
              </a:rPr>
              <a:t>interactions</a:t>
            </a:r>
          </a:p>
        </p:txBody>
      </p:sp>
      <p:sp>
        <p:nvSpPr>
          <p:cNvPr id="6" name="TextBox 5">
            <a:extLst>
              <a:ext uri="{FF2B5EF4-FFF2-40B4-BE49-F238E27FC236}">
                <a16:creationId xmlns:a16="http://schemas.microsoft.com/office/drawing/2014/main" id="{28EB0DFF-8793-A845-8164-51B362475634}"/>
              </a:ext>
            </a:extLst>
          </p:cNvPr>
          <p:cNvSpPr txBox="1"/>
          <p:nvPr/>
        </p:nvSpPr>
        <p:spPr>
          <a:xfrm>
            <a:off x="2546691" y="724986"/>
            <a:ext cx="1556836" cy="646331"/>
          </a:xfrm>
          <a:prstGeom prst="rect">
            <a:avLst/>
          </a:prstGeom>
          <a:solidFill>
            <a:schemeClr val="accent5">
              <a:lumMod val="90000"/>
            </a:schemeClr>
          </a:solidFill>
          <a:ln>
            <a:solidFill>
              <a:schemeClr val="tx1"/>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solidFill>
                  <a:srgbClr val="000000"/>
                </a:solidFill>
                <a:effectLst>
                  <a:outerShdw blurRad="38100" dist="38100" dir="2700000" algn="tl">
                    <a:srgbClr val="C0C0C0"/>
                  </a:outerShdw>
                </a:effectLst>
                <a:latin typeface="Calibri" panose="020F0502020204030204" pitchFamily="34" charset="0"/>
              </a:rPr>
              <a:t>Density Matrix</a:t>
            </a:r>
          </a:p>
          <a:p>
            <a:pPr algn="ctr" eaLnBrk="1" hangingPunct="1"/>
            <a:r>
              <a:rPr lang="en-US" altLang="en-US" sz="1800" dirty="0">
                <a:solidFill>
                  <a:srgbClr val="000000"/>
                </a:solidFill>
                <a:effectLst>
                  <a:outerShdw blurRad="38100" dist="38100" dir="2700000" algn="tl">
                    <a:srgbClr val="C0C0C0"/>
                  </a:outerShdw>
                </a:effectLst>
                <a:latin typeface="Calibri" panose="020F0502020204030204" pitchFamily="34" charset="0"/>
              </a:rPr>
              <a:t>Expansion</a:t>
            </a:r>
          </a:p>
        </p:txBody>
      </p:sp>
      <p:sp>
        <p:nvSpPr>
          <p:cNvPr id="7" name="TextBox 6">
            <a:extLst>
              <a:ext uri="{FF2B5EF4-FFF2-40B4-BE49-F238E27FC236}">
                <a16:creationId xmlns:a16="http://schemas.microsoft.com/office/drawing/2014/main" id="{D4114377-606B-DD4C-A51E-06A7EB50E2A1}"/>
              </a:ext>
            </a:extLst>
          </p:cNvPr>
          <p:cNvSpPr txBox="1">
            <a:spLocks noChangeArrowheads="1"/>
          </p:cNvSpPr>
          <p:nvPr/>
        </p:nvSpPr>
        <p:spPr bwMode="auto">
          <a:xfrm>
            <a:off x="504825" y="1893604"/>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latin typeface="Calibri" panose="020F0502020204030204" pitchFamily="34" charset="0"/>
              </a:rPr>
              <a:t>Input</a:t>
            </a:r>
          </a:p>
        </p:txBody>
      </p:sp>
      <p:sp>
        <p:nvSpPr>
          <p:cNvPr id="8" name="TextBox 7">
            <a:extLst>
              <a:ext uri="{FF2B5EF4-FFF2-40B4-BE49-F238E27FC236}">
                <a16:creationId xmlns:a16="http://schemas.microsoft.com/office/drawing/2014/main" id="{010B2FA1-A0BB-7349-8F72-0FB91653E1D8}"/>
              </a:ext>
            </a:extLst>
          </p:cNvPr>
          <p:cNvSpPr txBox="1"/>
          <p:nvPr/>
        </p:nvSpPr>
        <p:spPr>
          <a:xfrm>
            <a:off x="7041630" y="1715903"/>
            <a:ext cx="1582484" cy="646331"/>
          </a:xfrm>
          <a:prstGeom prst="rect">
            <a:avLst/>
          </a:prstGeom>
          <a:solidFill>
            <a:srgbClr val="FFFF00"/>
          </a:solidFill>
          <a:ln>
            <a:solidFill>
              <a:schemeClr val="tx1"/>
            </a:solidFill>
          </a:ln>
          <a:effectLst/>
        </p:spPr>
        <p:style>
          <a:lnRef idx="0">
            <a:schemeClr val="accent4"/>
          </a:lnRef>
          <a:fillRef idx="3">
            <a:schemeClr val="accent4"/>
          </a:fillRef>
          <a:effectRef idx="3">
            <a:schemeClr val="accent4"/>
          </a:effectRef>
          <a:fontRef idx="minor">
            <a:schemeClr val="lt1"/>
          </a:fontRef>
        </p:style>
        <p:txBody>
          <a:bodyPr wrap="none">
            <a:spAutoFit/>
          </a:bodyPr>
          <a:lstStyle/>
          <a:p>
            <a:pPr algn="ctr" defTabSz="457200" eaLnBrk="1" fontAlgn="auto" hangingPunct="1">
              <a:spcBef>
                <a:spcPts val="0"/>
              </a:spcBef>
              <a:spcAft>
                <a:spcPts val="0"/>
              </a:spcAft>
              <a:defRPr/>
            </a:pPr>
            <a:r>
              <a:rPr lang="en-US" sz="1800" dirty="0">
                <a:solidFill>
                  <a:srgbClr val="000000"/>
                </a:solidFill>
              </a:rPr>
              <a:t>Energy Density</a:t>
            </a:r>
          </a:p>
          <a:p>
            <a:pPr algn="ctr" defTabSz="457200" eaLnBrk="1" fontAlgn="auto" hangingPunct="1">
              <a:spcBef>
                <a:spcPts val="0"/>
              </a:spcBef>
              <a:spcAft>
                <a:spcPts val="0"/>
              </a:spcAft>
              <a:defRPr/>
            </a:pPr>
            <a:r>
              <a:rPr lang="en-US" sz="1800" dirty="0">
                <a:solidFill>
                  <a:srgbClr val="000000"/>
                </a:solidFill>
              </a:rPr>
              <a:t>Functional</a:t>
            </a:r>
          </a:p>
        </p:txBody>
      </p:sp>
      <p:cxnSp>
        <p:nvCxnSpPr>
          <p:cNvPr id="9" name="Elbow Connector 8">
            <a:extLst>
              <a:ext uri="{FF2B5EF4-FFF2-40B4-BE49-F238E27FC236}">
                <a16:creationId xmlns:a16="http://schemas.microsoft.com/office/drawing/2014/main" id="{740108FE-D72C-2E43-BD07-B73B7EB9E5C2}"/>
              </a:ext>
            </a:extLst>
          </p:cNvPr>
          <p:cNvCxnSpPr>
            <a:cxnSpLocks noChangeShapeType="1"/>
          </p:cNvCxnSpPr>
          <p:nvPr/>
        </p:nvCxnSpPr>
        <p:spPr bwMode="auto">
          <a:xfrm>
            <a:off x="4287838" y="1692765"/>
            <a:ext cx="906462" cy="346075"/>
          </a:xfrm>
          <a:prstGeom prst="bentConnector3">
            <a:avLst>
              <a:gd name="adj1" fmla="val 50000"/>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Elbow Connector 9">
            <a:extLst>
              <a:ext uri="{FF2B5EF4-FFF2-40B4-BE49-F238E27FC236}">
                <a16:creationId xmlns:a16="http://schemas.microsoft.com/office/drawing/2014/main" id="{E609FD9E-D50D-B64D-BCFB-DA8AD458B8A6}"/>
              </a:ext>
            </a:extLst>
          </p:cNvPr>
          <p:cNvCxnSpPr>
            <a:cxnSpLocks noChangeShapeType="1"/>
          </p:cNvCxnSpPr>
          <p:nvPr/>
        </p:nvCxnSpPr>
        <p:spPr bwMode="auto">
          <a:xfrm flipV="1">
            <a:off x="3270250" y="2038840"/>
            <a:ext cx="1924050" cy="1081088"/>
          </a:xfrm>
          <a:prstGeom prst="bentConnector3">
            <a:avLst>
              <a:gd name="adj1" fmla="val 76394"/>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27200D88-F80D-5845-9FD1-A9E1CF526B35}"/>
              </a:ext>
            </a:extLst>
          </p:cNvPr>
          <p:cNvSpPr txBox="1"/>
          <p:nvPr/>
        </p:nvSpPr>
        <p:spPr>
          <a:xfrm>
            <a:off x="6341571" y="4767864"/>
            <a:ext cx="1338828" cy="369332"/>
          </a:xfrm>
          <a:prstGeom prst="rect">
            <a:avLst/>
          </a:prstGeom>
          <a:solidFill>
            <a:srgbClr val="FFD7EE"/>
          </a:solidFill>
          <a:ln>
            <a:solidFill>
              <a:schemeClr val="tx1"/>
            </a:solidFill>
          </a:ln>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wrap="none">
            <a:spAutoFit/>
          </a:bodyPr>
          <a:lstStyle/>
          <a:p>
            <a:pPr algn="ctr" defTabSz="457200" eaLnBrk="1" fontAlgn="auto" hangingPunct="1">
              <a:spcBef>
                <a:spcPts val="0"/>
              </a:spcBef>
              <a:spcAft>
                <a:spcPts val="0"/>
              </a:spcAft>
              <a:defRPr/>
            </a:pPr>
            <a:r>
              <a:rPr lang="en-US" sz="1800" dirty="0">
                <a:solidFill>
                  <a:srgbClr val="000000"/>
                </a:solidFill>
              </a:rPr>
              <a:t>Observables</a:t>
            </a:r>
          </a:p>
        </p:txBody>
      </p:sp>
      <p:sp>
        <p:nvSpPr>
          <p:cNvPr id="12" name="TextBox 23">
            <a:extLst>
              <a:ext uri="{FF2B5EF4-FFF2-40B4-BE49-F238E27FC236}">
                <a16:creationId xmlns:a16="http://schemas.microsoft.com/office/drawing/2014/main" id="{B8368CAD-3A7E-4248-839C-BAE0A63CABB6}"/>
              </a:ext>
            </a:extLst>
          </p:cNvPr>
          <p:cNvSpPr txBox="1">
            <a:spLocks noChangeArrowheads="1"/>
          </p:cNvSpPr>
          <p:nvPr/>
        </p:nvSpPr>
        <p:spPr bwMode="auto">
          <a:xfrm>
            <a:off x="6089650" y="5185265"/>
            <a:ext cx="2800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solidFill>
                  <a:srgbClr val="000000"/>
                </a:solidFill>
                <a:latin typeface="Calibri" panose="020F0502020204030204" pitchFamily="34" charset="0"/>
              </a:rPr>
              <a:t>Direct comparison with experiment</a:t>
            </a:r>
          </a:p>
          <a:p>
            <a:pPr eaLnBrk="1" hangingPunct="1">
              <a:buFont typeface="Arial" panose="020B0604020202020204" pitchFamily="34" charset="0"/>
              <a:buChar char="•"/>
            </a:pPr>
            <a:r>
              <a:rPr lang="en-US" altLang="en-US" sz="1800">
                <a:solidFill>
                  <a:srgbClr val="000000"/>
                </a:solidFill>
                <a:latin typeface="Calibri" panose="020F0502020204030204" pitchFamily="34" charset="0"/>
              </a:rPr>
              <a:t>Pseudo-data for reactions and astrophysics</a:t>
            </a:r>
          </a:p>
        </p:txBody>
      </p:sp>
      <p:cxnSp>
        <p:nvCxnSpPr>
          <p:cNvPr id="13" name="Straight Arrow Connector 12">
            <a:extLst>
              <a:ext uri="{FF2B5EF4-FFF2-40B4-BE49-F238E27FC236}">
                <a16:creationId xmlns:a16="http://schemas.microsoft.com/office/drawing/2014/main" id="{87383090-326E-E749-ADA9-B58B5457A15B}"/>
              </a:ext>
            </a:extLst>
          </p:cNvPr>
          <p:cNvCxnSpPr>
            <a:cxnSpLocks noChangeShapeType="1"/>
          </p:cNvCxnSpPr>
          <p:nvPr/>
        </p:nvCxnSpPr>
        <p:spPr bwMode="auto">
          <a:xfrm rot="5400000">
            <a:off x="6615113" y="4372465"/>
            <a:ext cx="792162"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1D4F8564-B92F-8A48-8921-E2C11A6A7F86}"/>
              </a:ext>
            </a:extLst>
          </p:cNvPr>
          <p:cNvSpPr txBox="1"/>
          <p:nvPr/>
        </p:nvSpPr>
        <p:spPr>
          <a:xfrm>
            <a:off x="1348507" y="1637406"/>
            <a:ext cx="1967205" cy="646331"/>
          </a:xfrm>
          <a:prstGeom prst="rect">
            <a:avLst/>
          </a:prstGeom>
          <a:solidFill>
            <a:schemeClr val="accent5">
              <a:lumMod val="9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solidFill>
                  <a:srgbClr val="000000"/>
                </a:solidFill>
                <a:effectLst>
                  <a:outerShdw blurRad="38100" dist="38100" dir="2700000" algn="tl">
                    <a:srgbClr val="C0C0C0"/>
                  </a:outerShdw>
                </a:effectLst>
                <a:latin typeface="Calibri" panose="020F0502020204030204" pitchFamily="34" charset="0"/>
              </a:rPr>
              <a:t>Density dependent</a:t>
            </a:r>
          </a:p>
          <a:p>
            <a:pPr algn="ctr" eaLnBrk="1" hangingPunct="1"/>
            <a:r>
              <a:rPr lang="en-US" altLang="en-US" sz="1800">
                <a:solidFill>
                  <a:srgbClr val="000000"/>
                </a:solidFill>
                <a:effectLst>
                  <a:outerShdw blurRad="38100" dist="38100" dir="2700000" algn="tl">
                    <a:srgbClr val="C0C0C0"/>
                  </a:outerShdw>
                </a:effectLst>
                <a:latin typeface="Calibri" panose="020F0502020204030204" pitchFamily="34" charset="0"/>
              </a:rPr>
              <a:t>interactions</a:t>
            </a:r>
          </a:p>
        </p:txBody>
      </p:sp>
      <p:cxnSp>
        <p:nvCxnSpPr>
          <p:cNvPr id="15" name="Straight Arrow Connector 14">
            <a:extLst>
              <a:ext uri="{FF2B5EF4-FFF2-40B4-BE49-F238E27FC236}">
                <a16:creationId xmlns:a16="http://schemas.microsoft.com/office/drawing/2014/main" id="{9891CBB1-1F75-4444-88FA-7A17BE24C8C6}"/>
              </a:ext>
            </a:extLst>
          </p:cNvPr>
          <p:cNvCxnSpPr>
            <a:cxnSpLocks noChangeShapeType="1"/>
          </p:cNvCxnSpPr>
          <p:nvPr/>
        </p:nvCxnSpPr>
        <p:spPr bwMode="auto">
          <a:xfrm>
            <a:off x="2022475" y="1048240"/>
            <a:ext cx="523875" cy="4763"/>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DCD11990-735D-904F-A53B-4FDB878659BB}"/>
              </a:ext>
            </a:extLst>
          </p:cNvPr>
          <p:cNvSpPr txBox="1"/>
          <p:nvPr/>
        </p:nvSpPr>
        <p:spPr>
          <a:xfrm>
            <a:off x="1661373" y="2658261"/>
            <a:ext cx="1608133" cy="923330"/>
          </a:xfrm>
          <a:prstGeom prst="rect">
            <a:avLst/>
          </a:prstGeom>
          <a:solidFill>
            <a:schemeClr val="accent5">
              <a:lumMod val="90000"/>
            </a:schemeClr>
          </a:solidFill>
          <a:ln>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effectLst>
                  <a:outerShdw blurRad="38100" dist="38100" dir="2700000" algn="tl">
                    <a:srgbClr val="C0C0C0"/>
                  </a:outerShdw>
                </a:effectLst>
                <a:latin typeface="Calibri" panose="020F0502020204030204" pitchFamily="34" charset="0"/>
              </a:rPr>
              <a:t>Fit-observables</a:t>
            </a:r>
          </a:p>
          <a:p>
            <a:pPr eaLnBrk="1" hangingPunct="1">
              <a:buFont typeface="Arial" panose="020B0604020202020204" pitchFamily="34" charset="0"/>
              <a:buChar char="•"/>
            </a:pPr>
            <a:r>
              <a:rPr lang="en-US" altLang="en-US" sz="1800">
                <a:solidFill>
                  <a:srgbClr val="000000"/>
                </a:solidFill>
                <a:effectLst>
                  <a:outerShdw blurRad="38100" dist="38100" dir="2700000" algn="tl">
                    <a:srgbClr val="C0C0C0"/>
                  </a:outerShdw>
                </a:effectLst>
                <a:latin typeface="Calibri" panose="020F0502020204030204" pitchFamily="34" charset="0"/>
              </a:rPr>
              <a:t>experiment</a:t>
            </a:r>
          </a:p>
          <a:p>
            <a:pPr eaLnBrk="1" hangingPunct="1">
              <a:buFont typeface="Arial" panose="020B0604020202020204" pitchFamily="34" charset="0"/>
              <a:buChar char="•"/>
            </a:pPr>
            <a:r>
              <a:rPr lang="en-US" altLang="en-US" sz="1800">
                <a:solidFill>
                  <a:srgbClr val="000000"/>
                </a:solidFill>
                <a:effectLst>
                  <a:outerShdw blurRad="38100" dist="38100" dir="2700000" algn="tl">
                    <a:srgbClr val="C0C0C0"/>
                  </a:outerShdw>
                </a:effectLst>
                <a:latin typeface="Calibri" panose="020F0502020204030204" pitchFamily="34" charset="0"/>
              </a:rPr>
              <a:t>pseudo data</a:t>
            </a:r>
          </a:p>
        </p:txBody>
      </p:sp>
      <p:sp>
        <p:nvSpPr>
          <p:cNvPr id="17" name="TextBox 16">
            <a:extLst>
              <a:ext uri="{FF2B5EF4-FFF2-40B4-BE49-F238E27FC236}">
                <a16:creationId xmlns:a16="http://schemas.microsoft.com/office/drawing/2014/main" id="{03063F62-EEFA-DB4F-9836-D9EC3B4FD1DF}"/>
              </a:ext>
            </a:extLst>
          </p:cNvPr>
          <p:cNvSpPr txBox="1"/>
          <p:nvPr/>
        </p:nvSpPr>
        <p:spPr>
          <a:xfrm>
            <a:off x="5194211" y="1854403"/>
            <a:ext cx="1391126" cy="369332"/>
          </a:xfrm>
          <a:prstGeom prst="rect">
            <a:avLst/>
          </a:prstGeom>
          <a:solidFill>
            <a:srgbClr val="F9FFC2"/>
          </a:solidFill>
          <a:ln>
            <a:solidFill>
              <a:schemeClr val="tx1"/>
            </a:solidFill>
          </a:ln>
          <a:effectLst/>
        </p:spPr>
        <p:style>
          <a:lnRef idx="0">
            <a:schemeClr val="accent2"/>
          </a:lnRef>
          <a:fillRef idx="3">
            <a:schemeClr val="accent2"/>
          </a:fillRef>
          <a:effectRef idx="3">
            <a:schemeClr val="accent2"/>
          </a:effectRef>
          <a:fontRef idx="minor">
            <a:schemeClr val="lt1"/>
          </a:fontRef>
        </p:style>
        <p:txBody>
          <a:bodyPr wrap="non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solidFill>
                  <a:srgbClr val="000000"/>
                </a:solidFill>
                <a:effectLst>
                  <a:outerShdw blurRad="38100" dist="38100" dir="2700000" algn="tl">
                    <a:srgbClr val="C0C0C0"/>
                  </a:outerShdw>
                </a:effectLst>
                <a:latin typeface="Calibri" panose="020F0502020204030204" pitchFamily="34" charset="0"/>
              </a:rPr>
              <a:t>Optimization</a:t>
            </a:r>
          </a:p>
        </p:txBody>
      </p:sp>
      <p:sp>
        <p:nvSpPr>
          <p:cNvPr id="18" name="Rectangle 17">
            <a:extLst>
              <a:ext uri="{FF2B5EF4-FFF2-40B4-BE49-F238E27FC236}">
                <a16:creationId xmlns:a16="http://schemas.microsoft.com/office/drawing/2014/main" id="{BA456C24-2F40-1E44-960B-3AD6A785C3B3}"/>
              </a:ext>
            </a:extLst>
          </p:cNvPr>
          <p:cNvSpPr>
            <a:spLocks noChangeArrowheads="1"/>
          </p:cNvSpPr>
          <p:nvPr/>
        </p:nvSpPr>
        <p:spPr bwMode="auto">
          <a:xfrm>
            <a:off x="504825" y="567228"/>
            <a:ext cx="3783013" cy="1925637"/>
          </a:xfrm>
          <a:prstGeom prst="rect">
            <a:avLst/>
          </a:prstGeom>
          <a:noFill/>
          <a:ln w="9525">
            <a:solidFill>
              <a:srgbClr val="4A7EBB"/>
            </a:solidFill>
            <a:prstDash val="dash"/>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eaLnBrk="1" fontAlgn="auto" hangingPunct="1">
              <a:spcBef>
                <a:spcPts val="0"/>
              </a:spcBef>
              <a:spcAft>
                <a:spcPts val="0"/>
              </a:spcAft>
              <a:defRPr/>
            </a:pPr>
            <a:endParaRPr lang="en-US" sz="1800">
              <a:solidFill>
                <a:prstClr val="white"/>
              </a:solidFill>
              <a:latin typeface="Calibri"/>
              <a:ea typeface="+mn-ea"/>
            </a:endParaRPr>
          </a:p>
        </p:txBody>
      </p:sp>
      <p:cxnSp>
        <p:nvCxnSpPr>
          <p:cNvPr id="19" name="Straight Arrow Connector 18">
            <a:extLst>
              <a:ext uri="{FF2B5EF4-FFF2-40B4-BE49-F238E27FC236}">
                <a16:creationId xmlns:a16="http://schemas.microsoft.com/office/drawing/2014/main" id="{549711B1-10E6-2D47-8123-5504ADD31313}"/>
              </a:ext>
            </a:extLst>
          </p:cNvPr>
          <p:cNvCxnSpPr>
            <a:cxnSpLocks noChangeShapeType="1"/>
          </p:cNvCxnSpPr>
          <p:nvPr/>
        </p:nvCxnSpPr>
        <p:spPr bwMode="auto">
          <a:xfrm>
            <a:off x="6584950" y="2038840"/>
            <a:ext cx="457200"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95B23BE8-E9B0-724B-83B9-B706A563E9E5}"/>
              </a:ext>
            </a:extLst>
          </p:cNvPr>
          <p:cNvSpPr txBox="1">
            <a:spLocks noChangeArrowheads="1"/>
          </p:cNvSpPr>
          <p:nvPr/>
        </p:nvSpPr>
        <p:spPr bwMode="auto">
          <a:xfrm>
            <a:off x="5729288" y="3053253"/>
            <a:ext cx="2563812" cy="923925"/>
          </a:xfrm>
          <a:prstGeom prst="rect">
            <a:avLst/>
          </a:prstGeom>
          <a:solidFill>
            <a:schemeClr val="bg1"/>
          </a:solidFill>
          <a:ln w="9525">
            <a:solidFill>
              <a:srgbClr val="98B954"/>
            </a:solidFill>
            <a:miter lim="800000"/>
            <a:headEnd/>
            <a:tailEnd/>
          </a:ln>
          <a:effectLst>
            <a:outerShdw blurRad="40000" dist="23000" dir="5400000" rotWithShape="0">
              <a:srgbClr val="808080">
                <a:alpha val="34999"/>
              </a:srgbClr>
            </a:outerShdw>
          </a:effectLst>
        </p:spPr>
        <p:txBody>
          <a:bodyPr wrap="none">
            <a:spAutoFit/>
          </a:bodyPr>
          <a:lstStyle/>
          <a:p>
            <a:pPr algn="ctr" defTabSz="457200" eaLnBrk="1" fontAlgn="auto" hangingPunct="1">
              <a:spcBef>
                <a:spcPts val="0"/>
              </a:spcBef>
              <a:spcAft>
                <a:spcPts val="0"/>
              </a:spcAft>
              <a:defRPr/>
            </a:pPr>
            <a:r>
              <a:rPr lang="en-US" sz="1800" dirty="0">
                <a:solidFill>
                  <a:srgbClr val="000000"/>
                </a:solidFill>
                <a:latin typeface="Calibri"/>
                <a:ea typeface="+mn-ea"/>
              </a:rPr>
              <a:t>DFT </a:t>
            </a:r>
            <a:r>
              <a:rPr lang="en-US" sz="1800" dirty="0" err="1">
                <a:solidFill>
                  <a:srgbClr val="000000"/>
                </a:solidFill>
                <a:latin typeface="Calibri"/>
                <a:ea typeface="+mn-ea"/>
              </a:rPr>
              <a:t>variational</a:t>
            </a:r>
            <a:r>
              <a:rPr lang="en-US" sz="1800" dirty="0">
                <a:solidFill>
                  <a:srgbClr val="000000"/>
                </a:solidFill>
                <a:latin typeface="Calibri"/>
                <a:ea typeface="+mn-ea"/>
              </a:rPr>
              <a:t> principle</a:t>
            </a:r>
          </a:p>
          <a:p>
            <a:pPr algn="ctr" defTabSz="457200" eaLnBrk="1" fontAlgn="auto" hangingPunct="1">
              <a:spcBef>
                <a:spcPts val="0"/>
              </a:spcBef>
              <a:spcAft>
                <a:spcPts val="0"/>
              </a:spcAft>
              <a:defRPr/>
            </a:pPr>
            <a:r>
              <a:rPr lang="en-US" sz="1800" dirty="0">
                <a:solidFill>
                  <a:srgbClr val="000000"/>
                </a:solidFill>
                <a:latin typeface="Calibri"/>
                <a:ea typeface="+mn-ea"/>
              </a:rPr>
              <a:t>HF, HFB (self-consistency)</a:t>
            </a:r>
          </a:p>
          <a:p>
            <a:pPr algn="ctr" defTabSz="457200" eaLnBrk="1" fontAlgn="auto" hangingPunct="1">
              <a:spcBef>
                <a:spcPts val="0"/>
              </a:spcBef>
              <a:spcAft>
                <a:spcPts val="0"/>
              </a:spcAft>
              <a:defRPr/>
            </a:pPr>
            <a:r>
              <a:rPr lang="en-US" sz="1800" dirty="0">
                <a:solidFill>
                  <a:srgbClr val="000000"/>
                </a:solidFill>
                <a:latin typeface="Calibri"/>
                <a:ea typeface="+mn-ea"/>
              </a:rPr>
              <a:t>Symmetry breaking</a:t>
            </a:r>
          </a:p>
        </p:txBody>
      </p:sp>
      <p:sp>
        <p:nvSpPr>
          <p:cNvPr id="21" name="TextBox 20">
            <a:extLst>
              <a:ext uri="{FF2B5EF4-FFF2-40B4-BE49-F238E27FC236}">
                <a16:creationId xmlns:a16="http://schemas.microsoft.com/office/drawing/2014/main" id="{6EFCB38A-1B82-5549-91FE-67071E2B8AF4}"/>
              </a:ext>
            </a:extLst>
          </p:cNvPr>
          <p:cNvSpPr txBox="1">
            <a:spLocks noChangeArrowheads="1"/>
          </p:cNvSpPr>
          <p:nvPr/>
        </p:nvSpPr>
        <p:spPr bwMode="auto">
          <a:xfrm>
            <a:off x="2046287" y="4563276"/>
            <a:ext cx="2962275" cy="922338"/>
          </a:xfrm>
          <a:prstGeom prst="rect">
            <a:avLst/>
          </a:prstGeom>
          <a:solidFill>
            <a:schemeClr val="bg1"/>
          </a:solidFill>
          <a:ln w="9525">
            <a:solidFill>
              <a:srgbClr val="98B954"/>
            </a:solidFill>
            <a:miter lim="800000"/>
            <a:headEnd/>
            <a:tailEnd/>
          </a:ln>
          <a:effectLst>
            <a:outerShdw blurRad="40000" dist="23000" dir="5400000" rotWithShape="0">
              <a:srgbClr val="808080">
                <a:alpha val="34999"/>
              </a:srgbClr>
            </a:outerShdw>
          </a:effectLst>
        </p:spPr>
        <p:txBody>
          <a:bodyPr wrap="none">
            <a:spAutoFit/>
          </a:bodyPr>
          <a:lstStyle/>
          <a:p>
            <a:pPr algn="ctr" defTabSz="457200" eaLnBrk="1" fontAlgn="auto" hangingPunct="1">
              <a:spcBef>
                <a:spcPts val="0"/>
              </a:spcBef>
              <a:spcAft>
                <a:spcPts val="0"/>
              </a:spcAft>
              <a:defRPr/>
            </a:pPr>
            <a:r>
              <a:rPr lang="en-US" sz="1800" dirty="0">
                <a:solidFill>
                  <a:srgbClr val="000000"/>
                </a:solidFill>
                <a:latin typeface="Calibri"/>
                <a:ea typeface="+mn-ea"/>
              </a:rPr>
              <a:t>Symmetry restoration</a:t>
            </a:r>
          </a:p>
          <a:p>
            <a:pPr algn="ctr" defTabSz="457200" eaLnBrk="1" fontAlgn="auto" hangingPunct="1">
              <a:spcBef>
                <a:spcPts val="0"/>
              </a:spcBef>
              <a:spcAft>
                <a:spcPts val="0"/>
              </a:spcAft>
              <a:defRPr/>
            </a:pPr>
            <a:r>
              <a:rPr lang="en-US" sz="1800" dirty="0">
                <a:solidFill>
                  <a:srgbClr val="000000"/>
                </a:solidFill>
                <a:latin typeface="Calibri"/>
                <a:ea typeface="+mn-ea"/>
              </a:rPr>
              <a:t>Multi-reference DFT (GCM)</a:t>
            </a:r>
          </a:p>
          <a:p>
            <a:pPr algn="ctr" defTabSz="457200" eaLnBrk="1" fontAlgn="auto" hangingPunct="1">
              <a:spcBef>
                <a:spcPts val="0"/>
              </a:spcBef>
              <a:spcAft>
                <a:spcPts val="0"/>
              </a:spcAft>
              <a:defRPr/>
            </a:pPr>
            <a:r>
              <a:rPr lang="en-US" sz="1800" dirty="0">
                <a:solidFill>
                  <a:srgbClr val="000000"/>
                </a:solidFill>
                <a:latin typeface="Calibri"/>
                <a:ea typeface="+mn-ea"/>
              </a:rPr>
              <a:t>Time dependent DFT (TDHFB)</a:t>
            </a:r>
          </a:p>
        </p:txBody>
      </p:sp>
      <p:cxnSp>
        <p:nvCxnSpPr>
          <p:cNvPr id="22" name="Shape 57">
            <a:extLst>
              <a:ext uri="{FF2B5EF4-FFF2-40B4-BE49-F238E27FC236}">
                <a16:creationId xmlns:a16="http://schemas.microsoft.com/office/drawing/2014/main" id="{34ACD6DC-1A59-364B-AD92-08981F3BC350}"/>
              </a:ext>
            </a:extLst>
          </p:cNvPr>
          <p:cNvCxnSpPr>
            <a:cxnSpLocks noChangeShapeType="1"/>
            <a:endCxn id="21" idx="0"/>
          </p:cNvCxnSpPr>
          <p:nvPr/>
        </p:nvCxnSpPr>
        <p:spPr bwMode="auto">
          <a:xfrm rot="10800000" flipV="1">
            <a:off x="3527426" y="3515214"/>
            <a:ext cx="2201865" cy="1048062"/>
          </a:xfrm>
          <a:prstGeom prst="bentConnector2">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Elbow Connector 22">
            <a:extLst>
              <a:ext uri="{FF2B5EF4-FFF2-40B4-BE49-F238E27FC236}">
                <a16:creationId xmlns:a16="http://schemas.microsoft.com/office/drawing/2014/main" id="{EDB27298-A2AC-2B4D-A586-8CDA37F616BD}"/>
              </a:ext>
            </a:extLst>
          </p:cNvPr>
          <p:cNvCxnSpPr>
            <a:cxnSpLocks noChangeShapeType="1"/>
            <a:stCxn id="21" idx="3"/>
          </p:cNvCxnSpPr>
          <p:nvPr/>
        </p:nvCxnSpPr>
        <p:spPr bwMode="auto">
          <a:xfrm flipV="1">
            <a:off x="5008562" y="4923329"/>
            <a:ext cx="1333501" cy="101116"/>
          </a:xfrm>
          <a:prstGeom prst="bentConnector3">
            <a:avLst>
              <a:gd name="adj1" fmla="val 50000"/>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Elbow Connector 23">
            <a:extLst>
              <a:ext uri="{FF2B5EF4-FFF2-40B4-BE49-F238E27FC236}">
                <a16:creationId xmlns:a16="http://schemas.microsoft.com/office/drawing/2014/main" id="{021E6E50-14D6-3C47-892B-963441BD4D97}"/>
              </a:ext>
            </a:extLst>
          </p:cNvPr>
          <p:cNvCxnSpPr>
            <a:cxnSpLocks noChangeShapeType="1"/>
          </p:cNvCxnSpPr>
          <p:nvPr/>
        </p:nvCxnSpPr>
        <p:spPr bwMode="auto">
          <a:xfrm rot="5400000">
            <a:off x="7000081" y="2373009"/>
            <a:ext cx="690563" cy="669925"/>
          </a:xfrm>
          <a:prstGeom prst="bentConnector3">
            <a:avLst>
              <a:gd name="adj1" fmla="val 50000"/>
            </a:avLst>
          </a:prstGeom>
          <a:noFill/>
          <a:ln w="25400">
            <a:solidFill>
              <a:schemeClr val="tx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 name="Text Box 3">
            <a:extLst>
              <a:ext uri="{FF2B5EF4-FFF2-40B4-BE49-F238E27FC236}">
                <a16:creationId xmlns:a16="http://schemas.microsoft.com/office/drawing/2014/main" id="{354E4E36-309F-F846-93D6-2089CACDB836}"/>
              </a:ext>
            </a:extLst>
          </p:cNvPr>
          <p:cNvSpPr txBox="1">
            <a:spLocks noChangeArrowheads="1"/>
          </p:cNvSpPr>
          <p:nvPr/>
        </p:nvSpPr>
        <p:spPr bwMode="auto">
          <a:xfrm>
            <a:off x="1190625" y="-50656"/>
            <a:ext cx="7091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dirty="0">
                <a:solidFill>
                  <a:srgbClr val="1F1DE8"/>
                </a:solidFill>
                <a:cs typeface="Arial" panose="020B0604020202020204" pitchFamily="34" charset="0"/>
              </a:rPr>
              <a:t>Nuclear Density Functional Theory and Extensions</a:t>
            </a:r>
          </a:p>
        </p:txBody>
      </p:sp>
      <p:sp>
        <p:nvSpPr>
          <p:cNvPr id="27" name="Text Box 2">
            <a:extLst>
              <a:ext uri="{FF2B5EF4-FFF2-40B4-BE49-F238E27FC236}">
                <a16:creationId xmlns:a16="http://schemas.microsoft.com/office/drawing/2014/main" id="{FA3380F6-FBFD-5340-9C84-CD61E09FB7D6}"/>
              </a:ext>
            </a:extLst>
          </p:cNvPr>
          <p:cNvSpPr txBox="1">
            <a:spLocks noChangeArrowheads="1"/>
          </p:cNvSpPr>
          <p:nvPr/>
        </p:nvSpPr>
        <p:spPr bwMode="auto">
          <a:xfrm>
            <a:off x="5351463" y="346350"/>
            <a:ext cx="30599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400" dirty="0">
                <a:solidFill>
                  <a:srgbClr val="000000"/>
                </a:solidFill>
              </a:rPr>
              <a:t>Technology to calculate observables</a:t>
            </a:r>
          </a:p>
          <a:p>
            <a:pPr algn="r"/>
            <a:r>
              <a:rPr lang="en-US" altLang="en-US" sz="1200" i="1" dirty="0">
                <a:solidFill>
                  <a:srgbClr val="000000"/>
                </a:solidFill>
              </a:rPr>
              <a:t>Global properties</a:t>
            </a:r>
          </a:p>
          <a:p>
            <a:pPr algn="r"/>
            <a:r>
              <a:rPr lang="en-US" altLang="en-US" sz="1200" i="1" dirty="0">
                <a:solidFill>
                  <a:srgbClr val="000000"/>
                </a:solidFill>
              </a:rPr>
              <a:t>Spectroscopy</a:t>
            </a:r>
          </a:p>
          <a:p>
            <a:pPr algn="r"/>
            <a:r>
              <a:rPr lang="en-US" altLang="en-US" sz="1400" dirty="0">
                <a:solidFill>
                  <a:srgbClr val="000000"/>
                </a:solidFill>
              </a:rPr>
              <a:t>DFT Solvers</a:t>
            </a:r>
          </a:p>
          <a:p>
            <a:pPr algn="r"/>
            <a:r>
              <a:rPr lang="en-US" altLang="en-US" sz="1400" dirty="0">
                <a:solidFill>
                  <a:srgbClr val="000000"/>
                </a:solidFill>
              </a:rPr>
              <a:t>Functional form</a:t>
            </a:r>
          </a:p>
          <a:p>
            <a:pPr algn="r"/>
            <a:r>
              <a:rPr lang="en-US" altLang="en-US" sz="1400" dirty="0">
                <a:solidFill>
                  <a:srgbClr val="000000"/>
                </a:solidFill>
              </a:rPr>
              <a:t>Functional optimization</a:t>
            </a:r>
          </a:p>
        </p:txBody>
      </p:sp>
    </p:spTree>
    <p:extLst>
      <p:ext uri="{BB962C8B-B14F-4D97-AF65-F5344CB8AC3E}">
        <p14:creationId xmlns:p14="http://schemas.microsoft.com/office/powerpoint/2010/main" val="767136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DF377-EB00-5B44-8BF9-A471483274E0}"/>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7</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3935A2B4-636A-D34C-9FF6-3520CF4D8847}"/>
              </a:ext>
            </a:extLst>
          </p:cNvPr>
          <p:cNvSpPr>
            <a:spLocks noGrp="1"/>
          </p:cNvSpPr>
          <p:nvPr>
            <p:ph type="ftr" sz="quarter" idx="3"/>
          </p:nvPr>
        </p:nvSpPr>
        <p:spPr/>
        <p:txBody>
          <a:bodyPr/>
          <a:lstStyle/>
          <a:p>
            <a:r>
              <a:rPr lang="en-US"/>
              <a:t>W. Nazarewicz, Erice School 2018</a:t>
            </a:r>
            <a:endParaRPr lang="en-US" dirty="0"/>
          </a:p>
        </p:txBody>
      </p:sp>
      <p:pic>
        <p:nvPicPr>
          <p:cNvPr id="4" name="Picture 2">
            <a:extLst>
              <a:ext uri="{FF2B5EF4-FFF2-40B4-BE49-F238E27FC236}">
                <a16:creationId xmlns:a16="http://schemas.microsoft.com/office/drawing/2014/main" id="{DC981681-004B-3C49-B3B8-B360B966B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60" t="3819" r="4706" b="3273"/>
          <a:stretch>
            <a:fillRect/>
          </a:stretch>
        </p:blipFill>
        <p:spPr bwMode="auto">
          <a:xfrm>
            <a:off x="474663" y="1054882"/>
            <a:ext cx="397827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2DF69BC9-54B2-D54B-9769-AA1E33B28501}"/>
              </a:ext>
            </a:extLst>
          </p:cNvPr>
          <p:cNvSpPr txBox="1">
            <a:spLocks noChangeArrowheads="1"/>
          </p:cNvSpPr>
          <p:nvPr/>
        </p:nvSpPr>
        <p:spPr bwMode="auto">
          <a:xfrm>
            <a:off x="827088" y="47625"/>
            <a:ext cx="7910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a:solidFill>
                  <a:srgbClr val="1F1DE8"/>
                </a:solidFill>
                <a:cs typeface="Arial" panose="020B0604020202020204" pitchFamily="34" charset="0"/>
              </a:rPr>
              <a:t>Mean-Field Theory ⇒ Density Functional Theory</a:t>
            </a:r>
          </a:p>
        </p:txBody>
      </p:sp>
      <p:sp>
        <p:nvSpPr>
          <p:cNvPr id="6" name="Text Box 4">
            <a:extLst>
              <a:ext uri="{FF2B5EF4-FFF2-40B4-BE49-F238E27FC236}">
                <a16:creationId xmlns:a16="http://schemas.microsoft.com/office/drawing/2014/main" id="{EDB0E5CE-E7A7-EB48-93A1-3F9B750C83B7}"/>
              </a:ext>
            </a:extLst>
          </p:cNvPr>
          <p:cNvSpPr txBox="1">
            <a:spLocks noChangeArrowheads="1"/>
          </p:cNvSpPr>
          <p:nvPr/>
        </p:nvSpPr>
        <p:spPr bwMode="auto">
          <a:xfrm>
            <a:off x="4452938" y="2531448"/>
            <a:ext cx="449654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Char char="•"/>
            </a:pPr>
            <a:r>
              <a:rPr lang="en-US" altLang="en-US" sz="2000" dirty="0">
                <a:solidFill>
                  <a:srgbClr val="000000"/>
                </a:solidFill>
              </a:rPr>
              <a:t>mean-field  ⇒ one-body densities</a:t>
            </a:r>
          </a:p>
          <a:p>
            <a:pPr>
              <a:spcBef>
                <a:spcPct val="50000"/>
              </a:spcBef>
              <a:buFontTx/>
              <a:buChar char="•"/>
            </a:pPr>
            <a:r>
              <a:rPr lang="en-US" altLang="en-US" sz="2000" dirty="0">
                <a:solidFill>
                  <a:srgbClr val="000000"/>
                </a:solidFill>
              </a:rPr>
              <a:t>zero-range ⇒ local densities</a:t>
            </a:r>
          </a:p>
          <a:p>
            <a:pPr>
              <a:spcBef>
                <a:spcPct val="50000"/>
              </a:spcBef>
              <a:buFontTx/>
              <a:buChar char="•"/>
            </a:pPr>
            <a:r>
              <a:rPr lang="en-US" altLang="en-US" sz="2000" dirty="0">
                <a:solidFill>
                  <a:srgbClr val="000000"/>
                </a:solidFill>
              </a:rPr>
              <a:t>finite-range ⇒ gradient terms</a:t>
            </a:r>
          </a:p>
          <a:p>
            <a:pPr>
              <a:spcBef>
                <a:spcPct val="50000"/>
              </a:spcBef>
              <a:buFontTx/>
              <a:buChar char="•"/>
            </a:pPr>
            <a:r>
              <a:rPr lang="en-US" altLang="en-US" sz="2000" dirty="0">
                <a:solidFill>
                  <a:srgbClr val="000000"/>
                </a:solidFill>
              </a:rPr>
              <a:t>particle-hole and pairing channels</a:t>
            </a:r>
          </a:p>
          <a:p>
            <a:pPr>
              <a:spcBef>
                <a:spcPct val="50000"/>
              </a:spcBef>
              <a:buFontTx/>
              <a:buChar char="•"/>
            </a:pPr>
            <a:r>
              <a:rPr lang="en-US" altLang="en-US" sz="2000" dirty="0">
                <a:solidFill>
                  <a:srgbClr val="000000"/>
                </a:solidFill>
              </a:rPr>
              <a:t>Does not have to be related to a force</a:t>
            </a:r>
          </a:p>
          <a:p>
            <a:pPr>
              <a:spcBef>
                <a:spcPct val="50000"/>
              </a:spcBef>
              <a:buFontTx/>
              <a:buChar char="•"/>
            </a:pPr>
            <a:r>
              <a:rPr lang="en-US" altLang="en-US" sz="2000" dirty="0">
                <a:solidFill>
                  <a:srgbClr val="000000"/>
                </a:solidFill>
              </a:rPr>
              <a:t>Has been extremely successful. A broken-symmetry generalized product state does surprisingly good job for nuclei.</a:t>
            </a:r>
          </a:p>
        </p:txBody>
      </p:sp>
      <p:sp>
        <p:nvSpPr>
          <p:cNvPr id="7" name="Text Box 5">
            <a:extLst>
              <a:ext uri="{FF2B5EF4-FFF2-40B4-BE49-F238E27FC236}">
                <a16:creationId xmlns:a16="http://schemas.microsoft.com/office/drawing/2014/main" id="{3EA67000-A6BE-BF46-8EC1-3EC6D7BD2D2C}"/>
              </a:ext>
            </a:extLst>
          </p:cNvPr>
          <p:cNvSpPr txBox="1">
            <a:spLocks noChangeArrowheads="1"/>
          </p:cNvSpPr>
          <p:nvPr/>
        </p:nvSpPr>
        <p:spPr bwMode="auto">
          <a:xfrm>
            <a:off x="5725266" y="1096348"/>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1F1DE8"/>
                </a:solidFill>
                <a:cs typeface="Arial" panose="020B0604020202020204" pitchFamily="34" charset="0"/>
              </a:rPr>
              <a:t>Nuclear DFT</a:t>
            </a:r>
            <a:endParaRPr lang="en-US" altLang="en-US">
              <a:solidFill>
                <a:srgbClr val="000000"/>
              </a:solidFill>
              <a:cs typeface="Arial" panose="020B0604020202020204" pitchFamily="34" charset="0"/>
            </a:endParaRPr>
          </a:p>
          <a:p>
            <a:pPr>
              <a:buFontTx/>
              <a:buChar char="•"/>
            </a:pPr>
            <a:r>
              <a:rPr lang="en-US" altLang="en-US" sz="2000">
                <a:solidFill>
                  <a:srgbClr val="000000"/>
                </a:solidFill>
                <a:cs typeface="Arial" panose="020B0604020202020204" pitchFamily="34" charset="0"/>
              </a:rPr>
              <a:t>two fermi liquids</a:t>
            </a:r>
          </a:p>
          <a:p>
            <a:pPr>
              <a:buFontTx/>
              <a:buChar char="•"/>
            </a:pPr>
            <a:r>
              <a:rPr lang="en-US" altLang="en-US" sz="2000">
                <a:solidFill>
                  <a:srgbClr val="000000"/>
                </a:solidFill>
                <a:cs typeface="Arial" panose="020B0604020202020204" pitchFamily="34" charset="0"/>
              </a:rPr>
              <a:t>self-bound</a:t>
            </a:r>
          </a:p>
          <a:p>
            <a:pPr>
              <a:buFontTx/>
              <a:buChar char="•"/>
            </a:pPr>
            <a:r>
              <a:rPr lang="en-US" altLang="en-US" sz="2000">
                <a:solidFill>
                  <a:srgbClr val="000000"/>
                </a:solidFill>
                <a:cs typeface="Arial" panose="020B0604020202020204" pitchFamily="34" charset="0"/>
              </a:rPr>
              <a:t>superfluid</a:t>
            </a:r>
            <a:r>
              <a:rPr lang="en-US" altLang="en-US">
                <a:solidFill>
                  <a:srgbClr val="000000"/>
                </a:solidFill>
                <a:cs typeface="Arial" panose="020B0604020202020204" pitchFamily="34" charset="0"/>
              </a:rPr>
              <a:t> </a:t>
            </a:r>
          </a:p>
        </p:txBody>
      </p:sp>
      <p:sp>
        <p:nvSpPr>
          <p:cNvPr id="8" name="Rectangle 3">
            <a:extLst>
              <a:ext uri="{FF2B5EF4-FFF2-40B4-BE49-F238E27FC236}">
                <a16:creationId xmlns:a16="http://schemas.microsoft.com/office/drawing/2014/main" id="{DB7DA592-D9A1-3048-B07E-79B50AD7C3B8}"/>
              </a:ext>
            </a:extLst>
          </p:cNvPr>
          <p:cNvSpPr>
            <a:spLocks noChangeArrowheads="1"/>
          </p:cNvSpPr>
          <p:nvPr/>
        </p:nvSpPr>
        <p:spPr bwMode="auto">
          <a:xfrm>
            <a:off x="490538" y="474663"/>
            <a:ext cx="8247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i="1">
                <a:solidFill>
                  <a:srgbClr val="FF0000"/>
                </a:solidFill>
                <a:cs typeface="Arial" panose="020B0604020202020204" pitchFamily="34" charset="0"/>
              </a:rPr>
              <a:t>Degrees of freedom: nucleonic densities</a:t>
            </a:r>
            <a:endParaRPr lang="en-US" altLang="en-US" sz="2800">
              <a:solidFill>
                <a:srgbClr val="FF0000"/>
              </a:solidFill>
              <a:cs typeface="Arial" panose="020B0604020202020204" pitchFamily="34" charset="0"/>
            </a:endParaRPr>
          </a:p>
        </p:txBody>
      </p:sp>
    </p:spTree>
    <p:extLst>
      <p:ext uri="{BB962C8B-B14F-4D97-AF65-F5344CB8AC3E}">
        <p14:creationId xmlns:p14="http://schemas.microsoft.com/office/powerpoint/2010/main" val="25747741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C760B-A6F6-9244-8660-A3C7CCD468BF}"/>
              </a:ext>
            </a:extLst>
          </p:cNvPr>
          <p:cNvSpPr>
            <a:spLocks noGrp="1"/>
          </p:cNvSpPr>
          <p:nvPr>
            <p:ph type="sldNum" sz="quarter" idx="10"/>
          </p:nvPr>
        </p:nvSpPr>
        <p:spPr/>
        <p:txBody>
          <a:bodyPr/>
          <a:lstStyle/>
          <a:p>
            <a:fld id="{987C7CF1-4D7D-C941-87F6-6592CA3F7595}" type="slidenum">
              <a:rPr lang="en-US" smtClean="0">
                <a:solidFill>
                  <a:prstClr val="black">
                    <a:tint val="75000"/>
                  </a:prstClr>
                </a:solidFill>
              </a:rPr>
              <a:pPr/>
              <a:t>8</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BAA01772-7076-BA40-89D8-118BC2B43332}"/>
              </a:ext>
            </a:extLst>
          </p:cNvPr>
          <p:cNvSpPr>
            <a:spLocks noGrp="1"/>
          </p:cNvSpPr>
          <p:nvPr>
            <p:ph type="ftr" sz="quarter" idx="3"/>
          </p:nvPr>
        </p:nvSpPr>
        <p:spPr/>
        <p:txBody>
          <a:bodyPr/>
          <a:lstStyle/>
          <a:p>
            <a:r>
              <a:rPr lang="en-US"/>
              <a:t>W. Nazarewicz, Erice School 2018</a:t>
            </a:r>
            <a:endParaRPr lang="en-US" dirty="0"/>
          </a:p>
        </p:txBody>
      </p:sp>
      <p:sp>
        <p:nvSpPr>
          <p:cNvPr id="4" name="Text Box 4">
            <a:extLst>
              <a:ext uri="{FF2B5EF4-FFF2-40B4-BE49-F238E27FC236}">
                <a16:creationId xmlns:a16="http://schemas.microsoft.com/office/drawing/2014/main" id="{59C26182-5D8E-194E-958D-D37933112309}"/>
              </a:ext>
            </a:extLst>
          </p:cNvPr>
          <p:cNvSpPr txBox="1">
            <a:spLocks noChangeArrowheads="1"/>
          </p:cNvSpPr>
          <p:nvPr/>
        </p:nvSpPr>
        <p:spPr bwMode="auto">
          <a:xfrm>
            <a:off x="76939" y="4252994"/>
            <a:ext cx="895469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7800" indent="-177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dirty="0">
                <a:solidFill>
                  <a:srgbClr val="000000"/>
                </a:solidFill>
              </a:rPr>
              <a:t>Constrained by microscopic theory: ab-initio functionals provide quasi-data! </a:t>
            </a:r>
          </a:p>
          <a:p>
            <a:pPr>
              <a:buFontTx/>
              <a:buChar char="•"/>
            </a:pPr>
            <a:r>
              <a:rPr lang="en-US" altLang="en-US" sz="2000" dirty="0">
                <a:solidFill>
                  <a:srgbClr val="000000"/>
                </a:solidFill>
              </a:rPr>
              <a:t>Not all terms are equally important. Usually ~12 terms considered</a:t>
            </a:r>
          </a:p>
          <a:p>
            <a:pPr>
              <a:buFontTx/>
              <a:buChar char="•"/>
            </a:pPr>
            <a:r>
              <a:rPr lang="en-US" altLang="en-US" sz="2000" dirty="0">
                <a:solidFill>
                  <a:srgbClr val="000000"/>
                </a:solidFill>
              </a:rPr>
              <a:t>Some terms probe specific experimental data</a:t>
            </a:r>
          </a:p>
          <a:p>
            <a:pPr>
              <a:buFontTx/>
              <a:buChar char="•"/>
            </a:pPr>
            <a:r>
              <a:rPr lang="en-US" altLang="en-US" sz="2000" dirty="0">
                <a:solidFill>
                  <a:srgbClr val="000000"/>
                </a:solidFill>
              </a:rPr>
              <a:t>Pairing functional poorly determined. Usually 1-2 terms active</a:t>
            </a:r>
          </a:p>
          <a:p>
            <a:pPr>
              <a:buFontTx/>
              <a:buChar char="•"/>
            </a:pPr>
            <a:r>
              <a:rPr lang="en-US" altLang="en-US" sz="2000" dirty="0">
                <a:solidFill>
                  <a:srgbClr val="000000"/>
                </a:solidFill>
              </a:rPr>
              <a:t>Most popular: </a:t>
            </a:r>
            <a:r>
              <a:rPr lang="en-US" altLang="en-US" sz="2000" dirty="0" err="1">
                <a:solidFill>
                  <a:srgbClr val="000000"/>
                </a:solidFill>
              </a:rPr>
              <a:t>Skyrme</a:t>
            </a:r>
            <a:r>
              <a:rPr lang="en-US" altLang="en-US" sz="2000" dirty="0">
                <a:solidFill>
                  <a:srgbClr val="000000"/>
                </a:solidFill>
              </a:rPr>
              <a:t>, </a:t>
            </a:r>
            <a:r>
              <a:rPr lang="en-US" altLang="en-US" sz="2000" dirty="0" err="1">
                <a:solidFill>
                  <a:srgbClr val="000000"/>
                </a:solidFill>
              </a:rPr>
              <a:t>Gogny</a:t>
            </a:r>
            <a:r>
              <a:rPr lang="en-US" altLang="en-US" sz="2000" dirty="0">
                <a:solidFill>
                  <a:srgbClr val="000000"/>
                </a:solidFill>
              </a:rPr>
              <a:t>, Covariant</a:t>
            </a:r>
          </a:p>
          <a:p>
            <a:pPr>
              <a:buFontTx/>
              <a:buChar char="•"/>
            </a:pPr>
            <a:r>
              <a:rPr lang="en-US" altLang="en-US" sz="2000" dirty="0">
                <a:solidFill>
                  <a:srgbClr val="000000"/>
                </a:solidFill>
              </a:rPr>
              <a:t>Becomes very simple in limiting cases (e.g., unitary limit)</a:t>
            </a:r>
          </a:p>
          <a:p>
            <a:pPr>
              <a:buFontTx/>
              <a:buChar char="•"/>
            </a:pPr>
            <a:r>
              <a:rPr lang="en-US" altLang="en-US" sz="2000" dirty="0">
                <a:solidFill>
                  <a:srgbClr val="000000"/>
                </a:solidFill>
              </a:rPr>
              <a:t>Can be extended into multi-reference DFT (GCM) and projected DFT</a:t>
            </a:r>
          </a:p>
        </p:txBody>
      </p:sp>
      <p:sp>
        <p:nvSpPr>
          <p:cNvPr id="5" name="Text Box 8">
            <a:extLst>
              <a:ext uri="{FF2B5EF4-FFF2-40B4-BE49-F238E27FC236}">
                <a16:creationId xmlns:a16="http://schemas.microsoft.com/office/drawing/2014/main" id="{49315786-0215-9D4A-B6CF-80955376DD06}"/>
              </a:ext>
            </a:extLst>
          </p:cNvPr>
          <p:cNvSpPr txBox="1">
            <a:spLocks noChangeArrowheads="1"/>
          </p:cNvSpPr>
          <p:nvPr/>
        </p:nvSpPr>
        <p:spPr bwMode="auto">
          <a:xfrm>
            <a:off x="2244725" y="-19369"/>
            <a:ext cx="4922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333399"/>
                </a:solidFill>
                <a:cs typeface="Arial" panose="020B0604020202020204" pitchFamily="34" charset="0"/>
              </a:rPr>
              <a:t>Nuclear Energy Density Functional</a:t>
            </a:r>
          </a:p>
        </p:txBody>
      </p:sp>
      <p:grpSp>
        <p:nvGrpSpPr>
          <p:cNvPr id="6" name="Group 13">
            <a:extLst>
              <a:ext uri="{FF2B5EF4-FFF2-40B4-BE49-F238E27FC236}">
                <a16:creationId xmlns:a16="http://schemas.microsoft.com/office/drawing/2014/main" id="{E932E2F7-1CFC-304F-8168-260193AA0956}"/>
              </a:ext>
            </a:extLst>
          </p:cNvPr>
          <p:cNvGrpSpPr>
            <a:grpSpLocks/>
          </p:cNvGrpSpPr>
          <p:nvPr/>
        </p:nvGrpSpPr>
        <p:grpSpPr bwMode="auto">
          <a:xfrm>
            <a:off x="457200" y="2858881"/>
            <a:ext cx="7156851" cy="1125452"/>
            <a:chOff x="2171700" y="1993008"/>
            <a:chExt cx="5658910" cy="889892"/>
          </a:xfrm>
        </p:grpSpPr>
        <p:pic>
          <p:nvPicPr>
            <p:cNvPr id="7" name="Picture 7" descr="latex-image-1">
              <a:extLst>
                <a:ext uri="{FF2B5EF4-FFF2-40B4-BE49-F238E27FC236}">
                  <a16:creationId xmlns:a16="http://schemas.microsoft.com/office/drawing/2014/main" id="{13190EAB-EFE4-D346-86C8-4748E1309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171700"/>
              <a:ext cx="4267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a:extLst>
                <a:ext uri="{FF2B5EF4-FFF2-40B4-BE49-F238E27FC236}">
                  <a16:creationId xmlns:a16="http://schemas.microsoft.com/office/drawing/2014/main" id="{4C7FB141-29D8-394B-A448-406A347CC933}"/>
                </a:ext>
              </a:extLst>
            </p:cNvPr>
            <p:cNvSpPr txBox="1">
              <a:spLocks noChangeArrowheads="1"/>
            </p:cNvSpPr>
            <p:nvPr/>
          </p:nvSpPr>
          <p:spPr bwMode="auto">
            <a:xfrm>
              <a:off x="4496857" y="1993009"/>
              <a:ext cx="996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dirty="0">
                  <a:solidFill>
                    <a:srgbClr val="333399"/>
                  </a:solidFill>
                </a:rPr>
                <a:t>p-h density</a:t>
              </a:r>
            </a:p>
          </p:txBody>
        </p:sp>
        <p:sp>
          <p:nvSpPr>
            <p:cNvPr id="9" name="Text Box 11">
              <a:extLst>
                <a:ext uri="{FF2B5EF4-FFF2-40B4-BE49-F238E27FC236}">
                  <a16:creationId xmlns:a16="http://schemas.microsoft.com/office/drawing/2014/main" id="{626B333F-43F4-9744-AE01-73B37F340D44}"/>
                </a:ext>
              </a:extLst>
            </p:cNvPr>
            <p:cNvSpPr txBox="1">
              <a:spLocks noChangeArrowheads="1"/>
            </p:cNvSpPr>
            <p:nvPr/>
          </p:nvSpPr>
          <p:spPr bwMode="auto">
            <a:xfrm>
              <a:off x="5411260" y="1993008"/>
              <a:ext cx="2419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b="1" dirty="0">
                  <a:solidFill>
                    <a:srgbClr val="FF0000"/>
                  </a:solidFill>
                </a:rPr>
                <a:t>p-p density (pairing functional)</a:t>
              </a:r>
            </a:p>
          </p:txBody>
        </p:sp>
      </p:grpSp>
      <p:sp>
        <p:nvSpPr>
          <p:cNvPr id="10" name="Rectangle 12">
            <a:extLst>
              <a:ext uri="{FF2B5EF4-FFF2-40B4-BE49-F238E27FC236}">
                <a16:creationId xmlns:a16="http://schemas.microsoft.com/office/drawing/2014/main" id="{8C33CD3F-EF9C-7D4C-8030-7038EEE50055}"/>
              </a:ext>
            </a:extLst>
          </p:cNvPr>
          <p:cNvSpPr>
            <a:spLocks noChangeArrowheads="1"/>
          </p:cNvSpPr>
          <p:nvPr/>
        </p:nvSpPr>
        <p:spPr bwMode="auto">
          <a:xfrm>
            <a:off x="247650" y="652143"/>
            <a:ext cx="3122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00"/>
                </a:solidFill>
                <a:latin typeface="Comic Sans MS" panose="030F0902030302020204" pitchFamily="66" charset="0"/>
              </a:rPr>
              <a:t>isoscalar (T=0)  density</a:t>
            </a:r>
          </a:p>
        </p:txBody>
      </p:sp>
      <p:graphicFrame>
        <p:nvGraphicFramePr>
          <p:cNvPr id="11" name="Object 2">
            <a:extLst>
              <a:ext uri="{FF2B5EF4-FFF2-40B4-BE49-F238E27FC236}">
                <a16:creationId xmlns:a16="http://schemas.microsoft.com/office/drawing/2014/main" id="{108AE7D3-DFD2-334A-AD43-08F477D81C73}"/>
              </a:ext>
            </a:extLst>
          </p:cNvPr>
          <p:cNvGraphicFramePr>
            <a:graphicFrameLocks noChangeAspect="1"/>
          </p:cNvGraphicFramePr>
          <p:nvPr>
            <p:extLst>
              <p:ext uri="{D42A27DB-BD31-4B8C-83A1-F6EECF244321}">
                <p14:modId xmlns:p14="http://schemas.microsoft.com/office/powerpoint/2010/main" val="636682304"/>
              </p:ext>
            </p:extLst>
          </p:nvPr>
        </p:nvGraphicFramePr>
        <p:xfrm>
          <a:off x="3521075" y="634681"/>
          <a:ext cx="1501775" cy="430212"/>
        </p:xfrm>
        <a:graphic>
          <a:graphicData uri="http://schemas.openxmlformats.org/presentationml/2006/ole">
            <mc:AlternateContent xmlns:mc="http://schemas.openxmlformats.org/markup-compatibility/2006">
              <mc:Choice xmlns:v="urn:schemas-microsoft-com:vml" Requires="v">
                <p:oleObj spid="_x0000_s2085" name="Equation" r:id="rId4" imgW="889000" imgH="254000" progId="Equation.3">
                  <p:embed/>
                </p:oleObj>
              </mc:Choice>
              <mc:Fallback>
                <p:oleObj name="Equation" r:id="rId4" imgW="889000" imgH="254000" progId="Equation.3">
                  <p:embed/>
                  <p:pic>
                    <p:nvPicPr>
                      <p:cNvPr id="120837" name="Object 2">
                        <a:extLst>
                          <a:ext uri="{FF2B5EF4-FFF2-40B4-BE49-F238E27FC236}">
                            <a16:creationId xmlns:a16="http://schemas.microsoft.com/office/drawing/2014/main" id="{AF0647E3-E6E4-2540-93B9-6404ED636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1075" y="634681"/>
                        <a:ext cx="1501775"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 name="Rectangle 14">
            <a:extLst>
              <a:ext uri="{FF2B5EF4-FFF2-40B4-BE49-F238E27FC236}">
                <a16:creationId xmlns:a16="http://schemas.microsoft.com/office/drawing/2014/main" id="{4AF737FD-5950-2147-AC57-04E1453B0B0B}"/>
              </a:ext>
            </a:extLst>
          </p:cNvPr>
          <p:cNvSpPr>
            <a:spLocks noChangeArrowheads="1"/>
          </p:cNvSpPr>
          <p:nvPr/>
        </p:nvSpPr>
        <p:spPr bwMode="auto">
          <a:xfrm>
            <a:off x="247650" y="1229993"/>
            <a:ext cx="3165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00"/>
                </a:solidFill>
                <a:latin typeface="Comic Sans MS" panose="030F0902030302020204" pitchFamily="66" charset="0"/>
              </a:rPr>
              <a:t>isovector (T=1)  density</a:t>
            </a:r>
          </a:p>
        </p:txBody>
      </p:sp>
      <p:graphicFrame>
        <p:nvGraphicFramePr>
          <p:cNvPr id="13" name="Object 3">
            <a:extLst>
              <a:ext uri="{FF2B5EF4-FFF2-40B4-BE49-F238E27FC236}">
                <a16:creationId xmlns:a16="http://schemas.microsoft.com/office/drawing/2014/main" id="{8D9E1E3C-8298-7A4A-AAAF-658AADA33DC8}"/>
              </a:ext>
            </a:extLst>
          </p:cNvPr>
          <p:cNvGraphicFramePr>
            <a:graphicFrameLocks noChangeAspect="1"/>
          </p:cNvGraphicFramePr>
          <p:nvPr>
            <p:extLst>
              <p:ext uri="{D42A27DB-BD31-4B8C-83A1-F6EECF244321}">
                <p14:modId xmlns:p14="http://schemas.microsoft.com/office/powerpoint/2010/main" val="3627665347"/>
              </p:ext>
            </p:extLst>
          </p:nvPr>
        </p:nvGraphicFramePr>
        <p:xfrm>
          <a:off x="3521075" y="1214118"/>
          <a:ext cx="1463675" cy="428625"/>
        </p:xfrm>
        <a:graphic>
          <a:graphicData uri="http://schemas.openxmlformats.org/presentationml/2006/ole">
            <mc:AlternateContent xmlns:mc="http://schemas.openxmlformats.org/markup-compatibility/2006">
              <mc:Choice xmlns:v="urn:schemas-microsoft-com:vml" Requires="v">
                <p:oleObj spid="_x0000_s2086" name="Equation" r:id="rId6" imgW="863600" imgH="254000" progId="Equation.3">
                  <p:embed/>
                </p:oleObj>
              </mc:Choice>
              <mc:Fallback>
                <p:oleObj name="Equation" r:id="rId6" imgW="863600" imgH="254000" progId="Equation.3">
                  <p:embed/>
                  <p:pic>
                    <p:nvPicPr>
                      <p:cNvPr id="120839" name="Object 3">
                        <a:extLst>
                          <a:ext uri="{FF2B5EF4-FFF2-40B4-BE49-F238E27FC236}">
                            <a16:creationId xmlns:a16="http://schemas.microsoft.com/office/drawing/2014/main" id="{1AADC05C-FAFD-D34E-A71F-18E74955A3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075" y="1214118"/>
                        <a:ext cx="14636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 name="Rectangle 16">
            <a:extLst>
              <a:ext uri="{FF2B5EF4-FFF2-40B4-BE49-F238E27FC236}">
                <a16:creationId xmlns:a16="http://schemas.microsoft.com/office/drawing/2014/main" id="{74D13E24-1BC5-DA4F-AC01-1BE7BEDDA04D}"/>
              </a:ext>
            </a:extLst>
          </p:cNvPr>
          <p:cNvSpPr>
            <a:spLocks noChangeArrowheads="1"/>
          </p:cNvSpPr>
          <p:nvPr/>
        </p:nvSpPr>
        <p:spPr bwMode="auto">
          <a:xfrm>
            <a:off x="5229225" y="614043"/>
            <a:ext cx="38258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45720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00000"/>
                </a:solidFill>
              </a:rPr>
              <a:t>+isoscalar and isovector densities:</a:t>
            </a:r>
          </a:p>
          <a:p>
            <a:pPr lvl="1" indent="0"/>
            <a:r>
              <a:rPr lang="en-US" altLang="en-US" sz="1600">
                <a:solidFill>
                  <a:srgbClr val="333399"/>
                </a:solidFill>
              </a:rPr>
              <a:t>spin, current, spin-current tensor, kinetic, and kinetic-spin</a:t>
            </a:r>
            <a:endParaRPr lang="en-US" altLang="en-US" sz="1800">
              <a:solidFill>
                <a:srgbClr val="000000"/>
              </a:solidFill>
            </a:endParaRPr>
          </a:p>
          <a:p>
            <a:r>
              <a:rPr lang="en-US" altLang="en-US" sz="1800">
                <a:solidFill>
                  <a:srgbClr val="000000"/>
                </a:solidFill>
              </a:rPr>
              <a:t>+ pairing densities</a:t>
            </a:r>
          </a:p>
        </p:txBody>
      </p:sp>
      <p:pic>
        <p:nvPicPr>
          <p:cNvPr id="15" name="Picture 14" descr="latex-image-1.pdf">
            <a:extLst>
              <a:ext uri="{FF2B5EF4-FFF2-40B4-BE49-F238E27FC236}">
                <a16:creationId xmlns:a16="http://schemas.microsoft.com/office/drawing/2014/main" id="{4E485322-96BC-9049-8E22-2E4CD02CB0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14536" y="1953893"/>
            <a:ext cx="2479502" cy="81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eft Arrow 15">
            <a:extLst>
              <a:ext uri="{FF2B5EF4-FFF2-40B4-BE49-F238E27FC236}">
                <a16:creationId xmlns:a16="http://schemas.microsoft.com/office/drawing/2014/main" id="{A4BC044B-78B2-864D-95D1-33E72483F640}"/>
              </a:ext>
            </a:extLst>
          </p:cNvPr>
          <p:cNvSpPr>
            <a:spLocks noChangeArrowheads="1"/>
          </p:cNvSpPr>
          <p:nvPr/>
        </p:nvSpPr>
        <p:spPr bwMode="auto">
          <a:xfrm>
            <a:off x="6210300" y="3096299"/>
            <a:ext cx="2351809" cy="1129334"/>
          </a:xfrm>
          <a:prstGeom prst="leftArrow">
            <a:avLst>
              <a:gd name="adj1" fmla="val 50000"/>
              <a:gd name="adj2" fmla="val 49999"/>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40000" dist="20000" dir="5400000" rotWithShape="0">
              <a:srgbClr val="808080">
                <a:alpha val="37999"/>
              </a:srgbClr>
            </a:outerShdw>
          </a:effectLst>
        </p:spPr>
        <p:txBody>
          <a:bodyPr/>
          <a:lstStyle/>
          <a:p>
            <a:pPr>
              <a:defRPr/>
            </a:pPr>
            <a:r>
              <a:rPr lang="en-US" sz="1400" dirty="0">
                <a:solidFill>
                  <a:srgbClr val="333399"/>
                </a:solidFill>
                <a:latin typeface="Comic Sans MS" charset="0"/>
                <a:ea typeface="ＭＳ Ｐゴシック" charset="0"/>
              </a:rPr>
              <a:t>Expansion in densities and their derivatives</a:t>
            </a:r>
          </a:p>
          <a:p>
            <a:pPr>
              <a:defRPr/>
            </a:pPr>
            <a:endParaRPr lang="en-US" sz="16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8529396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87C7CF1-4D7D-C941-87F6-6592CA3F7595}" type="slidenum">
              <a:rPr lang="en-US" smtClean="0">
                <a:solidFill>
                  <a:prstClr val="black">
                    <a:tint val="75000"/>
                  </a:prstClr>
                </a:solidFill>
              </a:rPr>
              <a:pPr/>
              <a:t>9</a:t>
            </a:fld>
            <a:endParaRPr lang="en-US" dirty="0">
              <a:solidFill>
                <a:prstClr val="black">
                  <a:tint val="75000"/>
                </a:prstClr>
              </a:solidFill>
            </a:endParaRPr>
          </a:p>
        </p:txBody>
      </p:sp>
      <p:sp>
        <p:nvSpPr>
          <p:cNvPr id="3" name="Footer Placeholder 2"/>
          <p:cNvSpPr>
            <a:spLocks noGrp="1"/>
          </p:cNvSpPr>
          <p:nvPr>
            <p:ph type="ftr" sz="quarter" idx="3"/>
          </p:nvPr>
        </p:nvSpPr>
        <p:spPr/>
        <p:txBody>
          <a:bodyPr/>
          <a:lstStyle/>
          <a:p>
            <a:r>
              <a:rPr lang="en-US"/>
              <a:t>W. Nazarewicz, Erice School 2018</a:t>
            </a:r>
            <a:endParaRPr lang="en-US" dirty="0"/>
          </a:p>
        </p:txBody>
      </p:sp>
      <p:sp>
        <p:nvSpPr>
          <p:cNvPr id="6" name="TextBox 4"/>
          <p:cNvSpPr txBox="1">
            <a:spLocks noChangeArrowheads="1"/>
          </p:cNvSpPr>
          <p:nvPr/>
        </p:nvSpPr>
        <p:spPr bwMode="auto">
          <a:xfrm>
            <a:off x="1942267" y="0"/>
            <a:ext cx="5304558" cy="892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1" tIns="45695" rIns="91391" bIns="45695">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3912" eaLnBrk="0" hangingPunct="0"/>
            <a:r>
              <a:rPr lang="en-US" sz="2800" dirty="0">
                <a:solidFill>
                  <a:srgbClr val="000090"/>
                </a:solidFill>
              </a:rPr>
              <a:t>Charge radii of calcium isotopes</a:t>
            </a:r>
          </a:p>
          <a:p>
            <a:pPr algn="ctr" defTabSz="913912" eaLnBrk="0" hangingPunct="0"/>
            <a:r>
              <a:rPr lang="en-US" i="1" dirty="0">
                <a:solidFill>
                  <a:srgbClr val="000090"/>
                </a:solidFill>
              </a:rPr>
              <a:t>A-</a:t>
            </a:r>
            <a:r>
              <a:rPr lang="en-US" dirty="0">
                <a:solidFill>
                  <a:srgbClr val="000090"/>
                </a:solidFill>
              </a:rPr>
              <a:t>body and DFT meet</a:t>
            </a:r>
          </a:p>
        </p:txBody>
      </p:sp>
      <p:pic>
        <p:nvPicPr>
          <p:cNvPr id="7" name="Picture 6" descr="CCnew2_02_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98" y="1503582"/>
            <a:ext cx="4555582" cy="1308103"/>
          </a:xfrm>
          <a:prstGeom prst="rect">
            <a:avLst/>
          </a:prstGeom>
        </p:spPr>
      </p:pic>
      <p:sp>
        <p:nvSpPr>
          <p:cNvPr id="8" name="Rectangle 7"/>
          <p:cNvSpPr/>
          <p:nvPr/>
        </p:nvSpPr>
        <p:spPr>
          <a:xfrm>
            <a:off x="1231280" y="1041968"/>
            <a:ext cx="2956158" cy="338554"/>
          </a:xfrm>
          <a:prstGeom prst="rect">
            <a:avLst/>
          </a:prstGeom>
        </p:spPr>
        <p:txBody>
          <a:bodyPr wrap="none">
            <a:spAutoFit/>
          </a:bodyPr>
          <a:lstStyle/>
          <a:p>
            <a:pPr defTabSz="457200"/>
            <a:r>
              <a:rPr lang="en-US" sz="1600" dirty="0">
                <a:solidFill>
                  <a:srgbClr val="000000"/>
                </a:solidFill>
              </a:rPr>
              <a:t>Nature Physics </a:t>
            </a:r>
            <a:r>
              <a:rPr lang="en-US" sz="1600" b="1" dirty="0">
                <a:solidFill>
                  <a:srgbClr val="000000"/>
                </a:solidFill>
              </a:rPr>
              <a:t>12</a:t>
            </a:r>
            <a:r>
              <a:rPr lang="en-US" sz="1600" dirty="0">
                <a:solidFill>
                  <a:srgbClr val="000000"/>
                </a:solidFill>
              </a:rPr>
              <a:t>, 594 (2016)</a:t>
            </a:r>
          </a:p>
        </p:txBody>
      </p:sp>
      <p:pic>
        <p:nvPicPr>
          <p:cNvPr id="9" name="Picture 8" descr="Fig_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029" y="997744"/>
            <a:ext cx="3396437" cy="5230195"/>
          </a:xfrm>
          <a:prstGeom prst="rect">
            <a:avLst/>
          </a:prstGeom>
        </p:spPr>
      </p:pic>
      <p:sp>
        <p:nvSpPr>
          <p:cNvPr id="11" name="TextBox 10"/>
          <p:cNvSpPr txBox="1"/>
          <p:nvPr/>
        </p:nvSpPr>
        <p:spPr>
          <a:xfrm>
            <a:off x="179783" y="3095721"/>
            <a:ext cx="4798478" cy="923330"/>
          </a:xfrm>
          <a:prstGeom prst="rect">
            <a:avLst/>
          </a:prstGeom>
          <a:noFill/>
        </p:spPr>
        <p:txBody>
          <a:bodyPr wrap="square" rtlCol="0">
            <a:spAutoFit/>
          </a:bodyPr>
          <a:lstStyle/>
          <a:p>
            <a:r>
              <a:rPr lang="en-US" dirty="0"/>
              <a:t>The local </a:t>
            </a:r>
            <a:r>
              <a:rPr lang="en-US" dirty="0" err="1"/>
              <a:t>Fayans</a:t>
            </a:r>
            <a:r>
              <a:rPr lang="en-US" dirty="0"/>
              <a:t> functional offers superb description of binding energies and charge radii: </a:t>
            </a:r>
            <a:r>
              <a:rPr lang="tr-TR" dirty="0"/>
              <a:t>S. A. Fayans, JETP </a:t>
            </a:r>
            <a:r>
              <a:rPr lang="tr-TR" dirty="0" err="1"/>
              <a:t>Lett</a:t>
            </a:r>
            <a:r>
              <a:rPr lang="tr-TR" dirty="0"/>
              <a:t>. 68, 169 (1998)</a:t>
            </a:r>
            <a:endParaRPr lang="en-US" dirty="0"/>
          </a:p>
        </p:txBody>
      </p:sp>
      <p:pic>
        <p:nvPicPr>
          <p:cNvPr id="12" name="Picture 11"/>
          <p:cNvPicPr>
            <a:picLocks noChangeAspect="1"/>
          </p:cNvPicPr>
          <p:nvPr/>
        </p:nvPicPr>
        <p:blipFill>
          <a:blip r:embed="rId4"/>
          <a:stretch>
            <a:fillRect/>
          </a:stretch>
        </p:blipFill>
        <p:spPr>
          <a:xfrm>
            <a:off x="427614" y="5401008"/>
            <a:ext cx="5103279" cy="452710"/>
          </a:xfrm>
          <a:prstGeom prst="rect">
            <a:avLst/>
          </a:prstGeom>
        </p:spPr>
      </p:pic>
      <p:pic>
        <p:nvPicPr>
          <p:cNvPr id="13" name="Picture 12"/>
          <p:cNvPicPr>
            <a:picLocks noChangeAspect="1"/>
          </p:cNvPicPr>
          <p:nvPr/>
        </p:nvPicPr>
        <p:blipFill>
          <a:blip r:embed="rId5"/>
          <a:stretch>
            <a:fillRect/>
          </a:stretch>
        </p:blipFill>
        <p:spPr>
          <a:xfrm>
            <a:off x="440270" y="4707036"/>
            <a:ext cx="4108938" cy="624397"/>
          </a:xfrm>
          <a:prstGeom prst="rect">
            <a:avLst/>
          </a:prstGeom>
        </p:spPr>
      </p:pic>
      <p:pic>
        <p:nvPicPr>
          <p:cNvPr id="14" name="Picture 13"/>
          <p:cNvPicPr>
            <a:picLocks noChangeAspect="1"/>
          </p:cNvPicPr>
          <p:nvPr/>
        </p:nvPicPr>
        <p:blipFill>
          <a:blip r:embed="rId6"/>
          <a:stretch>
            <a:fillRect/>
          </a:stretch>
        </p:blipFill>
        <p:spPr>
          <a:xfrm>
            <a:off x="1232353" y="4079724"/>
            <a:ext cx="2524772" cy="488251"/>
          </a:xfrm>
          <a:prstGeom prst="rect">
            <a:avLst/>
          </a:prstGeom>
        </p:spPr>
      </p:pic>
      <p:sp>
        <p:nvSpPr>
          <p:cNvPr id="15" name="Rectangle 14"/>
          <p:cNvSpPr/>
          <p:nvPr/>
        </p:nvSpPr>
        <p:spPr>
          <a:xfrm>
            <a:off x="146737" y="6071165"/>
            <a:ext cx="8804942" cy="369332"/>
          </a:xfrm>
          <a:prstGeom prst="rect">
            <a:avLst/>
          </a:prstGeom>
        </p:spPr>
        <p:txBody>
          <a:bodyPr wrap="square">
            <a:spAutoFit/>
          </a:bodyPr>
          <a:lstStyle/>
          <a:p>
            <a:r>
              <a:rPr lang="en-US" dirty="0"/>
              <a:t>Recent optimization </a:t>
            </a:r>
            <a:r>
              <a:rPr lang="en-US" dirty="0" err="1"/>
              <a:t>Fy</a:t>
            </a:r>
            <a:r>
              <a:rPr lang="en-US" dirty="0"/>
              <a:t>(</a:t>
            </a:r>
            <a:r>
              <a:rPr lang="en-US" dirty="0" err="1">
                <a:latin typeface="Symbol" charset="2"/>
                <a:ea typeface="Symbol" charset="2"/>
                <a:cs typeface="Symbol" charset="2"/>
              </a:rPr>
              <a:t>D</a:t>
            </a:r>
            <a:r>
              <a:rPr lang="en-US" dirty="0" err="1"/>
              <a:t>r</a:t>
            </a:r>
            <a:r>
              <a:rPr lang="en-US" dirty="0"/>
              <a:t>): P.G. </a:t>
            </a:r>
            <a:r>
              <a:rPr lang="en-US" dirty="0" err="1"/>
              <a:t>Reinhard</a:t>
            </a:r>
            <a:r>
              <a:rPr lang="en-US" dirty="0"/>
              <a:t> and WN, Phys. Rev. C 95, 064328 (2017)</a:t>
            </a:r>
          </a:p>
        </p:txBody>
      </p:sp>
    </p:spTree>
    <p:extLst>
      <p:ext uri="{BB962C8B-B14F-4D97-AF65-F5344CB8AC3E}">
        <p14:creationId xmlns:p14="http://schemas.microsoft.com/office/powerpoint/2010/main" val="3162821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2_NEUP-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2982</TotalTime>
  <Words>3106</Words>
  <Application>Microsoft Macintosh PowerPoint</Application>
  <PresentationFormat>On-screen Show (4:3)</PresentationFormat>
  <Paragraphs>395</Paragraphs>
  <Slides>52</Slides>
  <Notes>5</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8" baseType="lpstr">
      <vt:lpstr>ＭＳ Ｐゴシック</vt:lpstr>
      <vt:lpstr>ヒラギノ角ゴ Pro W3</vt:lpstr>
      <vt:lpstr>Arial</vt:lpstr>
      <vt:lpstr>Calibri</vt:lpstr>
      <vt:lpstr>CMU Classical Serif</vt:lpstr>
      <vt:lpstr>Comic Sans MS</vt:lpstr>
      <vt:lpstr>Helvetica</vt:lpstr>
      <vt:lpstr>Helvetica Neue</vt:lpstr>
      <vt:lpstr>LMRoman8-Oblique</vt:lpstr>
      <vt:lpstr>Lora</vt:lpstr>
      <vt:lpstr>MJXc-TeX-main-R</vt:lpstr>
      <vt:lpstr>Source Sans Pro</vt:lpstr>
      <vt:lpstr>Symbol</vt:lpstr>
      <vt:lpstr>Times New Roman</vt:lpstr>
      <vt:lpstr>2_NEUP-2010</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MSU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Witold Nazarewicz</dc:creator>
  <cp:keywords/>
  <dc:description/>
  <cp:lastModifiedBy>Witek Nazarewicz</cp:lastModifiedBy>
  <cp:revision>193</cp:revision>
  <dcterms:created xsi:type="dcterms:W3CDTF">2011-02-08T20:20:39Z</dcterms:created>
  <dcterms:modified xsi:type="dcterms:W3CDTF">2018-09-20T05:34:37Z</dcterms:modified>
  <cp:category/>
</cp:coreProperties>
</file>