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32"/>
  </p:notesMasterIdLst>
  <p:sldIdLst>
    <p:sldId id="256" r:id="rId2"/>
    <p:sldId id="275" r:id="rId3"/>
    <p:sldId id="257" r:id="rId4"/>
    <p:sldId id="276" r:id="rId5"/>
    <p:sldId id="399" r:id="rId6"/>
    <p:sldId id="287" r:id="rId7"/>
    <p:sldId id="277" r:id="rId8"/>
    <p:sldId id="279" r:id="rId9"/>
    <p:sldId id="402" r:id="rId10"/>
    <p:sldId id="289" r:id="rId11"/>
    <p:sldId id="401" r:id="rId12"/>
    <p:sldId id="354" r:id="rId13"/>
    <p:sldId id="351" r:id="rId14"/>
    <p:sldId id="353" r:id="rId15"/>
    <p:sldId id="280" r:id="rId16"/>
    <p:sldId id="398" r:id="rId17"/>
    <p:sldId id="281" r:id="rId18"/>
    <p:sldId id="282" r:id="rId19"/>
    <p:sldId id="288" r:id="rId20"/>
    <p:sldId id="283" r:id="rId21"/>
    <p:sldId id="356" r:id="rId22"/>
    <p:sldId id="359" r:id="rId23"/>
    <p:sldId id="357" r:id="rId24"/>
    <p:sldId id="358" r:id="rId25"/>
    <p:sldId id="360" r:id="rId26"/>
    <p:sldId id="363" r:id="rId27"/>
    <p:sldId id="364" r:id="rId28"/>
    <p:sldId id="367" r:id="rId29"/>
    <p:sldId id="286"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66" y="66"/>
      </p:cViewPr>
      <p:guideLst>
        <p:guide pos="3840"/>
        <p:guide orient="horz" pos="2160"/>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B4CBA-7EF0-4FC7-B43A-04700D7A383A}"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84019-3C60-4443-8200-DEE095473C1C}" type="slidenum">
              <a:rPr lang="en-US" smtClean="0"/>
              <a:t>‹#›</a:t>
            </a:fld>
            <a:endParaRPr lang="en-US"/>
          </a:p>
        </p:txBody>
      </p:sp>
    </p:spTree>
    <p:extLst>
      <p:ext uri="{BB962C8B-B14F-4D97-AF65-F5344CB8AC3E}">
        <p14:creationId xmlns:p14="http://schemas.microsoft.com/office/powerpoint/2010/main" val="65157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KamLAND-Zen measurement not included in average to remove data </a:t>
            </a:r>
            <a:r>
              <a:rPr lang="en-US" dirty="0" err="1"/>
              <a:t>depency</a:t>
            </a:r>
            <a:r>
              <a:rPr lang="en-US" dirty="0"/>
              <a:t>.</a:t>
            </a:r>
          </a:p>
        </p:txBody>
      </p:sp>
      <p:sp>
        <p:nvSpPr>
          <p:cNvPr id="4" name="Slide Number Placeholder 3"/>
          <p:cNvSpPr>
            <a:spLocks noGrp="1"/>
          </p:cNvSpPr>
          <p:nvPr>
            <p:ph type="sldNum" sz="quarter" idx="5"/>
          </p:nvPr>
        </p:nvSpPr>
        <p:spPr/>
        <p:txBody>
          <a:bodyPr/>
          <a:lstStyle/>
          <a:p>
            <a:fld id="{C4B84019-3C60-4443-8200-DEE095473C1C}" type="slidenum">
              <a:rPr lang="en-US" smtClean="0"/>
              <a:t>11</a:t>
            </a:fld>
            <a:endParaRPr lang="en-US"/>
          </a:p>
        </p:txBody>
      </p:sp>
    </p:spTree>
    <p:extLst>
      <p:ext uri="{BB962C8B-B14F-4D97-AF65-F5344CB8AC3E}">
        <p14:creationId xmlns:p14="http://schemas.microsoft.com/office/powerpoint/2010/main" val="935663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umbrella&#10;&#10;Description automatically generated">
            <a:extLst>
              <a:ext uri="{FF2B5EF4-FFF2-40B4-BE49-F238E27FC236}">
                <a16:creationId xmlns:a16="http://schemas.microsoft.com/office/drawing/2014/main" id="{C8B46B69-D87E-4D23-9311-9D5C51228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indoor, sitting, photo, table&#10;&#10;Description automatically generated">
            <a:extLst>
              <a:ext uri="{FF2B5EF4-FFF2-40B4-BE49-F238E27FC236}">
                <a16:creationId xmlns:a16="http://schemas.microsoft.com/office/drawing/2014/main" id="{658B9F0C-2215-4F3A-8D6E-7F2841C46884}"/>
              </a:ext>
            </a:extLst>
          </p:cNvPr>
          <p:cNvPicPr>
            <a:picLocks noChangeAspect="1"/>
          </p:cNvPicPr>
          <p:nvPr userDrawn="1"/>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artisticCrisscrossEtching/>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343277" y="-826721"/>
            <a:ext cx="9835764" cy="5532618"/>
          </a:xfrm>
          <a:prstGeom prst="rect">
            <a:avLst/>
          </a:prstGeom>
        </p:spPr>
      </p:pic>
      <p:sp>
        <p:nvSpPr>
          <p:cNvPr id="2" name="Title 1">
            <a:extLst>
              <a:ext uri="{FF2B5EF4-FFF2-40B4-BE49-F238E27FC236}">
                <a16:creationId xmlns:a16="http://schemas.microsoft.com/office/drawing/2014/main" id="{ED9E3287-B798-4D74-9438-706A56488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E7755-7A01-482C-B86A-DF549154A996}"/>
              </a:ext>
            </a:extLst>
          </p:cNvPr>
          <p:cNvSpPr>
            <a:spLocks noGrp="1"/>
          </p:cNvSpPr>
          <p:nvPr>
            <p:ph type="body" idx="1"/>
          </p:nvPr>
        </p:nvSpPr>
        <p:spPr>
          <a:xfrm>
            <a:off x="831850" y="4589463"/>
            <a:ext cx="10515600" cy="1500187"/>
          </a:xfrm>
        </p:spPr>
        <p:txBody>
          <a:bodyPr/>
          <a:lstStyle>
            <a:lvl1pPr marL="0" indent="0">
              <a:buNone/>
              <a:defRPr sz="2400">
                <a:solidFill>
                  <a:schemeClr val="accent5">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a:extLst>
              <a:ext uri="{FF2B5EF4-FFF2-40B4-BE49-F238E27FC236}">
                <a16:creationId xmlns:a16="http://schemas.microsoft.com/office/drawing/2014/main" id="{1AF7B61C-95F6-4138-98FA-7C194F537A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38200" y="892360"/>
            <a:ext cx="2182037" cy="669266"/>
          </a:xfrm>
          <a:prstGeom prst="rect">
            <a:avLst/>
          </a:prstGeom>
        </p:spPr>
      </p:pic>
      <p:sp>
        <p:nvSpPr>
          <p:cNvPr id="4" name="Date Placeholder 3">
            <a:extLst>
              <a:ext uri="{FF2B5EF4-FFF2-40B4-BE49-F238E27FC236}">
                <a16:creationId xmlns:a16="http://schemas.microsoft.com/office/drawing/2014/main" id="{76C99DF1-9CB5-4A7E-99B5-6E89050B8609}"/>
              </a:ext>
            </a:extLst>
          </p:cNvPr>
          <p:cNvSpPr>
            <a:spLocks noGrp="1"/>
          </p:cNvSpPr>
          <p:nvPr>
            <p:ph type="dt" sz="half" idx="10"/>
          </p:nvPr>
        </p:nvSpPr>
        <p:spPr/>
        <p:txBody>
          <a:bodyPr/>
          <a:lstStyle/>
          <a:p>
            <a:fld id="{978D963E-E43E-4FD9-87AD-2DE9E0DB9F62}" type="datetime1">
              <a:rPr lang="en-US" smtClean="0"/>
              <a:t>10/11/2022</a:t>
            </a:fld>
            <a:endParaRPr lang="en-US"/>
          </a:p>
        </p:txBody>
      </p:sp>
      <p:sp>
        <p:nvSpPr>
          <p:cNvPr id="6" name="Slide Number Placeholder 5">
            <a:extLst>
              <a:ext uri="{FF2B5EF4-FFF2-40B4-BE49-F238E27FC236}">
                <a16:creationId xmlns:a16="http://schemas.microsoft.com/office/drawing/2014/main" id="{3D225F02-F125-49C8-B9FF-72A0A65125FF}"/>
              </a:ext>
            </a:extLst>
          </p:cNvPr>
          <p:cNvSpPr>
            <a:spLocks noGrp="1"/>
          </p:cNvSpPr>
          <p:nvPr>
            <p:ph type="sldNum" sz="quarter" idx="12"/>
          </p:nvPr>
        </p:nvSpPr>
        <p:spPr/>
        <p:txBody>
          <a:bodyPr/>
          <a:lstStyle>
            <a:lvl1pPr>
              <a:defRPr/>
            </a:lvl1pPr>
          </a:lstStyle>
          <a:p>
            <a:fld id="{877DB01F-0138-469B-B0E4-8826F36B1B38}" type="slidenum">
              <a:rPr lang="en-US" smtClean="0"/>
              <a:pPr/>
              <a:t>‹#›</a:t>
            </a:fld>
            <a:endParaRPr lang="en-US" dirty="0"/>
          </a:p>
        </p:txBody>
      </p:sp>
      <p:sp>
        <p:nvSpPr>
          <p:cNvPr id="5" name="Footer Placeholder 4">
            <a:extLst>
              <a:ext uri="{FF2B5EF4-FFF2-40B4-BE49-F238E27FC236}">
                <a16:creationId xmlns:a16="http://schemas.microsoft.com/office/drawing/2014/main" id="{A6F19C64-8346-4FC4-BAFF-659D32A5F003}"/>
              </a:ext>
            </a:extLst>
          </p:cNvPr>
          <p:cNvSpPr>
            <a:spLocks noGrp="1"/>
          </p:cNvSpPr>
          <p:nvPr>
            <p:ph type="ftr" sz="quarter" idx="11"/>
          </p:nvPr>
        </p:nvSpPr>
        <p:spPr/>
        <p:txBody>
          <a:bodyPr/>
          <a:lstStyle/>
          <a:p>
            <a:r>
              <a:rPr lang="en-US"/>
              <a:t>Erice 2022</a:t>
            </a:r>
            <a:endParaRPr lang="en-US" dirty="0"/>
          </a:p>
        </p:txBody>
      </p:sp>
    </p:spTree>
    <p:extLst>
      <p:ext uri="{BB962C8B-B14F-4D97-AF65-F5344CB8AC3E}">
        <p14:creationId xmlns:p14="http://schemas.microsoft.com/office/powerpoint/2010/main" val="354645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DF8F-F395-4113-BF1A-99FF8860D0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DD787-2351-42C0-841C-E0E9F5A176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EE95226-4396-4C53-8821-C15DE56A7120}"/>
              </a:ext>
            </a:extLst>
          </p:cNvPr>
          <p:cNvCxnSpPr/>
          <p:nvPr userDrawn="1"/>
        </p:nvCxnSpPr>
        <p:spPr>
          <a:xfrm>
            <a:off x="838200" y="1248357"/>
            <a:ext cx="71290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5449FD2-71EA-48A4-9F4A-706E0347BC68}"/>
              </a:ext>
            </a:extLst>
          </p:cNvPr>
          <p:cNvSpPr>
            <a:spLocks noGrp="1"/>
          </p:cNvSpPr>
          <p:nvPr>
            <p:ph type="sldNum" sz="quarter" idx="12"/>
          </p:nvPr>
        </p:nvSpPr>
        <p:spPr/>
        <p:txBody>
          <a:bodyPr/>
          <a:lstStyle>
            <a:lvl1pPr>
              <a:defRPr/>
            </a:lvl1pPr>
          </a:lstStyle>
          <a:p>
            <a:fld id="{702A13C8-4E0A-4ADA-AF67-E326CA4F1584}" type="slidenum">
              <a:rPr lang="en-US" smtClean="0"/>
              <a:pPr/>
              <a:t>‹#›</a:t>
            </a:fld>
            <a:endParaRPr lang="en-US" dirty="0"/>
          </a:p>
        </p:txBody>
      </p:sp>
      <p:sp>
        <p:nvSpPr>
          <p:cNvPr id="5" name="Footer Placeholder 4">
            <a:extLst>
              <a:ext uri="{FF2B5EF4-FFF2-40B4-BE49-F238E27FC236}">
                <a16:creationId xmlns:a16="http://schemas.microsoft.com/office/drawing/2014/main" id="{AEE1A373-B004-4E3F-94D6-3265E5345995}"/>
              </a:ext>
            </a:extLst>
          </p:cNvPr>
          <p:cNvSpPr>
            <a:spLocks noGrp="1"/>
          </p:cNvSpPr>
          <p:nvPr>
            <p:ph type="ftr" sz="quarter" idx="11"/>
          </p:nvPr>
        </p:nvSpPr>
        <p:spPr/>
        <p:txBody>
          <a:bodyPr/>
          <a:lstStyle/>
          <a:p>
            <a:r>
              <a:rPr lang="en-US"/>
              <a:t>Erice 2022</a:t>
            </a:r>
            <a:endParaRPr lang="en-US" dirty="0"/>
          </a:p>
        </p:txBody>
      </p:sp>
      <p:sp>
        <p:nvSpPr>
          <p:cNvPr id="4" name="Date Placeholder 3">
            <a:extLst>
              <a:ext uri="{FF2B5EF4-FFF2-40B4-BE49-F238E27FC236}">
                <a16:creationId xmlns:a16="http://schemas.microsoft.com/office/drawing/2014/main" id="{53CA562C-3BC6-45E6-98AF-14660BD646D9}"/>
              </a:ext>
            </a:extLst>
          </p:cNvPr>
          <p:cNvSpPr>
            <a:spLocks noGrp="1"/>
          </p:cNvSpPr>
          <p:nvPr>
            <p:ph type="dt" sz="half" idx="10"/>
          </p:nvPr>
        </p:nvSpPr>
        <p:spPr/>
        <p:txBody>
          <a:bodyPr/>
          <a:lstStyle/>
          <a:p>
            <a:fld id="{CA097483-90FF-4713-9856-3BA2F892660E}" type="datetime1">
              <a:rPr lang="en-US" smtClean="0"/>
              <a:t>10/11/2022</a:t>
            </a:fld>
            <a:endParaRPr lang="en-US"/>
          </a:p>
        </p:txBody>
      </p:sp>
    </p:spTree>
    <p:extLst>
      <p:ext uri="{BB962C8B-B14F-4D97-AF65-F5344CB8AC3E}">
        <p14:creationId xmlns:p14="http://schemas.microsoft.com/office/powerpoint/2010/main" val="217625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46D8-DA8B-4A25-A717-AA299A3460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CCC47-ABC9-4BEF-96F6-F3793A108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9596CA-D0BC-4EAC-BC6F-E1691F8D7A11}"/>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48DA525-BF1C-413C-BD1D-9FAD5BA432B3}"/>
              </a:ext>
            </a:extLst>
          </p:cNvPr>
          <p:cNvSpPr>
            <a:spLocks noGrp="1"/>
          </p:cNvSpPr>
          <p:nvPr>
            <p:ph type="dt" sz="half" idx="10"/>
          </p:nvPr>
        </p:nvSpPr>
        <p:spPr/>
        <p:txBody>
          <a:bodyPr/>
          <a:lstStyle/>
          <a:p>
            <a:fld id="{102D4C10-7B11-41B2-9258-68C731632CAC}" type="datetime1">
              <a:rPr lang="en-US" smtClean="0"/>
              <a:t>10/11/2022</a:t>
            </a:fld>
            <a:endParaRPr lang="en-US"/>
          </a:p>
        </p:txBody>
      </p:sp>
      <p:sp>
        <p:nvSpPr>
          <p:cNvPr id="6" name="Footer Placeholder 5">
            <a:extLst>
              <a:ext uri="{FF2B5EF4-FFF2-40B4-BE49-F238E27FC236}">
                <a16:creationId xmlns:a16="http://schemas.microsoft.com/office/drawing/2014/main" id="{73D9DDBC-823A-4078-AF08-69F0E3981F44}"/>
              </a:ext>
            </a:extLst>
          </p:cNvPr>
          <p:cNvSpPr>
            <a:spLocks noGrp="1"/>
          </p:cNvSpPr>
          <p:nvPr>
            <p:ph type="ftr" sz="quarter" idx="11"/>
          </p:nvPr>
        </p:nvSpPr>
        <p:spPr/>
        <p:txBody>
          <a:bodyPr/>
          <a:lstStyle/>
          <a:p>
            <a:r>
              <a:rPr lang="en-US"/>
              <a:t>Erice 2022</a:t>
            </a:r>
            <a:endParaRPr lang="en-US" dirty="0"/>
          </a:p>
        </p:txBody>
      </p:sp>
      <p:sp>
        <p:nvSpPr>
          <p:cNvPr id="7" name="Slide Number Placeholder 6">
            <a:extLst>
              <a:ext uri="{FF2B5EF4-FFF2-40B4-BE49-F238E27FC236}">
                <a16:creationId xmlns:a16="http://schemas.microsoft.com/office/drawing/2014/main" id="{B3D68E01-CA02-4A41-82DA-C0FB3EA019F9}"/>
              </a:ext>
            </a:extLst>
          </p:cNvPr>
          <p:cNvSpPr>
            <a:spLocks noGrp="1"/>
          </p:cNvSpPr>
          <p:nvPr>
            <p:ph type="sldNum" sz="quarter" idx="12"/>
          </p:nvPr>
        </p:nvSpPr>
        <p:spPr/>
        <p:txBody>
          <a:bodyPr/>
          <a:lstStyle/>
          <a:p>
            <a:fld id="{6055A003-3D9B-4BBA-8B17-A6DBD1C8E6AD}" type="slidenum">
              <a:rPr lang="en-US" smtClean="0"/>
              <a:t>‹#›</a:t>
            </a:fld>
            <a:endParaRPr lang="en-US"/>
          </a:p>
        </p:txBody>
      </p:sp>
      <p:cxnSp>
        <p:nvCxnSpPr>
          <p:cNvPr id="8" name="Straight Connector 7">
            <a:extLst>
              <a:ext uri="{FF2B5EF4-FFF2-40B4-BE49-F238E27FC236}">
                <a16:creationId xmlns:a16="http://schemas.microsoft.com/office/drawing/2014/main" id="{FA237F65-EE89-4550-8B63-698C13B0D718}"/>
              </a:ext>
            </a:extLst>
          </p:cNvPr>
          <p:cNvCxnSpPr/>
          <p:nvPr userDrawn="1"/>
        </p:nvCxnSpPr>
        <p:spPr>
          <a:xfrm>
            <a:off x="838200" y="1248357"/>
            <a:ext cx="712900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86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B7C7-C68C-4CE0-A867-071E111652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A4E21F-F9E8-45C9-A244-9AC7C731C746}"/>
              </a:ext>
            </a:extLst>
          </p:cNvPr>
          <p:cNvSpPr>
            <a:spLocks noGrp="1"/>
          </p:cNvSpPr>
          <p:nvPr>
            <p:ph type="dt" sz="half" idx="10"/>
          </p:nvPr>
        </p:nvSpPr>
        <p:spPr/>
        <p:txBody>
          <a:bodyPr/>
          <a:lstStyle/>
          <a:p>
            <a:fld id="{C5098289-4750-4488-9D6E-1D870F4BB6A5}" type="datetime1">
              <a:rPr lang="en-US" smtClean="0"/>
              <a:t>10/11/2022</a:t>
            </a:fld>
            <a:endParaRPr lang="en-US"/>
          </a:p>
        </p:txBody>
      </p:sp>
      <p:sp>
        <p:nvSpPr>
          <p:cNvPr id="4" name="Footer Placeholder 3">
            <a:extLst>
              <a:ext uri="{FF2B5EF4-FFF2-40B4-BE49-F238E27FC236}">
                <a16:creationId xmlns:a16="http://schemas.microsoft.com/office/drawing/2014/main" id="{33BE15B3-D081-4DEA-9BD2-B27C2CE0ECFE}"/>
              </a:ext>
            </a:extLst>
          </p:cNvPr>
          <p:cNvSpPr>
            <a:spLocks noGrp="1"/>
          </p:cNvSpPr>
          <p:nvPr>
            <p:ph type="ftr" sz="quarter" idx="11"/>
          </p:nvPr>
        </p:nvSpPr>
        <p:spPr/>
        <p:txBody>
          <a:bodyPr/>
          <a:lstStyle/>
          <a:p>
            <a:r>
              <a:rPr lang="en-US"/>
              <a:t>Erice 2022</a:t>
            </a:r>
            <a:endParaRPr lang="en-US" dirty="0"/>
          </a:p>
        </p:txBody>
      </p:sp>
      <p:sp>
        <p:nvSpPr>
          <p:cNvPr id="5" name="Slide Number Placeholder 4">
            <a:extLst>
              <a:ext uri="{FF2B5EF4-FFF2-40B4-BE49-F238E27FC236}">
                <a16:creationId xmlns:a16="http://schemas.microsoft.com/office/drawing/2014/main" id="{76FD7282-58F4-4AC8-87B9-C69E8B38796A}"/>
              </a:ext>
            </a:extLst>
          </p:cNvPr>
          <p:cNvSpPr>
            <a:spLocks noGrp="1"/>
          </p:cNvSpPr>
          <p:nvPr>
            <p:ph type="sldNum" sz="quarter" idx="12"/>
          </p:nvPr>
        </p:nvSpPr>
        <p:spPr/>
        <p:txBody>
          <a:bodyPr/>
          <a:lstStyle/>
          <a:p>
            <a:fld id="{6055A003-3D9B-4BBA-8B17-A6DBD1C8E6AD}" type="slidenum">
              <a:rPr lang="en-US" smtClean="0"/>
              <a:t>‹#›</a:t>
            </a:fld>
            <a:endParaRPr lang="en-US"/>
          </a:p>
        </p:txBody>
      </p:sp>
    </p:spTree>
    <p:extLst>
      <p:ext uri="{BB962C8B-B14F-4D97-AF65-F5344CB8AC3E}">
        <p14:creationId xmlns:p14="http://schemas.microsoft.com/office/powerpoint/2010/main" val="171860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89408-3C35-4C1B-ADF4-206C27BBEA1F}"/>
              </a:ext>
            </a:extLst>
          </p:cNvPr>
          <p:cNvSpPr>
            <a:spLocks noGrp="1"/>
          </p:cNvSpPr>
          <p:nvPr>
            <p:ph type="dt" sz="half" idx="10"/>
          </p:nvPr>
        </p:nvSpPr>
        <p:spPr/>
        <p:txBody>
          <a:bodyPr/>
          <a:lstStyle/>
          <a:p>
            <a:fld id="{D24EC883-5AF8-448F-833B-BC7C6E686887}" type="datetime1">
              <a:rPr lang="en-US" smtClean="0"/>
              <a:t>10/11/2022</a:t>
            </a:fld>
            <a:endParaRPr lang="en-US"/>
          </a:p>
        </p:txBody>
      </p:sp>
      <p:sp>
        <p:nvSpPr>
          <p:cNvPr id="3" name="Footer Placeholder 2">
            <a:extLst>
              <a:ext uri="{FF2B5EF4-FFF2-40B4-BE49-F238E27FC236}">
                <a16:creationId xmlns:a16="http://schemas.microsoft.com/office/drawing/2014/main" id="{8BC62271-A9E8-4DC0-9FF6-5CA615CFA1E5}"/>
              </a:ext>
            </a:extLst>
          </p:cNvPr>
          <p:cNvSpPr>
            <a:spLocks noGrp="1"/>
          </p:cNvSpPr>
          <p:nvPr>
            <p:ph type="ftr" sz="quarter" idx="11"/>
          </p:nvPr>
        </p:nvSpPr>
        <p:spPr/>
        <p:txBody>
          <a:bodyPr/>
          <a:lstStyle/>
          <a:p>
            <a:r>
              <a:rPr lang="en-US"/>
              <a:t>Erice 2022</a:t>
            </a:r>
            <a:endParaRPr lang="en-US" dirty="0"/>
          </a:p>
        </p:txBody>
      </p:sp>
      <p:sp>
        <p:nvSpPr>
          <p:cNvPr id="4" name="Slide Number Placeholder 3">
            <a:extLst>
              <a:ext uri="{FF2B5EF4-FFF2-40B4-BE49-F238E27FC236}">
                <a16:creationId xmlns:a16="http://schemas.microsoft.com/office/drawing/2014/main" id="{68598905-A06C-4241-8F5B-AA627781EBAF}"/>
              </a:ext>
            </a:extLst>
          </p:cNvPr>
          <p:cNvSpPr>
            <a:spLocks noGrp="1"/>
          </p:cNvSpPr>
          <p:nvPr>
            <p:ph type="sldNum" sz="quarter" idx="12"/>
          </p:nvPr>
        </p:nvSpPr>
        <p:spPr/>
        <p:txBody>
          <a:bodyPr/>
          <a:lstStyle/>
          <a:p>
            <a:fld id="{6055A003-3D9B-4BBA-8B17-A6DBD1C8E6AD}" type="slidenum">
              <a:rPr lang="en-US" smtClean="0"/>
              <a:t>‹#›</a:t>
            </a:fld>
            <a:endParaRPr lang="en-US"/>
          </a:p>
        </p:txBody>
      </p:sp>
    </p:spTree>
    <p:extLst>
      <p:ext uri="{BB962C8B-B14F-4D97-AF65-F5344CB8AC3E}">
        <p14:creationId xmlns:p14="http://schemas.microsoft.com/office/powerpoint/2010/main" val="1854270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umbrella&#10;&#10;Description automatically generated">
            <a:extLst>
              <a:ext uri="{FF2B5EF4-FFF2-40B4-BE49-F238E27FC236}">
                <a16:creationId xmlns:a16="http://schemas.microsoft.com/office/drawing/2014/main" id="{8813B55A-B8CF-4D26-A588-691937C0EE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3132814"/>
          </a:xfrm>
          <a:prstGeom prst="rect">
            <a:avLst/>
          </a:prstGeom>
        </p:spPr>
      </p:pic>
      <p:sp>
        <p:nvSpPr>
          <p:cNvPr id="2" name="Title Placeholder 1">
            <a:extLst>
              <a:ext uri="{FF2B5EF4-FFF2-40B4-BE49-F238E27FC236}">
                <a16:creationId xmlns:a16="http://schemas.microsoft.com/office/drawing/2014/main" id="{A9CC9AA6-430E-41B4-B061-AA1DF79A5E0C}"/>
              </a:ext>
            </a:extLst>
          </p:cNvPr>
          <p:cNvSpPr>
            <a:spLocks noGrp="1"/>
          </p:cNvSpPr>
          <p:nvPr>
            <p:ph type="title"/>
          </p:nvPr>
        </p:nvSpPr>
        <p:spPr>
          <a:xfrm>
            <a:off x="838200" y="365126"/>
            <a:ext cx="10515600" cy="8593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58B2C9-714A-45B9-81E2-D5D7A14640F6}"/>
              </a:ext>
            </a:extLst>
          </p:cNvPr>
          <p:cNvSpPr>
            <a:spLocks noGrp="1"/>
          </p:cNvSpPr>
          <p:nvPr>
            <p:ph type="body" idx="1"/>
          </p:nvPr>
        </p:nvSpPr>
        <p:spPr>
          <a:xfrm>
            <a:off x="838200" y="1439186"/>
            <a:ext cx="10515600" cy="47377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D41D6-0AC9-4562-873E-31B3C5CA9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F6043-93B9-4CEB-9A9E-780D83749742}" type="datetime1">
              <a:rPr lang="en-US" smtClean="0"/>
              <a:t>10/11/2022</a:t>
            </a:fld>
            <a:endParaRPr lang="en-US" dirty="0"/>
          </a:p>
        </p:txBody>
      </p:sp>
      <p:sp>
        <p:nvSpPr>
          <p:cNvPr id="5" name="Footer Placeholder 4">
            <a:extLst>
              <a:ext uri="{FF2B5EF4-FFF2-40B4-BE49-F238E27FC236}">
                <a16:creationId xmlns:a16="http://schemas.microsoft.com/office/drawing/2014/main" id="{042D323B-0094-4860-886A-3D8C20009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Erice 2022</a:t>
            </a:r>
            <a:endParaRPr lang="en-US" dirty="0"/>
          </a:p>
        </p:txBody>
      </p:sp>
      <p:sp>
        <p:nvSpPr>
          <p:cNvPr id="6" name="Slide Number Placeholder 5">
            <a:extLst>
              <a:ext uri="{FF2B5EF4-FFF2-40B4-BE49-F238E27FC236}">
                <a16:creationId xmlns:a16="http://schemas.microsoft.com/office/drawing/2014/main" id="{D65321CF-AE70-4956-8F8C-EA47940A7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A348D-0ACA-4A14-BE24-0CD3518A6A3E}" type="slidenum">
              <a:rPr lang="en-US" smtClean="0"/>
              <a:pPr/>
              <a:t>‹#›</a:t>
            </a:fld>
            <a:endParaRPr lang="en-US" dirty="0"/>
          </a:p>
        </p:txBody>
      </p:sp>
      <p:pic>
        <p:nvPicPr>
          <p:cNvPr id="11" name="Picture 10">
            <a:extLst>
              <a:ext uri="{FF2B5EF4-FFF2-40B4-BE49-F238E27FC236}">
                <a16:creationId xmlns:a16="http://schemas.microsoft.com/office/drawing/2014/main" id="{5689A30C-8BB6-4F58-9850-FBEDC8EDCB7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412828" y="293051"/>
            <a:ext cx="1657251" cy="508306"/>
          </a:xfrm>
          <a:prstGeom prst="rect">
            <a:avLst/>
          </a:prstGeom>
        </p:spPr>
      </p:pic>
    </p:spTree>
    <p:extLst>
      <p:ext uri="{BB962C8B-B14F-4D97-AF65-F5344CB8AC3E}">
        <p14:creationId xmlns:p14="http://schemas.microsoft.com/office/powerpoint/2010/main" val="3161673596"/>
      </p:ext>
    </p:extLst>
  </p:cSld>
  <p:clrMap bg1="lt1" tx1="dk1" bg2="lt2" tx2="dk2" accent1="accent1" accent2="accent2" accent3="accent3" accent4="accent4" accent5="accent5" accent6="accent6" hlink="hlink" folHlink="folHlink"/>
  <p:sldLayoutIdLst>
    <p:sldLayoutId id="2147483781" r:id="rId1"/>
    <p:sldLayoutId id="2147483780" r:id="rId2"/>
    <p:sldLayoutId id="2147483782" r:id="rId3"/>
    <p:sldLayoutId id="2147483784" r:id="rId4"/>
    <p:sldLayoutId id="2147483785" r:id="rId5"/>
  </p:sldLayoutIdLst>
  <p:hf hd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B85C-1FEE-4F94-933C-7C0AECD6B679}"/>
              </a:ext>
            </a:extLst>
          </p:cNvPr>
          <p:cNvSpPr>
            <a:spLocks noGrp="1"/>
          </p:cNvSpPr>
          <p:nvPr>
            <p:ph type="title"/>
          </p:nvPr>
        </p:nvSpPr>
        <p:spPr>
          <a:xfrm>
            <a:off x="747183" y="1736726"/>
            <a:ext cx="10515600" cy="2852737"/>
          </a:xfrm>
        </p:spPr>
        <p:txBody>
          <a:bodyPr>
            <a:normAutofit/>
          </a:bodyPr>
          <a:lstStyle/>
          <a:p>
            <a:br>
              <a:rPr lang="pt-BR" sz="4400" b="0" dirty="0"/>
            </a:br>
            <a:r>
              <a:rPr lang="en-US" sz="4400" b="0" i="1" dirty="0"/>
              <a:t>Double beta decay of </a:t>
            </a:r>
            <a:r>
              <a:rPr lang="en-US" sz="4400" b="0" i="1" baseline="30000" dirty="0"/>
              <a:t>136</a:t>
            </a:r>
            <a:r>
              <a:rPr lang="en-US" sz="4400" b="0" i="1" dirty="0"/>
              <a:t>Xe: </a:t>
            </a:r>
            <a:br>
              <a:rPr lang="en-US" sz="4400" b="0" i="1" dirty="0"/>
            </a:br>
            <a:r>
              <a:rPr lang="en-US" sz="4400" b="0" i="1" dirty="0"/>
              <a:t>nEXO plans and status</a:t>
            </a:r>
            <a:br>
              <a:rPr lang="en-US" sz="4400" dirty="0"/>
            </a:br>
            <a:endParaRPr lang="en-US" sz="4400" dirty="0"/>
          </a:p>
        </p:txBody>
      </p:sp>
      <p:sp>
        <p:nvSpPr>
          <p:cNvPr id="3" name="Text Placeholder 2">
            <a:extLst>
              <a:ext uri="{FF2B5EF4-FFF2-40B4-BE49-F238E27FC236}">
                <a16:creationId xmlns:a16="http://schemas.microsoft.com/office/drawing/2014/main" id="{603E1905-DFD4-4788-A74E-8DD01E568C06}"/>
              </a:ext>
            </a:extLst>
          </p:cNvPr>
          <p:cNvSpPr>
            <a:spLocks noGrp="1"/>
          </p:cNvSpPr>
          <p:nvPr>
            <p:ph type="body" idx="1"/>
          </p:nvPr>
        </p:nvSpPr>
        <p:spPr>
          <a:xfrm>
            <a:off x="747183" y="4877331"/>
            <a:ext cx="10515600" cy="981604"/>
          </a:xfrm>
        </p:spPr>
        <p:txBody>
          <a:bodyPr/>
          <a:lstStyle/>
          <a:p>
            <a:r>
              <a:rPr lang="en-US" dirty="0"/>
              <a:t>A. Piepke, University of Alabama</a:t>
            </a:r>
          </a:p>
          <a:p>
            <a:r>
              <a:rPr lang="en-US" dirty="0"/>
              <a:t>For the nEXO Collaboration</a:t>
            </a:r>
          </a:p>
        </p:txBody>
      </p:sp>
      <p:sp>
        <p:nvSpPr>
          <p:cNvPr id="4" name="Footer Placeholder 3">
            <a:extLst>
              <a:ext uri="{FF2B5EF4-FFF2-40B4-BE49-F238E27FC236}">
                <a16:creationId xmlns:a16="http://schemas.microsoft.com/office/drawing/2014/main" id="{04187C0A-5140-468C-AA13-95528E4D0305}"/>
              </a:ext>
            </a:extLst>
          </p:cNvPr>
          <p:cNvSpPr>
            <a:spLocks noGrp="1"/>
          </p:cNvSpPr>
          <p:nvPr>
            <p:ph type="ftr" sz="quarter" idx="11"/>
          </p:nvPr>
        </p:nvSpPr>
        <p:spPr>
          <a:xfrm>
            <a:off x="4038599" y="6356350"/>
            <a:ext cx="4841929" cy="365125"/>
          </a:xfrm>
        </p:spPr>
        <p:txBody>
          <a:bodyPr/>
          <a:lstStyle/>
          <a:p>
            <a:r>
              <a:rPr lang="en-US"/>
              <a:t>Erice 2022</a:t>
            </a:r>
            <a:endParaRPr lang="en-US" dirty="0"/>
          </a:p>
        </p:txBody>
      </p:sp>
      <p:sp>
        <p:nvSpPr>
          <p:cNvPr id="6" name="Slide Number Placeholder 5">
            <a:extLst>
              <a:ext uri="{FF2B5EF4-FFF2-40B4-BE49-F238E27FC236}">
                <a16:creationId xmlns:a16="http://schemas.microsoft.com/office/drawing/2014/main" id="{DE07507C-C746-4329-850E-A2B5268829B0}"/>
              </a:ext>
            </a:extLst>
          </p:cNvPr>
          <p:cNvSpPr>
            <a:spLocks noGrp="1"/>
          </p:cNvSpPr>
          <p:nvPr>
            <p:ph type="sldNum" sz="quarter" idx="12"/>
          </p:nvPr>
        </p:nvSpPr>
        <p:spPr/>
        <p:txBody>
          <a:bodyPr/>
          <a:lstStyle/>
          <a:p>
            <a:fld id="{877DB01F-0138-469B-B0E4-8826F36B1B38}" type="slidenum">
              <a:rPr lang="en-US" smtClean="0"/>
              <a:pPr/>
              <a:t>1</a:t>
            </a:fld>
            <a:endParaRPr lang="en-US" dirty="0"/>
          </a:p>
        </p:txBody>
      </p:sp>
    </p:spTree>
    <p:extLst>
      <p:ext uri="{BB962C8B-B14F-4D97-AF65-F5344CB8AC3E}">
        <p14:creationId xmlns:p14="http://schemas.microsoft.com/office/powerpoint/2010/main" val="210576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92841-9FEF-4F41-A281-9086A6377692}"/>
              </a:ext>
            </a:extLst>
          </p:cNvPr>
          <p:cNvSpPr>
            <a:spLocks noGrp="1"/>
          </p:cNvSpPr>
          <p:nvPr>
            <p:ph type="title"/>
          </p:nvPr>
        </p:nvSpPr>
        <p:spPr/>
        <p:txBody>
          <a:bodyPr/>
          <a:lstStyle/>
          <a:p>
            <a:r>
              <a:rPr lang="en-US" b="0" dirty="0">
                <a:latin typeface="Calibri" panose="020F0502020204030204" pitchFamily="34" charset="0"/>
                <a:cs typeface="Calibri" panose="020F0502020204030204" pitchFamily="34" charset="0"/>
              </a:rPr>
              <a:t>0</a:t>
            </a:r>
            <a:r>
              <a:rPr lang="el-GR" b="0" dirty="0">
                <a:latin typeface="Calibri" panose="020F0502020204030204" pitchFamily="34" charset="0"/>
                <a:cs typeface="Calibri" panose="020F0502020204030204" pitchFamily="34" charset="0"/>
              </a:rPr>
              <a:t>νββ</a:t>
            </a:r>
            <a:r>
              <a:rPr lang="en-US" b="0" dirty="0">
                <a:latin typeface="Calibri" panose="020F0502020204030204" pitchFamily="34" charset="0"/>
                <a:cs typeface="Calibri" panose="020F0502020204030204" pitchFamily="34" charset="0"/>
              </a:rPr>
              <a:t>-decay with </a:t>
            </a:r>
            <a:r>
              <a:rPr lang="en-US" b="0" baseline="30000" dirty="0">
                <a:latin typeface="Calibri" panose="020F0502020204030204" pitchFamily="34" charset="0"/>
                <a:cs typeface="Calibri" panose="020F0502020204030204" pitchFamily="34" charset="0"/>
              </a:rPr>
              <a:t>136</a:t>
            </a:r>
            <a:r>
              <a:rPr lang="en-US" b="0" dirty="0">
                <a:latin typeface="Calibri" panose="020F0502020204030204" pitchFamily="34" charset="0"/>
                <a:cs typeface="Calibri" panose="020F0502020204030204" pitchFamily="34" charset="0"/>
              </a:rPr>
              <a:t>Xe and EXO-200</a:t>
            </a:r>
            <a:endParaRPr lang="en-US" dirty="0"/>
          </a:p>
        </p:txBody>
      </p:sp>
      <p:sp>
        <p:nvSpPr>
          <p:cNvPr id="6" name="TextBox 5">
            <a:extLst>
              <a:ext uri="{FF2B5EF4-FFF2-40B4-BE49-F238E27FC236}">
                <a16:creationId xmlns:a16="http://schemas.microsoft.com/office/drawing/2014/main" id="{6A6D7C8D-8903-4D08-B632-4E271E263054}"/>
              </a:ext>
            </a:extLst>
          </p:cNvPr>
          <p:cNvSpPr txBox="1"/>
          <p:nvPr/>
        </p:nvSpPr>
        <p:spPr>
          <a:xfrm>
            <a:off x="838200" y="1429373"/>
            <a:ext cx="11038115" cy="830997"/>
          </a:xfrm>
          <a:prstGeom prst="rect">
            <a:avLst/>
          </a:prstGeom>
          <a:noFill/>
        </p:spPr>
        <p:txBody>
          <a:bodyPr wrap="square" rtlCol="0">
            <a:spAutoFit/>
          </a:bodyPr>
          <a:lstStyle/>
          <a:p>
            <a:r>
              <a:rPr lang="en-US" sz="2400" dirty="0"/>
              <a:t>The approach was demonstrated: substantial fraction of the nEXO collaboration has experience from the predecessor experiment EXO-200.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B65B0E-E8F5-42E0-B888-00F4CEB00768}"/>
                  </a:ext>
                </a:extLst>
              </p:cNvPr>
              <p:cNvSpPr txBox="1"/>
              <p:nvPr/>
            </p:nvSpPr>
            <p:spPr>
              <a:xfrm>
                <a:off x="838200" y="2223134"/>
                <a:ext cx="11038115" cy="1233223"/>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lumMod val="50000"/>
                      </a:schemeClr>
                    </a:solidFill>
                  </a:rPr>
                  <a:t>Had available 200 kg of enriched Xe (80% in </a:t>
                </a:r>
                <a:r>
                  <a:rPr lang="en-US" sz="2400" baseline="30000" dirty="0">
                    <a:solidFill>
                      <a:schemeClr val="accent4">
                        <a:lumMod val="50000"/>
                      </a:schemeClr>
                    </a:solidFill>
                  </a:rPr>
                  <a:t>136</a:t>
                </a:r>
                <a:r>
                  <a:rPr lang="en-US" sz="2400" dirty="0">
                    <a:solidFill>
                      <a:schemeClr val="accent4">
                        <a:lumMod val="50000"/>
                      </a:schemeClr>
                    </a:solidFill>
                  </a:rPr>
                  <a:t>Xe)</a:t>
                </a:r>
              </a:p>
              <a:p>
                <a:pPr marL="342900" indent="-342900">
                  <a:buFont typeface="Arial" panose="020B0604020202020204" pitchFamily="34" charset="0"/>
                  <a:buChar char="•"/>
                </a:pPr>
                <a:r>
                  <a:rPr lang="en-US" sz="2400" dirty="0">
                    <a:solidFill>
                      <a:schemeClr val="accent6">
                        <a:lumMod val="50000"/>
                      </a:schemeClr>
                    </a:solidFill>
                  </a:rPr>
                  <a:t>2011 to 2018 at WIPP, Carlsbad New Mexico. </a:t>
                </a:r>
                <a14:m>
                  <m:oMath xmlns:m="http://schemas.openxmlformats.org/officeDocument/2006/math">
                    <m:f>
                      <m:fPr>
                        <m:type m:val="lin"/>
                        <m:ctrlPr>
                          <a:rPr lang="en-US" sz="2400" i="1" smtClean="0">
                            <a:solidFill>
                              <a:schemeClr val="accent6">
                                <a:lumMod val="50000"/>
                              </a:schemeClr>
                            </a:solidFill>
                            <a:latin typeface="Cambria Math" panose="02040503050406030204" pitchFamily="18" charset="0"/>
                            <a:ea typeface="Cambria Math" panose="02040503050406030204" pitchFamily="18" charset="0"/>
                          </a:rPr>
                        </m:ctrlPr>
                      </m:fPr>
                      <m:num>
                        <m:sSub>
                          <m:sSubPr>
                            <m:ctrlPr>
                              <a:rPr lang="en-US" sz="2400" i="1">
                                <a:solidFill>
                                  <a:schemeClr val="accent6">
                                    <a:lumMod val="50000"/>
                                  </a:schemeClr>
                                </a:solidFill>
                                <a:latin typeface="Cambria Math" panose="02040503050406030204" pitchFamily="18" charset="0"/>
                              </a:rPr>
                            </m:ctrlPr>
                          </m:sSubPr>
                          <m:e>
                            <m:r>
                              <a:rPr lang="en-US" sz="2400" i="1">
                                <a:solidFill>
                                  <a:schemeClr val="accent6">
                                    <a:lumMod val="50000"/>
                                  </a:schemeClr>
                                </a:solidFill>
                                <a:latin typeface="Cambria Math" panose="02040503050406030204" pitchFamily="18" charset="0"/>
                                <a:ea typeface="Cambria Math" panose="02040503050406030204" pitchFamily="18" charset="0"/>
                              </a:rPr>
                              <m:t>𝜎</m:t>
                            </m:r>
                          </m:e>
                          <m:sub>
                            <m:r>
                              <a:rPr lang="en-US" sz="2400" i="1">
                                <a:solidFill>
                                  <a:schemeClr val="accent6">
                                    <a:lumMod val="50000"/>
                                  </a:schemeClr>
                                </a:solidFill>
                                <a:latin typeface="Cambria Math" panose="02040503050406030204" pitchFamily="18" charset="0"/>
                                <a:ea typeface="Cambria Math" panose="02040503050406030204" pitchFamily="18" charset="0"/>
                              </a:rPr>
                              <m:t>𝛽𝛽</m:t>
                            </m:r>
                          </m:sub>
                        </m:sSub>
                      </m:num>
                      <m:den>
                        <m:sSub>
                          <m:sSubPr>
                            <m:ctrlPr>
                              <a:rPr lang="en-US" sz="2400" i="1">
                                <a:solidFill>
                                  <a:schemeClr val="accent6">
                                    <a:lumMod val="50000"/>
                                  </a:schemeClr>
                                </a:solidFill>
                                <a:latin typeface="Cambria Math" panose="02040503050406030204" pitchFamily="18" charset="0"/>
                              </a:rPr>
                            </m:ctrlPr>
                          </m:sSubPr>
                          <m:e>
                            <m:r>
                              <a:rPr lang="en-US" sz="2400" i="1">
                                <a:solidFill>
                                  <a:schemeClr val="accent6">
                                    <a:lumMod val="50000"/>
                                  </a:schemeClr>
                                </a:solidFill>
                                <a:latin typeface="Cambria Math" panose="02040503050406030204" pitchFamily="18" charset="0"/>
                              </a:rPr>
                              <m:t>𝑄</m:t>
                            </m:r>
                          </m:e>
                          <m:sub>
                            <m:r>
                              <a:rPr lang="en-US" sz="2400" i="1">
                                <a:solidFill>
                                  <a:schemeClr val="accent6">
                                    <a:lumMod val="50000"/>
                                  </a:schemeClr>
                                </a:solidFill>
                                <a:latin typeface="Cambria Math" panose="02040503050406030204" pitchFamily="18" charset="0"/>
                                <a:ea typeface="Cambria Math" panose="02040503050406030204" pitchFamily="18" charset="0"/>
                              </a:rPr>
                              <m:t>𝛽𝛽</m:t>
                            </m:r>
                          </m:sub>
                        </m:sSub>
                      </m:den>
                    </m:f>
                    <m:r>
                      <a:rPr lang="en-US" sz="2400" b="0" i="1" smtClean="0">
                        <a:solidFill>
                          <a:schemeClr val="accent6">
                            <a:lumMod val="50000"/>
                          </a:schemeClr>
                        </a:solidFill>
                        <a:latin typeface="Cambria Math" panose="02040503050406030204" pitchFamily="18" charset="0"/>
                      </a:rPr>
                      <m:t>=</m:t>
                    </m:r>
                    <m:d>
                      <m:dPr>
                        <m:ctrlPr>
                          <a:rPr lang="en-US" sz="2400" b="0" i="1" smtClean="0">
                            <a:solidFill>
                              <a:schemeClr val="accent6">
                                <a:lumMod val="50000"/>
                              </a:schemeClr>
                            </a:solidFill>
                            <a:latin typeface="Cambria Math" panose="02040503050406030204" pitchFamily="18" charset="0"/>
                          </a:rPr>
                        </m:ctrlPr>
                      </m:dPr>
                      <m:e>
                        <m:r>
                          <a:rPr lang="en-US" sz="2400" b="0" i="1" smtClean="0">
                            <a:solidFill>
                              <a:schemeClr val="accent6">
                                <a:lumMod val="50000"/>
                              </a:schemeClr>
                            </a:solidFill>
                            <a:latin typeface="Cambria Math" panose="02040503050406030204" pitchFamily="18" charset="0"/>
                          </a:rPr>
                          <m:t>1.15</m:t>
                        </m:r>
                        <m:r>
                          <a:rPr lang="en-US" sz="2400" b="0" i="1" smtClean="0">
                            <a:solidFill>
                              <a:schemeClr val="accent6">
                                <a:lumMod val="50000"/>
                              </a:schemeClr>
                            </a:solidFill>
                            <a:latin typeface="Cambria Math" panose="02040503050406030204" pitchFamily="18" charset="0"/>
                            <a:ea typeface="Cambria Math" panose="02040503050406030204" pitchFamily="18" charset="0"/>
                          </a:rPr>
                          <m:t>±0.02</m:t>
                        </m:r>
                      </m:e>
                    </m:d>
                    <m:r>
                      <a:rPr lang="en-US" sz="2400" b="0" i="1" smtClean="0">
                        <a:solidFill>
                          <a:schemeClr val="accent6">
                            <a:lumMod val="50000"/>
                          </a:schemeClr>
                        </a:solidFill>
                        <a:latin typeface="Cambria Math" panose="02040503050406030204" pitchFamily="18" charset="0"/>
                      </a:rPr>
                      <m:t>%</m:t>
                    </m:r>
                  </m:oMath>
                </a14:m>
                <a:r>
                  <a:rPr lang="en-US" sz="2400" dirty="0">
                    <a:solidFill>
                      <a:schemeClr val="accent6">
                        <a:lumMod val="50000"/>
                      </a:schemeClr>
                    </a:solidFill>
                  </a:rPr>
                  <a:t> </a:t>
                </a:r>
              </a:p>
              <a:p>
                <a:pPr marL="342900" indent="-342900">
                  <a:buFont typeface="Arial" panose="020B0604020202020204" pitchFamily="34" charset="0"/>
                  <a:buChar char="•"/>
                </a:pPr>
                <a:r>
                  <a:rPr lang="en-US" sz="2400" dirty="0">
                    <a:solidFill>
                      <a:srgbClr val="0000FF"/>
                    </a:solidFill>
                  </a:rPr>
                  <a:t>First 100 kg class experiment to take data. First observation of </a:t>
                </a:r>
                <a14:m>
                  <m:oMath xmlns:m="http://schemas.openxmlformats.org/officeDocument/2006/math">
                    <m:r>
                      <a:rPr lang="en-US" sz="2400" b="0" i="1" smtClean="0">
                        <a:solidFill>
                          <a:srgbClr val="0000FF"/>
                        </a:solidFill>
                        <a:latin typeface="Cambria Math" panose="02040503050406030204" pitchFamily="18" charset="0"/>
                      </a:rPr>
                      <m:t>2</m:t>
                    </m:r>
                    <m:r>
                      <a:rPr lang="en-US" sz="2400" b="0" i="1" smtClean="0">
                        <a:solidFill>
                          <a:srgbClr val="0000FF"/>
                        </a:solidFill>
                        <a:latin typeface="Cambria Math" panose="02040503050406030204" pitchFamily="18" charset="0"/>
                        <a:ea typeface="Cambria Math" panose="02040503050406030204" pitchFamily="18" charset="0"/>
                      </a:rPr>
                      <m:t>𝜈𝛽𝛽</m:t>
                    </m:r>
                  </m:oMath>
                </a14:m>
                <a:r>
                  <a:rPr lang="en-US" sz="2400" dirty="0">
                    <a:solidFill>
                      <a:srgbClr val="0000FF"/>
                    </a:solidFill>
                  </a:rPr>
                  <a:t> in </a:t>
                </a:r>
                <a:r>
                  <a:rPr lang="en-US" sz="2400" baseline="30000" dirty="0">
                    <a:solidFill>
                      <a:srgbClr val="0000FF"/>
                    </a:solidFill>
                  </a:rPr>
                  <a:t>136</a:t>
                </a:r>
                <a:r>
                  <a:rPr lang="en-US" sz="2400" dirty="0">
                    <a:solidFill>
                      <a:srgbClr val="0000FF"/>
                    </a:solidFill>
                  </a:rPr>
                  <a:t>Xe 2011</a:t>
                </a:r>
              </a:p>
            </p:txBody>
          </p:sp>
        </mc:Choice>
        <mc:Fallback xmlns="">
          <p:sp>
            <p:nvSpPr>
              <p:cNvPr id="3" name="TextBox 2">
                <a:extLst>
                  <a:ext uri="{FF2B5EF4-FFF2-40B4-BE49-F238E27FC236}">
                    <a16:creationId xmlns:a16="http://schemas.microsoft.com/office/drawing/2014/main" id="{82B65B0E-E8F5-42E0-B888-00F4CEB00768}"/>
                  </a:ext>
                </a:extLst>
              </p:cNvPr>
              <p:cNvSpPr txBox="1">
                <a:spLocks noRot="1" noChangeAspect="1" noMove="1" noResize="1" noEditPoints="1" noAdjustHandles="1" noChangeArrowheads="1" noChangeShapeType="1" noTextEdit="1"/>
              </p:cNvSpPr>
              <p:nvPr/>
            </p:nvSpPr>
            <p:spPr>
              <a:xfrm>
                <a:off x="838200" y="2223134"/>
                <a:ext cx="11038115" cy="1233223"/>
              </a:xfrm>
              <a:prstGeom prst="rect">
                <a:avLst/>
              </a:prstGeom>
              <a:blipFill>
                <a:blip r:embed="rId2"/>
                <a:stretch>
                  <a:fillRect l="-773" t="-16832" b="-39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EF8900C-BC3E-430C-BAE6-EA352F4A842B}"/>
                  </a:ext>
                </a:extLst>
              </p:cNvPr>
              <p:cNvGraphicFramePr>
                <a:graphicFrameLocks noGrp="1"/>
              </p:cNvGraphicFramePr>
              <p:nvPr>
                <p:extLst>
                  <p:ext uri="{D42A27DB-BD31-4B8C-83A1-F6EECF244321}">
                    <p14:modId xmlns:p14="http://schemas.microsoft.com/office/powerpoint/2010/main" val="2236552015"/>
                  </p:ext>
                </p:extLst>
              </p:nvPr>
            </p:nvGraphicFramePr>
            <p:xfrm>
              <a:off x="927100" y="3469237"/>
              <a:ext cx="9679712" cy="2811399"/>
            </p:xfrm>
            <a:graphic>
              <a:graphicData uri="http://schemas.openxmlformats.org/drawingml/2006/table">
                <a:tbl>
                  <a:tblPr firstRow="1" bandRow="1">
                    <a:tableStyleId>{5C22544A-7EE6-4342-B048-85BDC9FD1C3A}</a:tableStyleId>
                  </a:tblPr>
                  <a:tblGrid>
                    <a:gridCol w="2539937">
                      <a:extLst>
                        <a:ext uri="{9D8B030D-6E8A-4147-A177-3AD203B41FA5}">
                          <a16:colId xmlns:a16="http://schemas.microsoft.com/office/drawing/2014/main" val="3447466683"/>
                        </a:ext>
                      </a:extLst>
                    </a:gridCol>
                    <a:gridCol w="951230">
                      <a:extLst>
                        <a:ext uri="{9D8B030D-6E8A-4147-A177-3AD203B41FA5}">
                          <a16:colId xmlns:a16="http://schemas.microsoft.com/office/drawing/2014/main" val="3274750826"/>
                        </a:ext>
                      </a:extLst>
                    </a:gridCol>
                    <a:gridCol w="1021351">
                      <a:extLst>
                        <a:ext uri="{9D8B030D-6E8A-4147-A177-3AD203B41FA5}">
                          <a16:colId xmlns:a16="http://schemas.microsoft.com/office/drawing/2014/main" val="243772740"/>
                        </a:ext>
                      </a:extLst>
                    </a:gridCol>
                    <a:gridCol w="1091811">
                      <a:extLst>
                        <a:ext uri="{9D8B030D-6E8A-4147-A177-3AD203B41FA5}">
                          <a16:colId xmlns:a16="http://schemas.microsoft.com/office/drawing/2014/main" val="347154347"/>
                        </a:ext>
                      </a:extLst>
                    </a:gridCol>
                    <a:gridCol w="1489393">
                      <a:extLst>
                        <a:ext uri="{9D8B030D-6E8A-4147-A177-3AD203B41FA5}">
                          <a16:colId xmlns:a16="http://schemas.microsoft.com/office/drawing/2014/main" val="2599706805"/>
                        </a:ext>
                      </a:extLst>
                    </a:gridCol>
                    <a:gridCol w="1443355">
                      <a:extLst>
                        <a:ext uri="{9D8B030D-6E8A-4147-A177-3AD203B41FA5}">
                          <a16:colId xmlns:a16="http://schemas.microsoft.com/office/drawing/2014/main" val="2725545168"/>
                        </a:ext>
                      </a:extLst>
                    </a:gridCol>
                    <a:gridCol w="1142635">
                      <a:extLst>
                        <a:ext uri="{9D8B030D-6E8A-4147-A177-3AD203B41FA5}">
                          <a16:colId xmlns:a16="http://schemas.microsoft.com/office/drawing/2014/main" val="496503212"/>
                        </a:ext>
                      </a:extLst>
                    </a:gridCol>
                  </a:tblGrid>
                  <a:tr h="370840">
                    <a:tc>
                      <a:txBody>
                        <a:bodyPr/>
                        <a:lstStyle/>
                        <a:p>
                          <a:endParaRPr lang="en-US" dirty="0"/>
                        </a:p>
                      </a:txBody>
                      <a:tcPr/>
                    </a:tc>
                    <a:tc>
                      <a:txBody>
                        <a:bodyPr/>
                        <a:lstStyle/>
                        <a:p>
                          <a:r>
                            <a:rPr lang="en-US" dirty="0"/>
                            <a:t>Nuclide</a:t>
                          </a:r>
                        </a:p>
                      </a:txBody>
                      <a:tcPr/>
                    </a:tc>
                    <a:tc>
                      <a:txBody>
                        <a:bodyPr/>
                        <a:lstStyle/>
                        <a:p>
                          <a:r>
                            <a:rPr lang="en-US" dirty="0"/>
                            <a:t>Source [mol]</a:t>
                          </a:r>
                        </a:p>
                      </a:txBody>
                      <a:tcPr/>
                    </a:tc>
                    <a:tc>
                      <a:txBody>
                        <a:bodyPr/>
                        <a:lstStyle/>
                        <a:p>
                          <a:r>
                            <a:rPr lang="en-US" dirty="0"/>
                            <a:t>Exposure [</a:t>
                          </a:r>
                          <a:r>
                            <a:rPr lang="en-US" dirty="0" err="1"/>
                            <a:t>mol</a:t>
                          </a:r>
                          <a:r>
                            <a:rPr lang="en-US" dirty="0" err="1">
                              <a:latin typeface="Calibri" panose="020F0502020204030204" pitchFamily="34" charset="0"/>
                              <a:cs typeface="Calibri" panose="020F0502020204030204" pitchFamily="34" charset="0"/>
                            </a:rPr>
                            <a:t>·yr</a:t>
                          </a:r>
                          <a:r>
                            <a:rPr lang="en-US" dirty="0">
                              <a:latin typeface="Calibri" panose="020F0502020204030204" pitchFamily="34" charset="0"/>
                              <a:cs typeface="Calibri" panose="020F0502020204030204" pitchFamily="34" charset="0"/>
                            </a:rPr>
                            <a:t>]</a:t>
                          </a:r>
                          <a:endParaRPr lang="en-US" dirty="0"/>
                        </a:p>
                      </a:txBody>
                      <a:tcPr/>
                    </a:tc>
                    <a:tc>
                      <a:txBody>
                        <a:bodyPr/>
                        <a:lstStyle/>
                        <a:p>
                          <a:r>
                            <a:rPr lang="en-US" dirty="0"/>
                            <a:t>T</a:t>
                          </a:r>
                          <a:r>
                            <a:rPr lang="en-US" baseline="-25000" dirty="0"/>
                            <a:t>1/2</a:t>
                          </a:r>
                          <a:r>
                            <a:rPr lang="en-US" dirty="0"/>
                            <a:t> </a:t>
                          </a:r>
                          <a:r>
                            <a:rPr lang="en-US" dirty="0" err="1"/>
                            <a:t>sens.</a:t>
                          </a:r>
                          <a:r>
                            <a:rPr lang="en-US" dirty="0"/>
                            <a:t> [yr]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t>
                          </a:r>
                          <a:r>
                            <a:rPr lang="en-US" baseline="-25000" dirty="0"/>
                            <a:t>1/2</a:t>
                          </a:r>
                          <a:r>
                            <a:rPr lang="en-US" dirty="0"/>
                            <a:t> limit [yr]</a:t>
                          </a:r>
                        </a:p>
                      </a:txBody>
                      <a:tcPr/>
                    </a:tc>
                    <a:tc>
                      <a:txBody>
                        <a:bodyPr/>
                        <a:lstStyle/>
                        <a:p>
                          <a14:m>
                            <m:oMath xmlns:m="http://schemas.openxmlformats.org/officeDocument/2006/math">
                              <m:d>
                                <m:dPr>
                                  <m:begChr m:val="⟨"/>
                                  <m:endChr m:val="⟩"/>
                                  <m:ctrlPr>
                                    <a:rPr lang="en-US" sz="180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ea typeface="Cambria Math" panose="02040503050406030204" pitchFamily="18" charset="0"/>
                                        </a:rPr>
                                        <m:t>𝛽𝛽</m:t>
                                      </m:r>
                                    </m:sub>
                                  </m:sSub>
                                </m:e>
                              </m:d>
                            </m:oMath>
                          </a14:m>
                          <a:r>
                            <a:rPr lang="en-US" dirty="0"/>
                            <a:t> lim. [meV]</a:t>
                          </a:r>
                        </a:p>
                      </a:txBody>
                      <a:tcPr/>
                    </a:tc>
                    <a:extLst>
                      <a:ext uri="{0D108BD9-81ED-4DB2-BD59-A6C34878D82A}">
                        <a16:rowId xmlns:a16="http://schemas.microsoft.com/office/drawing/2014/main" val="2463479378"/>
                      </a:ext>
                    </a:extLst>
                  </a:tr>
                  <a:tr h="370840">
                    <a:tc>
                      <a:txBody>
                        <a:bodyPr/>
                        <a:lstStyle/>
                        <a:p>
                          <a:r>
                            <a:rPr lang="en-US" dirty="0"/>
                            <a:t>EXO-200</a:t>
                          </a:r>
                          <a:r>
                            <a:rPr lang="en-US" baseline="30000" dirty="0"/>
                            <a:t>1</a:t>
                          </a:r>
                        </a:p>
                      </a:txBody>
                      <a:tcPr/>
                    </a:tc>
                    <a:tc>
                      <a:txBody>
                        <a:bodyPr/>
                        <a:lstStyle/>
                        <a:p>
                          <a:r>
                            <a:rPr lang="en-US" baseline="30000" dirty="0"/>
                            <a:t>136</a:t>
                          </a:r>
                          <a:r>
                            <a:rPr lang="en-US" dirty="0"/>
                            <a:t>Xe</a:t>
                          </a:r>
                        </a:p>
                      </a:txBody>
                      <a:tcPr/>
                    </a:tc>
                    <a:tc>
                      <a:txBody>
                        <a:bodyPr/>
                        <a:lstStyle/>
                        <a:p>
                          <a:r>
                            <a:rPr lang="en-US" dirty="0"/>
                            <a:t>550</a:t>
                          </a:r>
                        </a:p>
                      </a:txBody>
                      <a:tcPr/>
                    </a:tc>
                    <a:tc>
                      <a:txBody>
                        <a:bodyPr/>
                        <a:lstStyle/>
                        <a:p>
                          <a:r>
                            <a:rPr lang="en-US" dirty="0"/>
                            <a:t>1727.5</a:t>
                          </a:r>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5.0</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25</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3.5</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25</m:t>
                                    </m:r>
                                  </m:sup>
                                </m:sSup>
                              </m:oMath>
                            </m:oMathPara>
                          </a14:m>
                          <a:endParaRPr lang="en-US" dirty="0"/>
                        </a:p>
                      </a:txBody>
                      <a:tcPr/>
                    </a:tc>
                    <a:tc>
                      <a:txBody>
                        <a:bodyPr/>
                        <a:lstStyle/>
                        <a:p>
                          <a:r>
                            <a:rPr lang="en-US" dirty="0"/>
                            <a:t>93-286</a:t>
                          </a:r>
                        </a:p>
                      </a:txBody>
                      <a:tcPr/>
                    </a:tc>
                    <a:extLst>
                      <a:ext uri="{0D108BD9-81ED-4DB2-BD59-A6C34878D82A}">
                        <a16:rowId xmlns:a16="http://schemas.microsoft.com/office/drawing/2014/main" val="2326380556"/>
                      </a:ext>
                    </a:extLst>
                  </a:tr>
                  <a:tr h="370840">
                    <a:tc>
                      <a:txBody>
                        <a:bodyPr/>
                        <a:lstStyle/>
                        <a:p>
                          <a:r>
                            <a:rPr lang="en-US" dirty="0"/>
                            <a:t>GERDA</a:t>
                          </a:r>
                          <a:r>
                            <a:rPr lang="en-US" baseline="30000" dirty="0"/>
                            <a:t>2</a:t>
                          </a:r>
                        </a:p>
                      </a:txBody>
                      <a:tcPr/>
                    </a:tc>
                    <a:tc>
                      <a:txBody>
                        <a:bodyPr/>
                        <a:lstStyle/>
                        <a:p>
                          <a:r>
                            <a:rPr lang="en-US" baseline="30000" dirty="0"/>
                            <a:t>76</a:t>
                          </a:r>
                          <a:r>
                            <a:rPr lang="en-US" dirty="0"/>
                            <a:t>Ge</a:t>
                          </a:r>
                        </a:p>
                      </a:txBody>
                      <a:tcPr/>
                    </a:tc>
                    <a:tc>
                      <a:txBody>
                        <a:bodyPr/>
                        <a:lstStyle/>
                        <a:p>
                          <a:r>
                            <a:rPr lang="en-US" dirty="0"/>
                            <a:t>513</a:t>
                          </a:r>
                        </a:p>
                      </a:txBody>
                      <a:tcPr/>
                    </a:tc>
                    <a:tc>
                      <a:txBody>
                        <a:bodyPr/>
                        <a:lstStyle/>
                        <a:p>
                          <a:r>
                            <a:rPr lang="en-US" dirty="0"/>
                            <a:t>1288</a:t>
                          </a:r>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1.8</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26</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1.8</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26</m:t>
                                    </m:r>
                                  </m:sup>
                                </m:sSup>
                              </m:oMath>
                            </m:oMathPara>
                          </a14:m>
                          <a:endParaRPr lang="en-US" dirty="0"/>
                        </a:p>
                      </a:txBody>
                      <a:tcPr/>
                    </a:tc>
                    <a:tc>
                      <a:txBody>
                        <a:bodyPr/>
                        <a:lstStyle/>
                        <a:p>
                          <a:r>
                            <a:rPr lang="en-US" dirty="0"/>
                            <a:t>79-180</a:t>
                          </a:r>
                        </a:p>
                      </a:txBody>
                      <a:tcPr/>
                    </a:tc>
                    <a:extLst>
                      <a:ext uri="{0D108BD9-81ED-4DB2-BD59-A6C34878D82A}">
                        <a16:rowId xmlns:a16="http://schemas.microsoft.com/office/drawing/2014/main" val="3634053316"/>
                      </a:ext>
                    </a:extLst>
                  </a:tr>
                  <a:tr h="370840">
                    <a:tc>
                      <a:txBody>
                        <a:bodyPr/>
                        <a:lstStyle/>
                        <a:p>
                          <a:r>
                            <a:rPr lang="en-US" dirty="0"/>
                            <a:t>KamLAND-Zen</a:t>
                          </a:r>
                          <a:r>
                            <a:rPr lang="en-US" baseline="30000" dirty="0"/>
                            <a:t>3</a:t>
                          </a:r>
                        </a:p>
                      </a:txBody>
                      <a:tcPr/>
                    </a:tc>
                    <a:tc>
                      <a:txBody>
                        <a:bodyPr/>
                        <a:lstStyle/>
                        <a:p>
                          <a:r>
                            <a:rPr lang="en-US" baseline="30000" dirty="0"/>
                            <a:t>136</a:t>
                          </a:r>
                          <a:r>
                            <a:rPr lang="en-US" dirty="0"/>
                            <a:t>Xe</a:t>
                          </a:r>
                        </a:p>
                      </a:txBody>
                      <a:tcPr/>
                    </a:tc>
                    <a:tc>
                      <a:txBody>
                        <a:bodyPr/>
                        <a:lstStyle/>
                        <a:p>
                          <a:r>
                            <a:rPr lang="en-US" dirty="0"/>
                            <a:t>5478</a:t>
                          </a:r>
                        </a:p>
                      </a:txBody>
                      <a:tcPr/>
                    </a:tc>
                    <a:tc>
                      <a:txBody>
                        <a:bodyPr/>
                        <a:lstStyle/>
                        <a:p>
                          <a:r>
                            <a:rPr lang="en-US" dirty="0"/>
                            <a:t>7132</a:t>
                          </a:r>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1.3</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26</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2.0</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26</m:t>
                                    </m:r>
                                  </m:sup>
                                </m:sSup>
                              </m:oMath>
                            </m:oMathPara>
                          </a14:m>
                          <a:endParaRPr lang="en-US" dirty="0"/>
                        </a:p>
                      </a:txBody>
                      <a:tcPr/>
                    </a:tc>
                    <a:tc>
                      <a:txBody>
                        <a:bodyPr/>
                        <a:lstStyle/>
                        <a:p>
                          <a:r>
                            <a:rPr lang="en-US" dirty="0"/>
                            <a:t>36-156</a:t>
                          </a:r>
                        </a:p>
                      </a:txBody>
                      <a:tcPr/>
                    </a:tc>
                    <a:extLst>
                      <a:ext uri="{0D108BD9-81ED-4DB2-BD59-A6C34878D82A}">
                        <a16:rowId xmlns:a16="http://schemas.microsoft.com/office/drawing/2014/main" val="423102423"/>
                      </a:ext>
                    </a:extLst>
                  </a:tr>
                  <a:tr h="370840">
                    <a:tc>
                      <a:txBody>
                        <a:bodyPr/>
                        <a:lstStyle/>
                        <a:p>
                          <a:r>
                            <a:rPr lang="en-US" baseline="0" dirty="0"/>
                            <a:t>Majorana Demonstrator</a:t>
                          </a:r>
                          <a:r>
                            <a:rPr lang="en-US" baseline="30000" dirty="0"/>
                            <a:t>4</a:t>
                          </a:r>
                        </a:p>
                      </a:txBody>
                      <a:tcPr/>
                    </a:tc>
                    <a:tc>
                      <a:txBody>
                        <a:bodyPr/>
                        <a:lstStyle/>
                        <a:p>
                          <a:r>
                            <a:rPr lang="en-US" baseline="30000" dirty="0"/>
                            <a:t>76</a:t>
                          </a:r>
                          <a:r>
                            <a:rPr lang="en-US" dirty="0"/>
                            <a:t>Ge</a:t>
                          </a:r>
                        </a:p>
                      </a:txBody>
                      <a:tcPr/>
                    </a:tc>
                    <a:tc>
                      <a:txBody>
                        <a:bodyPr/>
                        <a:lstStyle/>
                        <a:p>
                          <a:r>
                            <a:rPr lang="en-US" dirty="0"/>
                            <a:t>259</a:t>
                          </a:r>
                        </a:p>
                      </a:txBody>
                      <a:tcPr/>
                    </a:tc>
                    <a:tc>
                      <a:txBody>
                        <a:bodyPr/>
                        <a:lstStyle/>
                        <a:p>
                          <a:r>
                            <a:rPr lang="en-US" dirty="0"/>
                            <a:t>743</a:t>
                          </a:r>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8.1</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25</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8.3</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25</m:t>
                                    </m:r>
                                  </m:sup>
                                </m:sSup>
                              </m:oMath>
                            </m:oMathPara>
                          </a14:m>
                          <a:endParaRPr lang="en-US" dirty="0"/>
                        </a:p>
                      </a:txBody>
                      <a:tcPr/>
                    </a:tc>
                    <a:tc>
                      <a:txBody>
                        <a:bodyPr/>
                        <a:lstStyle/>
                        <a:p>
                          <a:r>
                            <a:rPr lang="en-US" dirty="0"/>
                            <a:t>113-269</a:t>
                          </a:r>
                        </a:p>
                      </a:txBody>
                      <a:tcPr/>
                    </a:tc>
                    <a:extLst>
                      <a:ext uri="{0D108BD9-81ED-4DB2-BD59-A6C34878D82A}">
                        <a16:rowId xmlns:a16="http://schemas.microsoft.com/office/drawing/2014/main" val="2105467614"/>
                      </a:ext>
                    </a:extLst>
                  </a:tr>
                  <a:tr h="370840">
                    <a:tc>
                      <a:txBody>
                        <a:bodyPr/>
                        <a:lstStyle/>
                        <a:p>
                          <a:r>
                            <a:rPr lang="en-US" baseline="0" dirty="0"/>
                            <a:t>CUORE</a:t>
                          </a:r>
                          <a:r>
                            <a:rPr lang="en-US" baseline="30000" dirty="0"/>
                            <a:t>5</a:t>
                          </a:r>
                        </a:p>
                      </a:txBody>
                      <a:tcPr/>
                    </a:tc>
                    <a:tc>
                      <a:txBody>
                        <a:bodyPr/>
                        <a:lstStyle/>
                        <a:p>
                          <a:r>
                            <a:rPr lang="en-US" baseline="30000" dirty="0"/>
                            <a:t>130</a:t>
                          </a:r>
                          <a:r>
                            <a:rPr lang="en-US" dirty="0"/>
                            <a:t>Te</a:t>
                          </a:r>
                        </a:p>
                      </a:txBody>
                      <a:tcPr/>
                    </a:tc>
                    <a:tc>
                      <a:txBody>
                        <a:bodyPr/>
                        <a:lstStyle/>
                        <a:p>
                          <a:r>
                            <a:rPr lang="en-US" dirty="0"/>
                            <a:t>1585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2222</a:t>
                          </a:r>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2.8</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25</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2.2</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25</m:t>
                                    </m:r>
                                  </m:sup>
                                </m:sSup>
                              </m:oMath>
                            </m:oMathPara>
                          </a14:m>
                          <a:endParaRPr lang="en-US" dirty="0"/>
                        </a:p>
                      </a:txBody>
                      <a:tcPr/>
                    </a:tc>
                    <a:tc>
                      <a:txBody>
                        <a:bodyPr/>
                        <a:lstStyle/>
                        <a:p>
                          <a:r>
                            <a:rPr lang="en-US" dirty="0"/>
                            <a:t>90-305</a:t>
                          </a:r>
                        </a:p>
                      </a:txBody>
                      <a:tcPr/>
                    </a:tc>
                    <a:extLst>
                      <a:ext uri="{0D108BD9-81ED-4DB2-BD59-A6C34878D82A}">
                        <a16:rowId xmlns:a16="http://schemas.microsoft.com/office/drawing/2014/main" val="2906418246"/>
                      </a:ext>
                    </a:extLst>
                  </a:tr>
                </a:tbl>
              </a:graphicData>
            </a:graphic>
          </p:graphicFrame>
        </mc:Choice>
        <mc:Fallback xmlns="">
          <p:graphicFrame>
            <p:nvGraphicFramePr>
              <p:cNvPr id="8" name="Table 7">
                <a:extLst>
                  <a:ext uri="{FF2B5EF4-FFF2-40B4-BE49-F238E27FC236}">
                    <a16:creationId xmlns:a16="http://schemas.microsoft.com/office/drawing/2014/main" id="{AEF8900C-BC3E-430C-BAE6-EA352F4A842B}"/>
                  </a:ext>
                </a:extLst>
              </p:cNvPr>
              <p:cNvGraphicFramePr>
                <a:graphicFrameLocks noGrp="1"/>
              </p:cNvGraphicFramePr>
              <p:nvPr>
                <p:extLst>
                  <p:ext uri="{D42A27DB-BD31-4B8C-83A1-F6EECF244321}">
                    <p14:modId xmlns:p14="http://schemas.microsoft.com/office/powerpoint/2010/main" val="2236552015"/>
                  </p:ext>
                </p:extLst>
              </p:nvPr>
            </p:nvGraphicFramePr>
            <p:xfrm>
              <a:off x="927100" y="3469237"/>
              <a:ext cx="9679712" cy="2811399"/>
            </p:xfrm>
            <a:graphic>
              <a:graphicData uri="http://schemas.openxmlformats.org/drawingml/2006/table">
                <a:tbl>
                  <a:tblPr firstRow="1" bandRow="1">
                    <a:tableStyleId>{5C22544A-7EE6-4342-B048-85BDC9FD1C3A}</a:tableStyleId>
                  </a:tblPr>
                  <a:tblGrid>
                    <a:gridCol w="2539937">
                      <a:extLst>
                        <a:ext uri="{9D8B030D-6E8A-4147-A177-3AD203B41FA5}">
                          <a16:colId xmlns:a16="http://schemas.microsoft.com/office/drawing/2014/main" val="3447466683"/>
                        </a:ext>
                      </a:extLst>
                    </a:gridCol>
                    <a:gridCol w="951230">
                      <a:extLst>
                        <a:ext uri="{9D8B030D-6E8A-4147-A177-3AD203B41FA5}">
                          <a16:colId xmlns:a16="http://schemas.microsoft.com/office/drawing/2014/main" val="3274750826"/>
                        </a:ext>
                      </a:extLst>
                    </a:gridCol>
                    <a:gridCol w="1021351">
                      <a:extLst>
                        <a:ext uri="{9D8B030D-6E8A-4147-A177-3AD203B41FA5}">
                          <a16:colId xmlns:a16="http://schemas.microsoft.com/office/drawing/2014/main" val="243772740"/>
                        </a:ext>
                      </a:extLst>
                    </a:gridCol>
                    <a:gridCol w="1091811">
                      <a:extLst>
                        <a:ext uri="{9D8B030D-6E8A-4147-A177-3AD203B41FA5}">
                          <a16:colId xmlns:a16="http://schemas.microsoft.com/office/drawing/2014/main" val="347154347"/>
                        </a:ext>
                      </a:extLst>
                    </a:gridCol>
                    <a:gridCol w="1489393">
                      <a:extLst>
                        <a:ext uri="{9D8B030D-6E8A-4147-A177-3AD203B41FA5}">
                          <a16:colId xmlns:a16="http://schemas.microsoft.com/office/drawing/2014/main" val="2599706805"/>
                        </a:ext>
                      </a:extLst>
                    </a:gridCol>
                    <a:gridCol w="1443355">
                      <a:extLst>
                        <a:ext uri="{9D8B030D-6E8A-4147-A177-3AD203B41FA5}">
                          <a16:colId xmlns:a16="http://schemas.microsoft.com/office/drawing/2014/main" val="2725545168"/>
                        </a:ext>
                      </a:extLst>
                    </a:gridCol>
                    <a:gridCol w="1142635">
                      <a:extLst>
                        <a:ext uri="{9D8B030D-6E8A-4147-A177-3AD203B41FA5}">
                          <a16:colId xmlns:a16="http://schemas.microsoft.com/office/drawing/2014/main" val="496503212"/>
                        </a:ext>
                      </a:extLst>
                    </a:gridCol>
                  </a:tblGrid>
                  <a:tr h="957199">
                    <a:tc>
                      <a:txBody>
                        <a:bodyPr/>
                        <a:lstStyle/>
                        <a:p>
                          <a:endParaRPr lang="en-US" dirty="0"/>
                        </a:p>
                      </a:txBody>
                      <a:tcPr/>
                    </a:tc>
                    <a:tc>
                      <a:txBody>
                        <a:bodyPr/>
                        <a:lstStyle/>
                        <a:p>
                          <a:r>
                            <a:rPr lang="en-US" dirty="0"/>
                            <a:t>Nuclide</a:t>
                          </a:r>
                        </a:p>
                      </a:txBody>
                      <a:tcPr/>
                    </a:tc>
                    <a:tc>
                      <a:txBody>
                        <a:bodyPr/>
                        <a:lstStyle/>
                        <a:p>
                          <a:r>
                            <a:rPr lang="en-US" dirty="0"/>
                            <a:t>Source [mol]</a:t>
                          </a:r>
                        </a:p>
                      </a:txBody>
                      <a:tcPr/>
                    </a:tc>
                    <a:tc>
                      <a:txBody>
                        <a:bodyPr/>
                        <a:lstStyle/>
                        <a:p>
                          <a:r>
                            <a:rPr lang="en-US" dirty="0"/>
                            <a:t>Exposure [</a:t>
                          </a:r>
                          <a:r>
                            <a:rPr lang="en-US" dirty="0" err="1"/>
                            <a:t>mol</a:t>
                          </a:r>
                          <a:r>
                            <a:rPr lang="en-US" dirty="0" err="1">
                              <a:latin typeface="Calibri" panose="020F0502020204030204" pitchFamily="34" charset="0"/>
                              <a:cs typeface="Calibri" panose="020F0502020204030204" pitchFamily="34" charset="0"/>
                            </a:rPr>
                            <a:t>·yr</a:t>
                          </a:r>
                          <a:r>
                            <a:rPr lang="en-US" dirty="0">
                              <a:latin typeface="Calibri" panose="020F0502020204030204" pitchFamily="34" charset="0"/>
                              <a:cs typeface="Calibri" panose="020F0502020204030204" pitchFamily="34" charset="0"/>
                            </a:rPr>
                            <a:t>]</a:t>
                          </a:r>
                          <a:endParaRPr lang="en-US" dirty="0"/>
                        </a:p>
                      </a:txBody>
                      <a:tcPr/>
                    </a:tc>
                    <a:tc>
                      <a:txBody>
                        <a:bodyPr/>
                        <a:lstStyle/>
                        <a:p>
                          <a:r>
                            <a:rPr lang="en-US" dirty="0"/>
                            <a:t>T</a:t>
                          </a:r>
                          <a:r>
                            <a:rPr lang="en-US" baseline="-25000" dirty="0"/>
                            <a:t>1/2</a:t>
                          </a:r>
                          <a:r>
                            <a:rPr lang="en-US" dirty="0"/>
                            <a:t> </a:t>
                          </a:r>
                          <a:r>
                            <a:rPr lang="en-US" dirty="0" err="1"/>
                            <a:t>sens.</a:t>
                          </a:r>
                          <a:r>
                            <a:rPr lang="en-US" dirty="0"/>
                            <a:t> [yr]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t>
                          </a:r>
                          <a:r>
                            <a:rPr lang="en-US" baseline="-25000" dirty="0"/>
                            <a:t>1/2</a:t>
                          </a:r>
                          <a:r>
                            <a:rPr lang="en-US" dirty="0"/>
                            <a:t> limit [yr]</a:t>
                          </a:r>
                        </a:p>
                      </a:txBody>
                      <a:tcPr/>
                    </a:tc>
                    <a:tc>
                      <a:txBody>
                        <a:bodyPr/>
                        <a:lstStyle/>
                        <a:p>
                          <a:endParaRPr lang="en-US"/>
                        </a:p>
                      </a:txBody>
                      <a:tcPr>
                        <a:blipFill>
                          <a:blip r:embed="rId3"/>
                          <a:stretch>
                            <a:fillRect l="-749733" t="-3185" r="-2674" b="-203185"/>
                          </a:stretch>
                        </a:blipFill>
                      </a:tcPr>
                    </a:tc>
                    <a:extLst>
                      <a:ext uri="{0D108BD9-81ED-4DB2-BD59-A6C34878D82A}">
                        <a16:rowId xmlns:a16="http://schemas.microsoft.com/office/drawing/2014/main" val="2463479378"/>
                      </a:ext>
                    </a:extLst>
                  </a:tr>
                  <a:tr h="370840">
                    <a:tc>
                      <a:txBody>
                        <a:bodyPr/>
                        <a:lstStyle/>
                        <a:p>
                          <a:r>
                            <a:rPr lang="en-US" dirty="0"/>
                            <a:t>EXO-200</a:t>
                          </a:r>
                          <a:r>
                            <a:rPr lang="en-US" baseline="30000" dirty="0"/>
                            <a:t>1</a:t>
                          </a:r>
                        </a:p>
                      </a:txBody>
                      <a:tcPr/>
                    </a:tc>
                    <a:tc>
                      <a:txBody>
                        <a:bodyPr/>
                        <a:lstStyle/>
                        <a:p>
                          <a:r>
                            <a:rPr lang="en-US" baseline="30000" dirty="0"/>
                            <a:t>136</a:t>
                          </a:r>
                          <a:r>
                            <a:rPr lang="en-US" dirty="0"/>
                            <a:t>Xe</a:t>
                          </a:r>
                        </a:p>
                      </a:txBody>
                      <a:tcPr/>
                    </a:tc>
                    <a:tc>
                      <a:txBody>
                        <a:bodyPr/>
                        <a:lstStyle/>
                        <a:p>
                          <a:r>
                            <a:rPr lang="en-US" dirty="0"/>
                            <a:t>550</a:t>
                          </a:r>
                        </a:p>
                      </a:txBody>
                      <a:tcPr/>
                    </a:tc>
                    <a:tc>
                      <a:txBody>
                        <a:bodyPr/>
                        <a:lstStyle/>
                        <a:p>
                          <a:r>
                            <a:rPr lang="en-US" dirty="0"/>
                            <a:t>1727.5</a:t>
                          </a:r>
                        </a:p>
                      </a:txBody>
                      <a:tcPr/>
                    </a:tc>
                    <a:tc>
                      <a:txBody>
                        <a:bodyPr/>
                        <a:lstStyle/>
                        <a:p>
                          <a:endParaRPr lang="en-US"/>
                        </a:p>
                      </a:txBody>
                      <a:tcPr>
                        <a:blipFill>
                          <a:blip r:embed="rId3"/>
                          <a:stretch>
                            <a:fillRect l="-375510" t="-265574" r="-175102" b="-422951"/>
                          </a:stretch>
                        </a:blipFill>
                      </a:tcPr>
                    </a:tc>
                    <a:tc>
                      <a:txBody>
                        <a:bodyPr/>
                        <a:lstStyle/>
                        <a:p>
                          <a:endParaRPr lang="en-US"/>
                        </a:p>
                      </a:txBody>
                      <a:tcPr>
                        <a:blipFill>
                          <a:blip r:embed="rId3"/>
                          <a:stretch>
                            <a:fillRect l="-491561" t="-265574" r="-81013" b="-422951"/>
                          </a:stretch>
                        </a:blipFill>
                      </a:tcPr>
                    </a:tc>
                    <a:tc>
                      <a:txBody>
                        <a:bodyPr/>
                        <a:lstStyle/>
                        <a:p>
                          <a:r>
                            <a:rPr lang="en-US" dirty="0"/>
                            <a:t>93-286</a:t>
                          </a:r>
                        </a:p>
                      </a:txBody>
                      <a:tcPr/>
                    </a:tc>
                    <a:extLst>
                      <a:ext uri="{0D108BD9-81ED-4DB2-BD59-A6C34878D82A}">
                        <a16:rowId xmlns:a16="http://schemas.microsoft.com/office/drawing/2014/main" val="2326380556"/>
                      </a:ext>
                    </a:extLst>
                  </a:tr>
                  <a:tr h="370840">
                    <a:tc>
                      <a:txBody>
                        <a:bodyPr/>
                        <a:lstStyle/>
                        <a:p>
                          <a:r>
                            <a:rPr lang="en-US" dirty="0"/>
                            <a:t>GERDA</a:t>
                          </a:r>
                          <a:r>
                            <a:rPr lang="en-US" baseline="30000" dirty="0"/>
                            <a:t>2</a:t>
                          </a:r>
                        </a:p>
                      </a:txBody>
                      <a:tcPr/>
                    </a:tc>
                    <a:tc>
                      <a:txBody>
                        <a:bodyPr/>
                        <a:lstStyle/>
                        <a:p>
                          <a:r>
                            <a:rPr lang="en-US" baseline="30000" dirty="0"/>
                            <a:t>76</a:t>
                          </a:r>
                          <a:r>
                            <a:rPr lang="en-US" dirty="0"/>
                            <a:t>Ge</a:t>
                          </a:r>
                        </a:p>
                      </a:txBody>
                      <a:tcPr/>
                    </a:tc>
                    <a:tc>
                      <a:txBody>
                        <a:bodyPr/>
                        <a:lstStyle/>
                        <a:p>
                          <a:r>
                            <a:rPr lang="en-US" dirty="0"/>
                            <a:t>513</a:t>
                          </a:r>
                        </a:p>
                      </a:txBody>
                      <a:tcPr/>
                    </a:tc>
                    <a:tc>
                      <a:txBody>
                        <a:bodyPr/>
                        <a:lstStyle/>
                        <a:p>
                          <a:r>
                            <a:rPr lang="en-US" dirty="0"/>
                            <a:t>1288</a:t>
                          </a:r>
                        </a:p>
                      </a:txBody>
                      <a:tcPr/>
                    </a:tc>
                    <a:tc>
                      <a:txBody>
                        <a:bodyPr/>
                        <a:lstStyle/>
                        <a:p>
                          <a:endParaRPr lang="en-US"/>
                        </a:p>
                      </a:txBody>
                      <a:tcPr>
                        <a:blipFill>
                          <a:blip r:embed="rId3"/>
                          <a:stretch>
                            <a:fillRect l="-375510" t="-365574" r="-175102" b="-322951"/>
                          </a:stretch>
                        </a:blipFill>
                      </a:tcPr>
                    </a:tc>
                    <a:tc>
                      <a:txBody>
                        <a:bodyPr/>
                        <a:lstStyle/>
                        <a:p>
                          <a:endParaRPr lang="en-US"/>
                        </a:p>
                      </a:txBody>
                      <a:tcPr>
                        <a:blipFill>
                          <a:blip r:embed="rId3"/>
                          <a:stretch>
                            <a:fillRect l="-491561" t="-365574" r="-81013" b="-322951"/>
                          </a:stretch>
                        </a:blipFill>
                      </a:tcPr>
                    </a:tc>
                    <a:tc>
                      <a:txBody>
                        <a:bodyPr/>
                        <a:lstStyle/>
                        <a:p>
                          <a:r>
                            <a:rPr lang="en-US" dirty="0"/>
                            <a:t>79-180</a:t>
                          </a:r>
                        </a:p>
                      </a:txBody>
                      <a:tcPr/>
                    </a:tc>
                    <a:extLst>
                      <a:ext uri="{0D108BD9-81ED-4DB2-BD59-A6C34878D82A}">
                        <a16:rowId xmlns:a16="http://schemas.microsoft.com/office/drawing/2014/main" val="3634053316"/>
                      </a:ext>
                    </a:extLst>
                  </a:tr>
                  <a:tr h="370840">
                    <a:tc>
                      <a:txBody>
                        <a:bodyPr/>
                        <a:lstStyle/>
                        <a:p>
                          <a:r>
                            <a:rPr lang="en-US" dirty="0"/>
                            <a:t>KamLAND-Zen</a:t>
                          </a:r>
                          <a:r>
                            <a:rPr lang="en-US" baseline="30000" dirty="0"/>
                            <a:t>3</a:t>
                          </a:r>
                        </a:p>
                      </a:txBody>
                      <a:tcPr/>
                    </a:tc>
                    <a:tc>
                      <a:txBody>
                        <a:bodyPr/>
                        <a:lstStyle/>
                        <a:p>
                          <a:r>
                            <a:rPr lang="en-US" baseline="30000" dirty="0"/>
                            <a:t>136</a:t>
                          </a:r>
                          <a:r>
                            <a:rPr lang="en-US" dirty="0"/>
                            <a:t>Xe</a:t>
                          </a:r>
                        </a:p>
                      </a:txBody>
                      <a:tcPr/>
                    </a:tc>
                    <a:tc>
                      <a:txBody>
                        <a:bodyPr/>
                        <a:lstStyle/>
                        <a:p>
                          <a:r>
                            <a:rPr lang="en-US" dirty="0"/>
                            <a:t>5478</a:t>
                          </a:r>
                        </a:p>
                      </a:txBody>
                      <a:tcPr/>
                    </a:tc>
                    <a:tc>
                      <a:txBody>
                        <a:bodyPr/>
                        <a:lstStyle/>
                        <a:p>
                          <a:r>
                            <a:rPr lang="en-US" dirty="0"/>
                            <a:t>7132</a:t>
                          </a:r>
                        </a:p>
                      </a:txBody>
                      <a:tcPr/>
                    </a:tc>
                    <a:tc>
                      <a:txBody>
                        <a:bodyPr/>
                        <a:lstStyle/>
                        <a:p>
                          <a:endParaRPr lang="en-US"/>
                        </a:p>
                      </a:txBody>
                      <a:tcPr>
                        <a:blipFill>
                          <a:blip r:embed="rId3"/>
                          <a:stretch>
                            <a:fillRect l="-375510" t="-465574" r="-175102" b="-222951"/>
                          </a:stretch>
                        </a:blipFill>
                      </a:tcPr>
                    </a:tc>
                    <a:tc>
                      <a:txBody>
                        <a:bodyPr/>
                        <a:lstStyle/>
                        <a:p>
                          <a:endParaRPr lang="en-US"/>
                        </a:p>
                      </a:txBody>
                      <a:tcPr>
                        <a:blipFill>
                          <a:blip r:embed="rId3"/>
                          <a:stretch>
                            <a:fillRect l="-491561" t="-465574" r="-81013" b="-222951"/>
                          </a:stretch>
                        </a:blipFill>
                      </a:tcPr>
                    </a:tc>
                    <a:tc>
                      <a:txBody>
                        <a:bodyPr/>
                        <a:lstStyle/>
                        <a:p>
                          <a:r>
                            <a:rPr lang="en-US" dirty="0"/>
                            <a:t>36-156</a:t>
                          </a:r>
                        </a:p>
                      </a:txBody>
                      <a:tcPr/>
                    </a:tc>
                    <a:extLst>
                      <a:ext uri="{0D108BD9-81ED-4DB2-BD59-A6C34878D82A}">
                        <a16:rowId xmlns:a16="http://schemas.microsoft.com/office/drawing/2014/main" val="423102423"/>
                      </a:ext>
                    </a:extLst>
                  </a:tr>
                  <a:tr h="370840">
                    <a:tc>
                      <a:txBody>
                        <a:bodyPr/>
                        <a:lstStyle/>
                        <a:p>
                          <a:r>
                            <a:rPr lang="en-US" baseline="0" dirty="0"/>
                            <a:t>Majorana Demonstrator</a:t>
                          </a:r>
                          <a:r>
                            <a:rPr lang="en-US" baseline="30000" dirty="0"/>
                            <a:t>4</a:t>
                          </a:r>
                        </a:p>
                      </a:txBody>
                      <a:tcPr/>
                    </a:tc>
                    <a:tc>
                      <a:txBody>
                        <a:bodyPr/>
                        <a:lstStyle/>
                        <a:p>
                          <a:r>
                            <a:rPr lang="en-US" baseline="30000" dirty="0"/>
                            <a:t>76</a:t>
                          </a:r>
                          <a:r>
                            <a:rPr lang="en-US" dirty="0"/>
                            <a:t>Ge</a:t>
                          </a:r>
                        </a:p>
                      </a:txBody>
                      <a:tcPr/>
                    </a:tc>
                    <a:tc>
                      <a:txBody>
                        <a:bodyPr/>
                        <a:lstStyle/>
                        <a:p>
                          <a:r>
                            <a:rPr lang="en-US" dirty="0"/>
                            <a:t>259</a:t>
                          </a:r>
                        </a:p>
                      </a:txBody>
                      <a:tcPr/>
                    </a:tc>
                    <a:tc>
                      <a:txBody>
                        <a:bodyPr/>
                        <a:lstStyle/>
                        <a:p>
                          <a:r>
                            <a:rPr lang="en-US" dirty="0"/>
                            <a:t>743</a:t>
                          </a:r>
                        </a:p>
                      </a:txBody>
                      <a:tcPr/>
                    </a:tc>
                    <a:tc>
                      <a:txBody>
                        <a:bodyPr/>
                        <a:lstStyle/>
                        <a:p>
                          <a:endParaRPr lang="en-US"/>
                        </a:p>
                      </a:txBody>
                      <a:tcPr>
                        <a:blipFill>
                          <a:blip r:embed="rId3"/>
                          <a:stretch>
                            <a:fillRect l="-375510" t="-565574" r="-175102" b="-122951"/>
                          </a:stretch>
                        </a:blipFill>
                      </a:tcPr>
                    </a:tc>
                    <a:tc>
                      <a:txBody>
                        <a:bodyPr/>
                        <a:lstStyle/>
                        <a:p>
                          <a:endParaRPr lang="en-US"/>
                        </a:p>
                      </a:txBody>
                      <a:tcPr>
                        <a:blipFill>
                          <a:blip r:embed="rId3"/>
                          <a:stretch>
                            <a:fillRect l="-491561" t="-565574" r="-81013" b="-122951"/>
                          </a:stretch>
                        </a:blipFill>
                      </a:tcPr>
                    </a:tc>
                    <a:tc>
                      <a:txBody>
                        <a:bodyPr/>
                        <a:lstStyle/>
                        <a:p>
                          <a:r>
                            <a:rPr lang="en-US" dirty="0"/>
                            <a:t>113-269</a:t>
                          </a:r>
                        </a:p>
                      </a:txBody>
                      <a:tcPr/>
                    </a:tc>
                    <a:extLst>
                      <a:ext uri="{0D108BD9-81ED-4DB2-BD59-A6C34878D82A}">
                        <a16:rowId xmlns:a16="http://schemas.microsoft.com/office/drawing/2014/main" val="2105467614"/>
                      </a:ext>
                    </a:extLst>
                  </a:tr>
                  <a:tr h="370840">
                    <a:tc>
                      <a:txBody>
                        <a:bodyPr/>
                        <a:lstStyle/>
                        <a:p>
                          <a:r>
                            <a:rPr lang="en-US" baseline="0" dirty="0"/>
                            <a:t>CUORE</a:t>
                          </a:r>
                          <a:r>
                            <a:rPr lang="en-US" baseline="30000" dirty="0"/>
                            <a:t>5</a:t>
                          </a:r>
                        </a:p>
                      </a:txBody>
                      <a:tcPr/>
                    </a:tc>
                    <a:tc>
                      <a:txBody>
                        <a:bodyPr/>
                        <a:lstStyle/>
                        <a:p>
                          <a:r>
                            <a:rPr lang="en-US" baseline="30000" dirty="0"/>
                            <a:t>130</a:t>
                          </a:r>
                          <a:r>
                            <a:rPr lang="en-US" dirty="0"/>
                            <a:t>Te</a:t>
                          </a:r>
                        </a:p>
                      </a:txBody>
                      <a:tcPr/>
                    </a:tc>
                    <a:tc>
                      <a:txBody>
                        <a:bodyPr/>
                        <a:lstStyle/>
                        <a:p>
                          <a:r>
                            <a:rPr lang="en-US" dirty="0"/>
                            <a:t>1585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2222</a:t>
                          </a:r>
                        </a:p>
                      </a:txBody>
                      <a:tcPr/>
                    </a:tc>
                    <a:tc>
                      <a:txBody>
                        <a:bodyPr/>
                        <a:lstStyle/>
                        <a:p>
                          <a:endParaRPr lang="en-US"/>
                        </a:p>
                      </a:txBody>
                      <a:tcPr>
                        <a:blipFill>
                          <a:blip r:embed="rId3"/>
                          <a:stretch>
                            <a:fillRect l="-375510" t="-665574" r="-175102" b="-22951"/>
                          </a:stretch>
                        </a:blipFill>
                      </a:tcPr>
                    </a:tc>
                    <a:tc>
                      <a:txBody>
                        <a:bodyPr/>
                        <a:lstStyle/>
                        <a:p>
                          <a:endParaRPr lang="en-US"/>
                        </a:p>
                      </a:txBody>
                      <a:tcPr>
                        <a:blipFill>
                          <a:blip r:embed="rId3"/>
                          <a:stretch>
                            <a:fillRect l="-491561" t="-665574" r="-81013" b="-22951"/>
                          </a:stretch>
                        </a:blipFill>
                      </a:tcPr>
                    </a:tc>
                    <a:tc>
                      <a:txBody>
                        <a:bodyPr/>
                        <a:lstStyle/>
                        <a:p>
                          <a:r>
                            <a:rPr lang="en-US" dirty="0"/>
                            <a:t>90-305</a:t>
                          </a:r>
                        </a:p>
                      </a:txBody>
                      <a:tcPr/>
                    </a:tc>
                    <a:extLst>
                      <a:ext uri="{0D108BD9-81ED-4DB2-BD59-A6C34878D82A}">
                        <a16:rowId xmlns:a16="http://schemas.microsoft.com/office/drawing/2014/main" val="2906418246"/>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1E288B-B0CE-4F3E-A195-0A75A26E0B2B}"/>
                  </a:ext>
                </a:extLst>
              </p:cNvPr>
              <p:cNvSpPr txBox="1"/>
              <p:nvPr/>
            </p:nvSpPr>
            <p:spPr>
              <a:xfrm>
                <a:off x="889000" y="6277830"/>
                <a:ext cx="9679712" cy="519245"/>
              </a:xfrm>
              <a:prstGeom prst="rect">
                <a:avLst/>
              </a:prstGeom>
              <a:solidFill>
                <a:schemeClr val="bg1"/>
              </a:solidFill>
            </p:spPr>
            <p:txBody>
              <a:bodyPr wrap="square" rtlCol="0">
                <a:spAutoFit/>
              </a:bodyPr>
              <a:lstStyle/>
              <a:p>
                <a:r>
                  <a:rPr lang="en-US" sz="2400" dirty="0">
                    <a:solidFill>
                      <a:srgbClr val="FF0000"/>
                    </a:solidFill>
                  </a:rPr>
                  <a:t>EXO-200 was a competitive experiment in terms of </a:t>
                </a:r>
                <a14:m>
                  <m:oMath xmlns:m="http://schemas.openxmlformats.org/officeDocument/2006/math">
                    <m:d>
                      <m:dPr>
                        <m:begChr m:val="⟨"/>
                        <m:endChr m:val="⟩"/>
                        <m:ctrlPr>
                          <a:rPr lang="en-US" sz="2400" i="1" smtClean="0">
                            <a:solidFill>
                              <a:srgbClr val="FF0000"/>
                            </a:solidFill>
                            <a:latin typeface="Cambria Math" panose="02040503050406030204" pitchFamily="18" charset="0"/>
                          </a:rPr>
                        </m:ctrlPr>
                      </m:dPr>
                      <m:e>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𝑚</m:t>
                            </m:r>
                          </m:e>
                          <m:sub>
                            <m:r>
                              <a:rPr lang="en-US" sz="2400" i="1" smtClean="0">
                                <a:solidFill>
                                  <a:srgbClr val="FF0000"/>
                                </a:solidFill>
                                <a:latin typeface="Cambria Math" panose="02040503050406030204" pitchFamily="18" charset="0"/>
                                <a:ea typeface="Cambria Math" panose="02040503050406030204" pitchFamily="18" charset="0"/>
                              </a:rPr>
                              <m:t>𝛽𝛽</m:t>
                            </m:r>
                          </m:sub>
                        </m:sSub>
                      </m:e>
                    </m:d>
                  </m:oMath>
                </a14:m>
                <a:r>
                  <a:rPr lang="en-US" sz="2400" dirty="0">
                    <a:solidFill>
                      <a:srgbClr val="FF0000"/>
                    </a:solidFill>
                  </a:rPr>
                  <a:t> reach.</a:t>
                </a:r>
              </a:p>
            </p:txBody>
          </p:sp>
        </mc:Choice>
        <mc:Fallback xmlns="">
          <p:sp>
            <p:nvSpPr>
              <p:cNvPr id="11" name="TextBox 10">
                <a:extLst>
                  <a:ext uri="{FF2B5EF4-FFF2-40B4-BE49-F238E27FC236}">
                    <a16:creationId xmlns:a16="http://schemas.microsoft.com/office/drawing/2014/main" id="{1A1E288B-B0CE-4F3E-A195-0A75A26E0B2B}"/>
                  </a:ext>
                </a:extLst>
              </p:cNvPr>
              <p:cNvSpPr txBox="1">
                <a:spLocks noRot="1" noChangeAspect="1" noMove="1" noResize="1" noEditPoints="1" noAdjustHandles="1" noChangeArrowheads="1" noChangeShapeType="1" noTextEdit="1"/>
              </p:cNvSpPr>
              <p:nvPr/>
            </p:nvSpPr>
            <p:spPr>
              <a:xfrm>
                <a:off x="889000" y="6277830"/>
                <a:ext cx="9679712" cy="519245"/>
              </a:xfrm>
              <a:prstGeom prst="rect">
                <a:avLst/>
              </a:prstGeom>
              <a:blipFill>
                <a:blip r:embed="rId4"/>
                <a:stretch>
                  <a:fillRect l="-1008" t="-3529"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C7A3BE3-2525-40C0-9D04-836E399005D4}"/>
                  </a:ext>
                </a:extLst>
              </p:cNvPr>
              <p:cNvSpPr txBox="1"/>
              <p:nvPr/>
            </p:nvSpPr>
            <p:spPr>
              <a:xfrm rot="16200000">
                <a:off x="10164592" y="4418082"/>
                <a:ext cx="2095390" cy="772199"/>
              </a:xfrm>
              <a:prstGeom prst="rect">
                <a:avLst/>
              </a:prstGeom>
              <a:noFill/>
            </p:spPr>
            <p:txBody>
              <a:bodyPr wrap="square" rtlCol="0">
                <a:spAutoFit/>
              </a:bodyPr>
              <a:lstStyle/>
              <a:p>
                <a14:m>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i="1" smtClean="0">
                                <a:latin typeface="Cambria Math" panose="02040503050406030204" pitchFamily="18" charset="0"/>
                                <a:ea typeface="Cambria Math" panose="02040503050406030204" pitchFamily="18" charset="0"/>
                              </a:rPr>
                              <m:t>𝛽𝛽</m:t>
                            </m:r>
                          </m:sub>
                        </m:sSub>
                      </m:e>
                    </m:d>
                  </m:oMath>
                </a14:m>
                <a:r>
                  <a:rPr lang="en-US" sz="1400" dirty="0"/>
                  <a:t> taken from papers. Consistency of nuclear models not enforced.</a:t>
                </a:r>
              </a:p>
            </p:txBody>
          </p:sp>
        </mc:Choice>
        <mc:Fallback xmlns="">
          <p:sp>
            <p:nvSpPr>
              <p:cNvPr id="12" name="TextBox 11">
                <a:extLst>
                  <a:ext uri="{FF2B5EF4-FFF2-40B4-BE49-F238E27FC236}">
                    <a16:creationId xmlns:a16="http://schemas.microsoft.com/office/drawing/2014/main" id="{6C7A3BE3-2525-40C0-9D04-836E399005D4}"/>
                  </a:ext>
                </a:extLst>
              </p:cNvPr>
              <p:cNvSpPr txBox="1">
                <a:spLocks noRot="1" noChangeAspect="1" noMove="1" noResize="1" noEditPoints="1" noAdjustHandles="1" noChangeArrowheads="1" noChangeShapeType="1" noTextEdit="1"/>
              </p:cNvSpPr>
              <p:nvPr/>
            </p:nvSpPr>
            <p:spPr>
              <a:xfrm rot="16200000">
                <a:off x="10164592" y="4418082"/>
                <a:ext cx="2095390" cy="772199"/>
              </a:xfrm>
              <a:prstGeom prst="rect">
                <a:avLst/>
              </a:prstGeom>
              <a:blipFill>
                <a:blip r:embed="rId5"/>
                <a:stretch>
                  <a:fillRect t="-291" r="-7087" b="-872"/>
                </a:stretch>
              </a:blipFill>
            </p:spPr>
            <p:txBody>
              <a:bodyPr/>
              <a:lstStyle/>
              <a:p>
                <a:r>
                  <a:rPr lang="en-US">
                    <a:noFill/>
                  </a:rPr>
                  <a:t> </a:t>
                </a:r>
              </a:p>
            </p:txBody>
          </p:sp>
        </mc:Fallback>
      </mc:AlternateContent>
    </p:spTree>
    <p:extLst>
      <p:ext uri="{BB962C8B-B14F-4D97-AF65-F5344CB8AC3E}">
        <p14:creationId xmlns:p14="http://schemas.microsoft.com/office/powerpoint/2010/main" val="26236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6D45-8113-4A79-A017-8BA93D835D03}"/>
              </a:ext>
            </a:extLst>
          </p:cNvPr>
          <p:cNvSpPr>
            <a:spLocks noGrp="1"/>
          </p:cNvSpPr>
          <p:nvPr>
            <p:ph type="title"/>
          </p:nvPr>
        </p:nvSpPr>
        <p:spPr/>
        <p:txBody>
          <a:bodyPr/>
          <a:lstStyle/>
          <a:p>
            <a:r>
              <a:rPr lang="en-US" b="0" dirty="0">
                <a:latin typeface="Calibri" panose="020F0502020204030204" pitchFamily="34" charset="0"/>
                <a:cs typeface="Calibri" panose="020F0502020204030204" pitchFamily="34" charset="0"/>
              </a:rPr>
              <a:t>2</a:t>
            </a:r>
            <a:r>
              <a:rPr lang="el-GR" b="0" dirty="0">
                <a:latin typeface="Calibri" panose="020F0502020204030204" pitchFamily="34" charset="0"/>
                <a:cs typeface="Calibri" panose="020F0502020204030204" pitchFamily="34" charset="0"/>
              </a:rPr>
              <a:t>νββ</a:t>
            </a:r>
            <a:r>
              <a:rPr lang="en-US" b="0" dirty="0">
                <a:latin typeface="Calibri" panose="020F0502020204030204" pitchFamily="34" charset="0"/>
                <a:cs typeface="Calibri" panose="020F0502020204030204" pitchFamily="34" charset="0"/>
              </a:rPr>
              <a:t>-decay with EXO-200</a:t>
            </a:r>
            <a:endParaRPr lang="en-US" dirty="0"/>
          </a:p>
        </p:txBody>
      </p:sp>
      <p:sp>
        <p:nvSpPr>
          <p:cNvPr id="4" name="Slide Number Placeholder 3">
            <a:extLst>
              <a:ext uri="{FF2B5EF4-FFF2-40B4-BE49-F238E27FC236}">
                <a16:creationId xmlns:a16="http://schemas.microsoft.com/office/drawing/2014/main" id="{BCD2DDEA-44D3-4168-B4B6-25EE05D007B6}"/>
              </a:ext>
            </a:extLst>
          </p:cNvPr>
          <p:cNvSpPr>
            <a:spLocks noGrp="1"/>
          </p:cNvSpPr>
          <p:nvPr>
            <p:ph type="sldNum" sz="quarter" idx="12"/>
          </p:nvPr>
        </p:nvSpPr>
        <p:spPr/>
        <p:txBody>
          <a:bodyPr/>
          <a:lstStyle/>
          <a:p>
            <a:fld id="{702A13C8-4E0A-4ADA-AF67-E326CA4F1584}" type="slidenum">
              <a:rPr lang="en-US" smtClean="0"/>
              <a:pPr/>
              <a:t>11</a:t>
            </a:fld>
            <a:endParaRPr lang="en-US" dirty="0"/>
          </a:p>
        </p:txBody>
      </p:sp>
      <p:sp>
        <p:nvSpPr>
          <p:cNvPr id="8" name="TextBox 7">
            <a:extLst>
              <a:ext uri="{FF2B5EF4-FFF2-40B4-BE49-F238E27FC236}">
                <a16:creationId xmlns:a16="http://schemas.microsoft.com/office/drawing/2014/main" id="{638F60D6-DCF9-4CE1-A27D-001321AAE1C6}"/>
              </a:ext>
            </a:extLst>
          </p:cNvPr>
          <p:cNvSpPr txBox="1"/>
          <p:nvPr/>
        </p:nvSpPr>
        <p:spPr>
          <a:xfrm>
            <a:off x="6613067" y="1599354"/>
            <a:ext cx="2347117" cy="369332"/>
          </a:xfrm>
          <a:prstGeom prst="rect">
            <a:avLst/>
          </a:prstGeom>
          <a:noFill/>
        </p:spPr>
        <p:txBody>
          <a:bodyPr wrap="none" rtlCol="0">
            <a:spAutoFit/>
          </a:bodyPr>
          <a:lstStyle/>
          <a:p>
            <a:r>
              <a:rPr lang="en-US" dirty="0">
                <a:solidFill>
                  <a:srgbClr val="FF0000"/>
                </a:solidFill>
              </a:rPr>
              <a:t>PRL 107 (2011) 212501</a:t>
            </a:r>
          </a:p>
        </p:txBody>
      </p:sp>
      <p:sp>
        <p:nvSpPr>
          <p:cNvPr id="9" name="TextBox 8">
            <a:extLst>
              <a:ext uri="{FF2B5EF4-FFF2-40B4-BE49-F238E27FC236}">
                <a16:creationId xmlns:a16="http://schemas.microsoft.com/office/drawing/2014/main" id="{CCFF6DCC-100D-40A2-ADCE-141C3485B616}"/>
              </a:ext>
            </a:extLst>
          </p:cNvPr>
          <p:cNvSpPr txBox="1"/>
          <p:nvPr/>
        </p:nvSpPr>
        <p:spPr>
          <a:xfrm>
            <a:off x="6613067" y="2296884"/>
            <a:ext cx="2253694" cy="369332"/>
          </a:xfrm>
          <a:prstGeom prst="rect">
            <a:avLst/>
          </a:prstGeom>
          <a:noFill/>
        </p:spPr>
        <p:txBody>
          <a:bodyPr wrap="none" rtlCol="0">
            <a:spAutoFit/>
          </a:bodyPr>
          <a:lstStyle/>
          <a:p>
            <a:r>
              <a:rPr lang="en-US" dirty="0"/>
              <a:t>PRC 85 (2012) 045504</a:t>
            </a:r>
          </a:p>
        </p:txBody>
      </p:sp>
      <p:sp>
        <p:nvSpPr>
          <p:cNvPr id="10" name="TextBox 9">
            <a:extLst>
              <a:ext uri="{FF2B5EF4-FFF2-40B4-BE49-F238E27FC236}">
                <a16:creationId xmlns:a16="http://schemas.microsoft.com/office/drawing/2014/main" id="{A3093BD6-A9DE-4405-A9E5-CD876D63229C}"/>
              </a:ext>
            </a:extLst>
          </p:cNvPr>
          <p:cNvSpPr txBox="1"/>
          <p:nvPr/>
        </p:nvSpPr>
        <p:spPr>
          <a:xfrm>
            <a:off x="6613067" y="3000044"/>
            <a:ext cx="2253694" cy="369332"/>
          </a:xfrm>
          <a:prstGeom prst="rect">
            <a:avLst/>
          </a:prstGeom>
          <a:noFill/>
        </p:spPr>
        <p:txBody>
          <a:bodyPr wrap="none" rtlCol="0">
            <a:spAutoFit/>
          </a:bodyPr>
          <a:lstStyle/>
          <a:p>
            <a:r>
              <a:rPr lang="en-US" dirty="0">
                <a:solidFill>
                  <a:srgbClr val="FF0000"/>
                </a:solidFill>
              </a:rPr>
              <a:t>PRC 89 (2014) 015502</a:t>
            </a:r>
          </a:p>
        </p:txBody>
      </p:sp>
      <p:sp>
        <p:nvSpPr>
          <p:cNvPr id="11" name="TextBox 10">
            <a:extLst>
              <a:ext uri="{FF2B5EF4-FFF2-40B4-BE49-F238E27FC236}">
                <a16:creationId xmlns:a16="http://schemas.microsoft.com/office/drawing/2014/main" id="{5976DCAF-03BF-4EF2-B26F-5292D479F82E}"/>
              </a:ext>
            </a:extLst>
          </p:cNvPr>
          <p:cNvSpPr txBox="1"/>
          <p:nvPr/>
        </p:nvSpPr>
        <p:spPr>
          <a:xfrm>
            <a:off x="6613067" y="3700684"/>
            <a:ext cx="2347117" cy="369332"/>
          </a:xfrm>
          <a:prstGeom prst="rect">
            <a:avLst/>
          </a:prstGeom>
          <a:noFill/>
        </p:spPr>
        <p:txBody>
          <a:bodyPr wrap="none" rtlCol="0">
            <a:spAutoFit/>
          </a:bodyPr>
          <a:lstStyle/>
          <a:p>
            <a:r>
              <a:rPr lang="en-US" dirty="0"/>
              <a:t>PRL 117 (2016) 082503</a:t>
            </a:r>
          </a:p>
        </p:txBody>
      </p:sp>
      <p:sp>
        <p:nvSpPr>
          <p:cNvPr id="12" name="TextBox 11">
            <a:extLst>
              <a:ext uri="{FF2B5EF4-FFF2-40B4-BE49-F238E27FC236}">
                <a16:creationId xmlns:a16="http://schemas.microsoft.com/office/drawing/2014/main" id="{5D915ED0-D8E5-4570-87A6-77DAD3DB0DB3}"/>
              </a:ext>
            </a:extLst>
          </p:cNvPr>
          <p:cNvSpPr txBox="1"/>
          <p:nvPr/>
        </p:nvSpPr>
        <p:spPr>
          <a:xfrm>
            <a:off x="6613067" y="4386130"/>
            <a:ext cx="2488182" cy="369332"/>
          </a:xfrm>
          <a:prstGeom prst="rect">
            <a:avLst/>
          </a:prstGeom>
          <a:noFill/>
        </p:spPr>
        <p:txBody>
          <a:bodyPr wrap="none" rtlCol="0">
            <a:spAutoFit/>
          </a:bodyPr>
          <a:lstStyle/>
          <a:p>
            <a:r>
              <a:rPr lang="en-US" dirty="0"/>
              <a:t>arXiv:2205.12809 (2022)</a:t>
            </a:r>
          </a:p>
        </p:txBody>
      </p:sp>
      <p:sp>
        <p:nvSpPr>
          <p:cNvPr id="13" name="TextBox 12">
            <a:extLst>
              <a:ext uri="{FF2B5EF4-FFF2-40B4-BE49-F238E27FC236}">
                <a16:creationId xmlns:a16="http://schemas.microsoft.com/office/drawing/2014/main" id="{3F9127E9-BEE5-4CDB-88C0-B994CD588206}"/>
              </a:ext>
            </a:extLst>
          </p:cNvPr>
          <p:cNvSpPr txBox="1"/>
          <p:nvPr/>
        </p:nvSpPr>
        <p:spPr>
          <a:xfrm>
            <a:off x="6613067" y="5083754"/>
            <a:ext cx="2370714" cy="369332"/>
          </a:xfrm>
          <a:prstGeom prst="rect">
            <a:avLst/>
          </a:prstGeom>
          <a:noFill/>
        </p:spPr>
        <p:txBody>
          <a:bodyPr wrap="none" rtlCol="0">
            <a:spAutoFit/>
          </a:bodyPr>
          <a:lstStyle/>
          <a:p>
            <a:r>
              <a:rPr lang="en-US" dirty="0"/>
              <a:t>PRC 105 (2022) 055501</a:t>
            </a:r>
          </a:p>
        </p:txBody>
      </p:sp>
      <p:sp>
        <p:nvSpPr>
          <p:cNvPr id="14" name="TextBox 13">
            <a:extLst>
              <a:ext uri="{FF2B5EF4-FFF2-40B4-BE49-F238E27FC236}">
                <a16:creationId xmlns:a16="http://schemas.microsoft.com/office/drawing/2014/main" id="{02E9C24C-8C9B-4729-AD72-E0647D62EAB9}"/>
              </a:ext>
            </a:extLst>
          </p:cNvPr>
          <p:cNvSpPr txBox="1"/>
          <p:nvPr/>
        </p:nvSpPr>
        <p:spPr>
          <a:xfrm>
            <a:off x="9066230" y="1555811"/>
            <a:ext cx="3065899" cy="3046988"/>
          </a:xfrm>
          <a:prstGeom prst="rect">
            <a:avLst/>
          </a:prstGeom>
          <a:noFill/>
        </p:spPr>
        <p:txBody>
          <a:bodyPr wrap="square" rtlCol="0">
            <a:spAutoFit/>
          </a:bodyPr>
          <a:lstStyle/>
          <a:p>
            <a:r>
              <a:rPr lang="en-US" sz="2400" dirty="0">
                <a:solidFill>
                  <a:schemeClr val="accent4">
                    <a:lumMod val="50000"/>
                  </a:schemeClr>
                </a:solidFill>
              </a:rPr>
              <a:t>In 2011 EXO-200 made the first observation of </a:t>
            </a:r>
            <a:r>
              <a:rPr lang="el-GR" sz="2400" dirty="0">
                <a:solidFill>
                  <a:schemeClr val="accent4">
                    <a:lumMod val="50000"/>
                  </a:schemeClr>
                </a:solidFill>
              </a:rPr>
              <a:t>2νββ</a:t>
            </a:r>
            <a:r>
              <a:rPr lang="en-US" sz="2400" dirty="0">
                <a:solidFill>
                  <a:schemeClr val="accent4">
                    <a:lumMod val="50000"/>
                  </a:schemeClr>
                </a:solidFill>
              </a:rPr>
              <a:t>-decay of </a:t>
            </a:r>
            <a:r>
              <a:rPr lang="en-US" sz="2400" baseline="30000" dirty="0">
                <a:solidFill>
                  <a:schemeClr val="accent4">
                    <a:lumMod val="50000"/>
                  </a:schemeClr>
                </a:solidFill>
              </a:rPr>
              <a:t>136</a:t>
            </a:r>
            <a:r>
              <a:rPr lang="en-US" sz="2400" dirty="0">
                <a:solidFill>
                  <a:schemeClr val="accent4">
                    <a:lumMod val="50000"/>
                  </a:schemeClr>
                </a:solidFill>
              </a:rPr>
              <a:t>Xe.</a:t>
            </a:r>
          </a:p>
          <a:p>
            <a:endParaRPr lang="en-US" sz="2400" dirty="0"/>
          </a:p>
          <a:p>
            <a:r>
              <a:rPr lang="en-US" sz="2400" dirty="0">
                <a:solidFill>
                  <a:schemeClr val="accent6">
                    <a:lumMod val="50000"/>
                  </a:schemeClr>
                </a:solidFill>
              </a:rPr>
              <a:t>For a while it was the most accurately measured </a:t>
            </a:r>
            <a:r>
              <a:rPr lang="el-GR" sz="2400" dirty="0">
                <a:solidFill>
                  <a:schemeClr val="accent6">
                    <a:lumMod val="50000"/>
                  </a:schemeClr>
                </a:solidFill>
              </a:rPr>
              <a:t>2νββ</a:t>
            </a:r>
            <a:r>
              <a:rPr lang="en-US" sz="2400" dirty="0">
                <a:solidFill>
                  <a:schemeClr val="accent6">
                    <a:lumMod val="50000"/>
                  </a:schemeClr>
                </a:solidFill>
              </a:rPr>
              <a:t> half-life. </a:t>
            </a:r>
          </a:p>
        </p:txBody>
      </p:sp>
      <p:sp>
        <p:nvSpPr>
          <p:cNvPr id="17" name="TextBox 16">
            <a:extLst>
              <a:ext uri="{FF2B5EF4-FFF2-40B4-BE49-F238E27FC236}">
                <a16:creationId xmlns:a16="http://schemas.microsoft.com/office/drawing/2014/main" id="{FB69EF3C-2AFD-4AB4-9977-56762705C33A}"/>
              </a:ext>
            </a:extLst>
          </p:cNvPr>
          <p:cNvSpPr txBox="1"/>
          <p:nvPr/>
        </p:nvSpPr>
        <p:spPr>
          <a:xfrm>
            <a:off x="277585" y="6308080"/>
            <a:ext cx="6092950" cy="461665"/>
          </a:xfrm>
          <a:prstGeom prst="rect">
            <a:avLst/>
          </a:prstGeom>
          <a:noFill/>
        </p:spPr>
        <p:txBody>
          <a:bodyPr wrap="none" rtlCol="0">
            <a:spAutoFit/>
          </a:bodyPr>
          <a:lstStyle/>
          <a:p>
            <a:r>
              <a:rPr lang="en-US" sz="2400" dirty="0"/>
              <a:t>Variance-weighted mean: (2.197</a:t>
            </a:r>
            <a:r>
              <a:rPr lang="en-US" sz="2400" dirty="0">
                <a:latin typeface="Calibri" panose="020F0502020204030204" pitchFamily="34" charset="0"/>
                <a:cs typeface="Calibri" panose="020F0502020204030204" pitchFamily="34" charset="0"/>
              </a:rPr>
              <a:t>±0.041)·10</a:t>
            </a:r>
            <a:r>
              <a:rPr lang="en-US" sz="2400" baseline="30000" dirty="0">
                <a:latin typeface="Calibri" panose="020F0502020204030204" pitchFamily="34" charset="0"/>
                <a:cs typeface="Calibri" panose="020F0502020204030204" pitchFamily="34" charset="0"/>
              </a:rPr>
              <a:t>21</a:t>
            </a:r>
            <a:r>
              <a:rPr lang="en-US" sz="2400" dirty="0">
                <a:latin typeface="Calibri" panose="020F0502020204030204" pitchFamily="34" charset="0"/>
                <a:cs typeface="Calibri" panose="020F0502020204030204" pitchFamily="34" charset="0"/>
              </a:rPr>
              <a:t> yr</a:t>
            </a:r>
            <a:endParaRPr lang="en-US" sz="2400" dirty="0"/>
          </a:p>
        </p:txBody>
      </p:sp>
      <p:pic>
        <p:nvPicPr>
          <p:cNvPr id="5" name="Picture 4">
            <a:extLst>
              <a:ext uri="{FF2B5EF4-FFF2-40B4-BE49-F238E27FC236}">
                <a16:creationId xmlns:a16="http://schemas.microsoft.com/office/drawing/2014/main" id="{CC0EC8C0-C9B3-4AE6-9B98-865336624B03}"/>
              </a:ext>
            </a:extLst>
          </p:cNvPr>
          <p:cNvPicPr>
            <a:picLocks noChangeAspect="1"/>
          </p:cNvPicPr>
          <p:nvPr/>
        </p:nvPicPr>
        <p:blipFill rotWithShape="1">
          <a:blip r:embed="rId3">
            <a:extLst>
              <a:ext uri="{28A0092B-C50C-407E-A947-70E740481C1C}">
                <a14:useLocalDpi xmlns:a14="http://schemas.microsoft.com/office/drawing/2010/main" val="0"/>
              </a:ext>
            </a:extLst>
          </a:blip>
          <a:srcRect l="8423" t="8587" r="8758"/>
          <a:stretch/>
        </p:blipFill>
        <p:spPr>
          <a:xfrm>
            <a:off x="493496" y="1360717"/>
            <a:ext cx="6119572" cy="4923298"/>
          </a:xfrm>
          <a:prstGeom prst="rect">
            <a:avLst/>
          </a:prstGeom>
        </p:spPr>
      </p:pic>
    </p:spTree>
    <p:extLst>
      <p:ext uri="{BB962C8B-B14F-4D97-AF65-F5344CB8AC3E}">
        <p14:creationId xmlns:p14="http://schemas.microsoft.com/office/powerpoint/2010/main" val="16188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6805-CE84-4A08-9FF6-0C6E2EC6B253}"/>
              </a:ext>
            </a:extLst>
          </p:cNvPr>
          <p:cNvSpPr>
            <a:spLocks noGrp="1"/>
          </p:cNvSpPr>
          <p:nvPr>
            <p:ph type="title"/>
          </p:nvPr>
        </p:nvSpPr>
        <p:spPr/>
        <p:txBody>
          <a:bodyPr/>
          <a:lstStyle/>
          <a:p>
            <a:r>
              <a:rPr lang="en-US" dirty="0"/>
              <a:t>EXO-200 Background</a:t>
            </a:r>
          </a:p>
        </p:txBody>
      </p:sp>
      <p:sp>
        <p:nvSpPr>
          <p:cNvPr id="4" name="Slide Number Placeholder 3">
            <a:extLst>
              <a:ext uri="{FF2B5EF4-FFF2-40B4-BE49-F238E27FC236}">
                <a16:creationId xmlns:a16="http://schemas.microsoft.com/office/drawing/2014/main" id="{23ED4A1A-7B82-413B-8E06-CC81CA29E99A}"/>
              </a:ext>
            </a:extLst>
          </p:cNvPr>
          <p:cNvSpPr>
            <a:spLocks noGrp="1"/>
          </p:cNvSpPr>
          <p:nvPr>
            <p:ph type="sldNum" sz="quarter" idx="12"/>
          </p:nvPr>
        </p:nvSpPr>
        <p:spPr/>
        <p:txBody>
          <a:bodyPr/>
          <a:lstStyle/>
          <a:p>
            <a:fld id="{702A13C8-4E0A-4ADA-AF67-E326CA4F1584}" type="slidenum">
              <a:rPr lang="en-US" smtClean="0"/>
              <a:pPr/>
              <a:t>12</a:t>
            </a:fld>
            <a:endParaRPr lang="en-US" dirty="0"/>
          </a:p>
        </p:txBody>
      </p:sp>
      <p:sp>
        <p:nvSpPr>
          <p:cNvPr id="6" name="TextBox 5">
            <a:extLst>
              <a:ext uri="{FF2B5EF4-FFF2-40B4-BE49-F238E27FC236}">
                <a16:creationId xmlns:a16="http://schemas.microsoft.com/office/drawing/2014/main" id="{E1A3CDDC-AD3E-47C3-B3D2-A83DB471C7BE}"/>
              </a:ext>
            </a:extLst>
          </p:cNvPr>
          <p:cNvSpPr txBox="1"/>
          <p:nvPr/>
        </p:nvSpPr>
        <p:spPr>
          <a:xfrm>
            <a:off x="562628" y="1484056"/>
            <a:ext cx="11106858"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Rigorous radioactivity testing program (&gt;300 measurements) utilizing</a:t>
            </a:r>
          </a:p>
          <a:p>
            <a:pPr marL="800100" lvl="1" indent="-342900">
              <a:buFont typeface="Calibri" panose="020F0502020204030204" pitchFamily="34" charset="0"/>
              <a:buChar char="‒"/>
            </a:pPr>
            <a:r>
              <a:rPr lang="en-US" sz="2400" dirty="0"/>
              <a:t>ICPMS / GDMS</a:t>
            </a:r>
          </a:p>
          <a:p>
            <a:pPr marL="800100" lvl="1" indent="-342900">
              <a:buFont typeface="Calibri" panose="020F0502020204030204" pitchFamily="34" charset="0"/>
              <a:buChar char="‒"/>
            </a:pPr>
            <a:r>
              <a:rPr lang="en-US" sz="2400" dirty="0"/>
              <a:t>NAA</a:t>
            </a:r>
          </a:p>
          <a:p>
            <a:pPr marL="800100" lvl="1" indent="-342900">
              <a:buFont typeface="Calibri" panose="020F0502020204030204" pitchFamily="34" charset="0"/>
              <a:buChar char="‒"/>
            </a:pPr>
            <a:r>
              <a:rPr lang="en-US" sz="2400" dirty="0"/>
              <a:t>Ge counting</a:t>
            </a:r>
          </a:p>
          <a:p>
            <a:pPr marL="800100" lvl="1" indent="-342900">
              <a:buFont typeface="Calibri" panose="020F0502020204030204" pitchFamily="34" charset="0"/>
              <a:buChar char="‒"/>
            </a:pPr>
            <a:r>
              <a:rPr lang="en-US" sz="2400" dirty="0"/>
              <a:t>Rn atom counting</a:t>
            </a:r>
          </a:p>
          <a:p>
            <a:pPr marL="342900" indent="-342900">
              <a:buFont typeface="Arial" panose="020B0604020202020204" pitchFamily="34" charset="0"/>
              <a:buChar char="•"/>
            </a:pPr>
            <a:r>
              <a:rPr lang="en-US" sz="2400" dirty="0">
                <a:solidFill>
                  <a:schemeClr val="accent4">
                    <a:lumMod val="50000"/>
                  </a:schemeClr>
                </a:solidFill>
              </a:rPr>
              <a:t>Coordination with the Monte Carlo, formulate acceptance criteria for all components.</a:t>
            </a:r>
          </a:p>
          <a:p>
            <a:pPr marL="342900" indent="-342900">
              <a:buFont typeface="Arial" panose="020B0604020202020204" pitchFamily="34" charset="0"/>
              <a:buChar char="•"/>
            </a:pPr>
            <a:r>
              <a:rPr lang="en-US" sz="2400" dirty="0">
                <a:solidFill>
                  <a:schemeClr val="accent6">
                    <a:lumMod val="50000"/>
                  </a:schemeClr>
                </a:solidFill>
              </a:rPr>
              <a:t>Detector design and construction decisions were governed by these criteria.</a:t>
            </a:r>
          </a:p>
        </p:txBody>
      </p:sp>
      <p:graphicFrame>
        <p:nvGraphicFramePr>
          <p:cNvPr id="7" name="Table 6">
            <a:extLst>
              <a:ext uri="{FF2B5EF4-FFF2-40B4-BE49-F238E27FC236}">
                <a16:creationId xmlns:a16="http://schemas.microsoft.com/office/drawing/2014/main" id="{3723F27F-82D3-4479-ABDF-6D821321FB32}"/>
              </a:ext>
            </a:extLst>
          </p:cNvPr>
          <p:cNvGraphicFramePr>
            <a:graphicFrameLocks noGrp="1"/>
          </p:cNvGraphicFramePr>
          <p:nvPr>
            <p:extLst>
              <p:ext uri="{D42A27DB-BD31-4B8C-83A1-F6EECF244321}">
                <p14:modId xmlns:p14="http://schemas.microsoft.com/office/powerpoint/2010/main" val="1178654401"/>
              </p:ext>
            </p:extLst>
          </p:nvPr>
        </p:nvGraphicFramePr>
        <p:xfrm>
          <a:off x="562628" y="4284413"/>
          <a:ext cx="5757334" cy="1752600"/>
        </p:xfrm>
        <a:graphic>
          <a:graphicData uri="http://schemas.openxmlformats.org/drawingml/2006/table">
            <a:tbl>
              <a:tblPr firstRow="1" bandRow="1">
                <a:tableStyleId>{5C22544A-7EE6-4342-B048-85BDC9FD1C3A}</a:tableStyleId>
              </a:tblPr>
              <a:tblGrid>
                <a:gridCol w="2235201">
                  <a:extLst>
                    <a:ext uri="{9D8B030D-6E8A-4147-A177-3AD203B41FA5}">
                      <a16:colId xmlns:a16="http://schemas.microsoft.com/office/drawing/2014/main" val="20000"/>
                    </a:ext>
                  </a:extLst>
                </a:gridCol>
                <a:gridCol w="2020711">
                  <a:extLst>
                    <a:ext uri="{9D8B030D-6E8A-4147-A177-3AD203B41FA5}">
                      <a16:colId xmlns:a16="http://schemas.microsoft.com/office/drawing/2014/main" val="20001"/>
                    </a:ext>
                  </a:extLst>
                </a:gridCol>
                <a:gridCol w="1501422">
                  <a:extLst>
                    <a:ext uri="{9D8B030D-6E8A-4147-A177-3AD203B41FA5}">
                      <a16:colId xmlns:a16="http://schemas.microsoft.com/office/drawing/2014/main" val="20002"/>
                    </a:ext>
                  </a:extLst>
                </a:gridCol>
              </a:tblGrid>
              <a:tr h="370840">
                <a:tc>
                  <a:txBody>
                    <a:bodyPr/>
                    <a:lstStyle/>
                    <a:p>
                      <a:r>
                        <a:rPr lang="en-US" dirty="0"/>
                        <a:t>Method</a:t>
                      </a:r>
                    </a:p>
                  </a:txBody>
                  <a:tcPr/>
                </a:tc>
                <a:tc>
                  <a:txBody>
                    <a:bodyPr/>
                    <a:lstStyle/>
                    <a:p>
                      <a:r>
                        <a:rPr lang="en-US" baseline="30000" dirty="0"/>
                        <a:t>232</a:t>
                      </a:r>
                      <a:r>
                        <a:rPr lang="en-US" dirty="0"/>
                        <a:t>Th</a:t>
                      </a:r>
                      <a:r>
                        <a:rPr lang="en-US" baseline="0" dirty="0"/>
                        <a:t> </a:t>
                      </a:r>
                      <a:r>
                        <a:rPr lang="en-US" baseline="0" dirty="0" err="1"/>
                        <a:t>cnts</a:t>
                      </a:r>
                      <a:r>
                        <a:rPr lang="en-US" baseline="0" dirty="0"/>
                        <a:t> </a:t>
                      </a:r>
                    </a:p>
                    <a:p>
                      <a:r>
                        <a:rPr lang="en-US" baseline="0" dirty="0"/>
                        <a:t>in Q</a:t>
                      </a:r>
                      <a:r>
                        <a:rPr lang="el-GR" baseline="-25000" dirty="0">
                          <a:latin typeface="Calibri" panose="020F0502020204030204" pitchFamily="34" charset="0"/>
                        </a:rPr>
                        <a:t>ββ</a:t>
                      </a:r>
                      <a:r>
                        <a:rPr lang="el-GR" baseline="0" dirty="0">
                          <a:latin typeface="Calibri" panose="020F0502020204030204" pitchFamily="34" charset="0"/>
                        </a:rPr>
                        <a:t>±</a:t>
                      </a:r>
                      <a:r>
                        <a:rPr lang="en-US" baseline="0" dirty="0">
                          <a:latin typeface="Calibri" panose="020F0502020204030204" pitchFamily="34" charset="0"/>
                        </a:rPr>
                        <a:t>2</a:t>
                      </a:r>
                      <a:r>
                        <a:rPr lang="en-US" baseline="0" dirty="0">
                          <a:latin typeface="Times New Roman" panose="02020603050405020304" pitchFamily="18" charset="0"/>
                          <a:cs typeface="Times New Roman" panose="02020603050405020304" pitchFamily="18" charset="0"/>
                        </a:rPr>
                        <a:t>·</a:t>
                      </a:r>
                      <a:r>
                        <a:rPr lang="el-GR" baseline="0" dirty="0">
                          <a:latin typeface="Calibri" panose="020F0502020204030204" pitchFamily="34" charset="0"/>
                        </a:rPr>
                        <a:t>σ</a:t>
                      </a:r>
                      <a:r>
                        <a:rPr lang="el-GR" baseline="-25000" dirty="0">
                          <a:latin typeface="Calibri" panose="020F0502020204030204" pitchFamily="34" charset="0"/>
                        </a:rPr>
                        <a:t>ββ</a:t>
                      </a:r>
                      <a:endParaRPr lang="en-US" baseline="-25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238</a:t>
                      </a:r>
                      <a:r>
                        <a:rPr lang="en-US" dirty="0"/>
                        <a:t>U</a:t>
                      </a:r>
                      <a:r>
                        <a:rPr lang="en-US" baseline="0" dirty="0"/>
                        <a:t> </a:t>
                      </a:r>
                      <a:r>
                        <a:rPr lang="en-US" baseline="0" dirty="0" err="1"/>
                        <a:t>cnts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Q</a:t>
                      </a:r>
                      <a:r>
                        <a:rPr lang="el-GR" baseline="-25000" dirty="0">
                          <a:latin typeface="Calibri" panose="020F0502020204030204" pitchFamily="34" charset="0"/>
                        </a:rPr>
                        <a:t>ββ</a:t>
                      </a:r>
                      <a:r>
                        <a:rPr lang="el-GR" baseline="0" dirty="0">
                          <a:latin typeface="Calibri" panose="020F0502020204030204" pitchFamily="34" charset="0"/>
                        </a:rPr>
                        <a:t>±</a:t>
                      </a:r>
                      <a:r>
                        <a:rPr lang="en-US" baseline="0" dirty="0">
                          <a:latin typeface="Calibri" panose="020F0502020204030204" pitchFamily="34" charset="0"/>
                        </a:rPr>
                        <a:t>2</a:t>
                      </a:r>
                      <a:r>
                        <a:rPr lang="en-US" baseline="0" dirty="0">
                          <a:latin typeface="Times New Roman" panose="02020603050405020304" pitchFamily="18" charset="0"/>
                          <a:cs typeface="Times New Roman" panose="02020603050405020304" pitchFamily="18" charset="0"/>
                        </a:rPr>
                        <a:t>·</a:t>
                      </a:r>
                      <a:r>
                        <a:rPr lang="el-GR" baseline="0" dirty="0">
                          <a:latin typeface="Calibri" panose="020F0502020204030204" pitchFamily="34" charset="0"/>
                        </a:rPr>
                        <a:t>σ</a:t>
                      </a:r>
                      <a:r>
                        <a:rPr lang="el-GR" baseline="-25000" dirty="0">
                          <a:latin typeface="Calibri" panose="020F0502020204030204" pitchFamily="34" charset="0"/>
                        </a:rPr>
                        <a:t>ββ</a:t>
                      </a:r>
                      <a:endParaRPr lang="en-US" baseline="-25000" dirty="0"/>
                    </a:p>
                  </a:txBody>
                  <a:tcPr/>
                </a:tc>
                <a:extLst>
                  <a:ext uri="{0D108BD9-81ED-4DB2-BD59-A6C34878D82A}">
                    <a16:rowId xmlns:a16="http://schemas.microsoft.com/office/drawing/2014/main" val="10000"/>
                  </a:ext>
                </a:extLst>
              </a:tr>
              <a:tr h="370840">
                <a:tc>
                  <a:txBody>
                    <a:bodyPr/>
                    <a:lstStyle/>
                    <a:p>
                      <a:r>
                        <a:rPr lang="en-US" dirty="0"/>
                        <a:t>EXO-200 data</a:t>
                      </a:r>
                    </a:p>
                  </a:txBody>
                  <a:tcPr/>
                </a:tc>
                <a:tc>
                  <a:txBody>
                    <a:bodyPr/>
                    <a:lstStyle/>
                    <a:p>
                      <a:r>
                        <a:rPr lang="en-US" dirty="0"/>
                        <a:t>10.3-13.9</a:t>
                      </a:r>
                    </a:p>
                  </a:txBody>
                  <a:tcPr/>
                </a:tc>
                <a:tc>
                  <a:txBody>
                    <a:bodyPr/>
                    <a:lstStyle/>
                    <a:p>
                      <a:r>
                        <a:rPr lang="en-US" dirty="0"/>
                        <a:t>5.3-7.1</a:t>
                      </a:r>
                    </a:p>
                  </a:txBody>
                  <a:tcPr/>
                </a:tc>
                <a:extLst>
                  <a:ext uri="{0D108BD9-81ED-4DB2-BD59-A6C34878D82A}">
                    <a16:rowId xmlns:a16="http://schemas.microsoft.com/office/drawing/2014/main" val="10001"/>
                  </a:ext>
                </a:extLst>
              </a:tr>
              <a:tr h="370840">
                <a:tc>
                  <a:txBody>
                    <a:bodyPr/>
                    <a:lstStyle/>
                    <a:p>
                      <a:r>
                        <a:rPr lang="en-US" dirty="0"/>
                        <a:t>EXO-200 </a:t>
                      </a:r>
                      <a:r>
                        <a:rPr lang="en-US" dirty="0" err="1"/>
                        <a:t>radioassay</a:t>
                      </a:r>
                      <a:endParaRPr lang="en-US" dirty="0"/>
                    </a:p>
                  </a:txBody>
                  <a:tcPr/>
                </a:tc>
                <a:tc>
                  <a:txBody>
                    <a:bodyPr/>
                    <a:lstStyle/>
                    <a:p>
                      <a:r>
                        <a:rPr lang="en-US" dirty="0"/>
                        <a:t>0.5-7.7</a:t>
                      </a:r>
                    </a:p>
                  </a:txBody>
                  <a:tcPr/>
                </a:tc>
                <a:tc>
                  <a:txBody>
                    <a:bodyPr/>
                    <a:lstStyle/>
                    <a:p>
                      <a:r>
                        <a:rPr lang="en-US" dirty="0"/>
                        <a:t>2.0-9.5</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Pre-data prediction</a:t>
                      </a:r>
                    </a:p>
                  </a:txBody>
                  <a:tcPr/>
                </a:tc>
                <a:tc>
                  <a:txBody>
                    <a:bodyPr/>
                    <a:lstStyle/>
                    <a:p>
                      <a:r>
                        <a:rPr lang="en-US" dirty="0"/>
                        <a:t>0.9-10.3</a:t>
                      </a:r>
                    </a:p>
                  </a:txBody>
                  <a:tcPr/>
                </a:tc>
                <a:tc>
                  <a:txBody>
                    <a:bodyPr/>
                    <a:lstStyle/>
                    <a:p>
                      <a:r>
                        <a:rPr lang="en-US" dirty="0"/>
                        <a:t>6.3-26.8</a:t>
                      </a:r>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46557DBB-CFAD-4C1F-BF00-909307D7C66B}"/>
              </a:ext>
            </a:extLst>
          </p:cNvPr>
          <p:cNvSpPr txBox="1"/>
          <p:nvPr/>
        </p:nvSpPr>
        <p:spPr>
          <a:xfrm>
            <a:off x="6379834" y="4173615"/>
            <a:ext cx="5872038" cy="1200329"/>
          </a:xfrm>
          <a:prstGeom prst="rect">
            <a:avLst/>
          </a:prstGeom>
          <a:noFill/>
        </p:spPr>
        <p:txBody>
          <a:bodyPr wrap="square" rtlCol="0">
            <a:spAutoFit/>
          </a:bodyPr>
          <a:lstStyle/>
          <a:p>
            <a:r>
              <a:rPr lang="en-US" sz="2400" dirty="0">
                <a:solidFill>
                  <a:srgbClr val="0000FF"/>
                </a:solidFill>
              </a:rPr>
              <a:t>This approach works and we have shown it with an experiment as complex as EXO-200.</a:t>
            </a:r>
          </a:p>
          <a:p>
            <a:r>
              <a:rPr lang="en-US" sz="2400" dirty="0">
                <a:solidFill>
                  <a:srgbClr val="0000FF"/>
                </a:solidFill>
              </a:rPr>
              <a:t>For </a:t>
            </a:r>
            <a:r>
              <a:rPr lang="en-US" sz="2400" dirty="0" err="1">
                <a:solidFill>
                  <a:srgbClr val="0000FF"/>
                </a:solidFill>
              </a:rPr>
              <a:t>nEXO</a:t>
            </a:r>
            <a:r>
              <a:rPr lang="en-US" sz="2400" dirty="0">
                <a:solidFill>
                  <a:srgbClr val="0000FF"/>
                </a:solidFill>
              </a:rPr>
              <a:t> we plan to use the same approach.</a:t>
            </a:r>
          </a:p>
        </p:txBody>
      </p:sp>
      <p:sp>
        <p:nvSpPr>
          <p:cNvPr id="3" name="TextBox 2">
            <a:extLst>
              <a:ext uri="{FF2B5EF4-FFF2-40B4-BE49-F238E27FC236}">
                <a16:creationId xmlns:a16="http://schemas.microsoft.com/office/drawing/2014/main" id="{4EBB4B05-4436-4EFF-BF40-665B77E84C83}"/>
              </a:ext>
            </a:extLst>
          </p:cNvPr>
          <p:cNvSpPr txBox="1"/>
          <p:nvPr/>
        </p:nvSpPr>
        <p:spPr>
          <a:xfrm>
            <a:off x="6379834" y="5436848"/>
            <a:ext cx="3932936" cy="1200329"/>
          </a:xfrm>
          <a:prstGeom prst="rect">
            <a:avLst/>
          </a:prstGeom>
          <a:noFill/>
        </p:spPr>
        <p:txBody>
          <a:bodyPr wrap="none" rtlCol="0">
            <a:spAutoFit/>
          </a:bodyPr>
          <a:lstStyle/>
          <a:p>
            <a:pPr marL="342900" indent="-342900">
              <a:buFont typeface="+mj-lt"/>
              <a:buAutoNum type="arabicPeriod"/>
            </a:pPr>
            <a:r>
              <a:rPr lang="en-US" dirty="0"/>
              <a:t>Leonard et al., NIMA 591 (2008) 490</a:t>
            </a:r>
          </a:p>
          <a:p>
            <a:pPr marL="342900" indent="-342900">
              <a:buFont typeface="+mj-lt"/>
              <a:buAutoNum type="arabicPeriod"/>
            </a:pPr>
            <a:r>
              <a:rPr lang="en-US" dirty="0"/>
              <a:t>Leonard et al., NIMA 871 (2017) 169</a:t>
            </a:r>
          </a:p>
          <a:p>
            <a:pPr marL="342900" indent="-342900">
              <a:buFont typeface="+mj-lt"/>
              <a:buAutoNum type="arabicPeriod"/>
            </a:pPr>
            <a:r>
              <a:rPr lang="en-US" dirty="0"/>
              <a:t>Albert et al., PRC 92 (2015) 015503</a:t>
            </a:r>
          </a:p>
          <a:p>
            <a:pPr marL="342900" indent="-342900">
              <a:buFont typeface="+mj-lt"/>
              <a:buAutoNum type="arabicPeriod"/>
            </a:pPr>
            <a:r>
              <a:rPr lang="en-US" dirty="0"/>
              <a:t>Albert et al. JCAP04 (2016) 029</a:t>
            </a:r>
          </a:p>
        </p:txBody>
      </p:sp>
    </p:spTree>
    <p:extLst>
      <p:ext uri="{BB962C8B-B14F-4D97-AF65-F5344CB8AC3E}">
        <p14:creationId xmlns:p14="http://schemas.microsoft.com/office/powerpoint/2010/main" val="13246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pc_installation_wipp.jpg">
            <a:extLst>
              <a:ext uri="{FF2B5EF4-FFF2-40B4-BE49-F238E27FC236}">
                <a16:creationId xmlns:a16="http://schemas.microsoft.com/office/drawing/2014/main" id="{42CD06AE-8469-4357-A7B2-B9DB120BF1A2}"/>
              </a:ext>
            </a:extLst>
          </p:cNvPr>
          <p:cNvPicPr>
            <a:picLocks noChangeAspect="1"/>
          </p:cNvPicPr>
          <p:nvPr/>
        </p:nvPicPr>
        <p:blipFill rotWithShape="1">
          <a:blip r:embed="rId2" cstate="print"/>
          <a:srcRect t="12740" r="-3" b="32389"/>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3" name="Picture 12" descr="cleanroom.jpg">
            <a:extLst>
              <a:ext uri="{FF2B5EF4-FFF2-40B4-BE49-F238E27FC236}">
                <a16:creationId xmlns:a16="http://schemas.microsoft.com/office/drawing/2014/main" id="{609BBD54-DC61-4FCC-BF82-68485765D538}"/>
              </a:ext>
            </a:extLst>
          </p:cNvPr>
          <p:cNvPicPr>
            <a:picLocks noChangeAspect="1"/>
          </p:cNvPicPr>
          <p:nvPr/>
        </p:nvPicPr>
        <p:blipFill rotWithShape="1">
          <a:blip r:embed="rId3" cstate="print"/>
          <a:srcRect t="13267" r="-3" b="3690"/>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6" name="Picture 15" descr="exo_panorama_2010.jpg">
            <a:extLst>
              <a:ext uri="{FF2B5EF4-FFF2-40B4-BE49-F238E27FC236}">
                <a16:creationId xmlns:a16="http://schemas.microsoft.com/office/drawing/2014/main" id="{5CF399CB-8563-4F0D-8705-D9C13BAA7595}"/>
              </a:ext>
            </a:extLst>
          </p:cNvPr>
          <p:cNvPicPr>
            <a:picLocks noChangeAspect="1"/>
          </p:cNvPicPr>
          <p:nvPr/>
        </p:nvPicPr>
        <p:blipFill rotWithShape="1">
          <a:blip r:embed="rId4" cstate="print"/>
          <a:srcRect l="3972" r="40742" b="1"/>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14" name="Picture 13" descr="veto_installation_finished.jpg">
            <a:extLst>
              <a:ext uri="{FF2B5EF4-FFF2-40B4-BE49-F238E27FC236}">
                <a16:creationId xmlns:a16="http://schemas.microsoft.com/office/drawing/2014/main" id="{97B1A7F5-4DE5-4C5E-A7EA-8FE76A7C926F}"/>
              </a:ext>
            </a:extLst>
          </p:cNvPr>
          <p:cNvPicPr>
            <a:picLocks noChangeAspect="1"/>
          </p:cNvPicPr>
          <p:nvPr/>
        </p:nvPicPr>
        <p:blipFill rotWithShape="1">
          <a:blip r:embed="rId5" cstate="print"/>
          <a:srcRect t="6993" r="1" b="12453"/>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531693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A8A3D5-20B8-4AB9-9374-A147D5EFE5CA}"/>
              </a:ext>
            </a:extLst>
          </p:cNvPr>
          <p:cNvSpPr>
            <a:spLocks noGrp="1"/>
          </p:cNvSpPr>
          <p:nvPr>
            <p:ph type="ftr" sz="quarter" idx="11"/>
          </p:nvPr>
        </p:nvSpPr>
        <p:spPr/>
        <p:txBody>
          <a:bodyPr/>
          <a:lstStyle/>
          <a:p>
            <a:r>
              <a:rPr lang="en-US"/>
              <a:t>Erice 2022</a:t>
            </a:r>
            <a:endParaRPr lang="en-US" dirty="0"/>
          </a:p>
        </p:txBody>
      </p:sp>
      <p:sp>
        <p:nvSpPr>
          <p:cNvPr id="3" name="Slide Number Placeholder 2">
            <a:extLst>
              <a:ext uri="{FF2B5EF4-FFF2-40B4-BE49-F238E27FC236}">
                <a16:creationId xmlns:a16="http://schemas.microsoft.com/office/drawing/2014/main" id="{2FCFBE6A-7A78-4F60-88AA-68AFA2BFF4AA}"/>
              </a:ext>
            </a:extLst>
          </p:cNvPr>
          <p:cNvSpPr>
            <a:spLocks noGrp="1"/>
          </p:cNvSpPr>
          <p:nvPr>
            <p:ph type="sldNum" sz="quarter" idx="12"/>
          </p:nvPr>
        </p:nvSpPr>
        <p:spPr/>
        <p:txBody>
          <a:bodyPr/>
          <a:lstStyle/>
          <a:p>
            <a:fld id="{6055A003-3D9B-4BBA-8B17-A6DBD1C8E6AD}" type="slidenum">
              <a:rPr lang="en-US" smtClean="0"/>
              <a:t>14</a:t>
            </a:fld>
            <a:endParaRPr lang="en-US"/>
          </a:p>
        </p:txBody>
      </p:sp>
      <p:sp>
        <p:nvSpPr>
          <p:cNvPr id="4" name="TextBox 3">
            <a:extLst>
              <a:ext uri="{FF2B5EF4-FFF2-40B4-BE49-F238E27FC236}">
                <a16:creationId xmlns:a16="http://schemas.microsoft.com/office/drawing/2014/main" id="{C4FD05AD-115F-4E4F-9168-7679917D9D06}"/>
              </a:ext>
            </a:extLst>
          </p:cNvPr>
          <p:cNvSpPr txBox="1"/>
          <p:nvPr/>
        </p:nvSpPr>
        <p:spPr>
          <a:xfrm>
            <a:off x="1351624" y="3156858"/>
            <a:ext cx="9488751" cy="523220"/>
          </a:xfrm>
          <a:prstGeom prst="rect">
            <a:avLst/>
          </a:prstGeom>
          <a:noFill/>
        </p:spPr>
        <p:txBody>
          <a:bodyPr wrap="none" rtlCol="0">
            <a:spAutoFit/>
          </a:bodyPr>
          <a:lstStyle/>
          <a:p>
            <a:r>
              <a:rPr lang="en-US" sz="2800" dirty="0"/>
              <a:t>What could be the next step for the liquid xenon TPC approach?</a:t>
            </a:r>
          </a:p>
        </p:txBody>
      </p:sp>
    </p:spTree>
    <p:extLst>
      <p:ext uri="{BB962C8B-B14F-4D97-AF65-F5344CB8AC3E}">
        <p14:creationId xmlns:p14="http://schemas.microsoft.com/office/powerpoint/2010/main" val="186470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63F45-E4BD-4FFF-A318-E62E28024A62}"/>
              </a:ext>
            </a:extLst>
          </p:cNvPr>
          <p:cNvSpPr>
            <a:spLocks noGrp="1"/>
          </p:cNvSpPr>
          <p:nvPr>
            <p:ph type="title"/>
          </p:nvPr>
        </p:nvSpPr>
        <p:spPr/>
        <p:txBody>
          <a:bodyPr/>
          <a:lstStyle/>
          <a:p>
            <a:r>
              <a:rPr lang="en-US" dirty="0"/>
              <a:t>Monolithic versus Segmented</a:t>
            </a:r>
          </a:p>
        </p:txBody>
      </p:sp>
      <p:sp>
        <p:nvSpPr>
          <p:cNvPr id="4" name="Slide Number Placeholder 3">
            <a:extLst>
              <a:ext uri="{FF2B5EF4-FFF2-40B4-BE49-F238E27FC236}">
                <a16:creationId xmlns:a16="http://schemas.microsoft.com/office/drawing/2014/main" id="{C3DA1ED1-3C8A-43F9-BEF6-5A3BCE9C8001}"/>
              </a:ext>
            </a:extLst>
          </p:cNvPr>
          <p:cNvSpPr>
            <a:spLocks noGrp="1"/>
          </p:cNvSpPr>
          <p:nvPr>
            <p:ph type="sldNum" sz="quarter" idx="12"/>
          </p:nvPr>
        </p:nvSpPr>
        <p:spPr/>
        <p:txBody>
          <a:bodyPr/>
          <a:lstStyle/>
          <a:p>
            <a:fld id="{702A13C8-4E0A-4ADA-AF67-E326CA4F1584}" type="slidenum">
              <a:rPr lang="en-US" smtClean="0"/>
              <a:pPr/>
              <a:t>15</a:t>
            </a:fld>
            <a:endParaRPr lang="en-US" dirty="0"/>
          </a:p>
        </p:txBody>
      </p:sp>
      <p:sp>
        <p:nvSpPr>
          <p:cNvPr id="5" name="Footer Placeholder 4">
            <a:extLst>
              <a:ext uri="{FF2B5EF4-FFF2-40B4-BE49-F238E27FC236}">
                <a16:creationId xmlns:a16="http://schemas.microsoft.com/office/drawing/2014/main" id="{61E7D08B-A347-4BD5-9ED0-1ADD1DE6C89A}"/>
              </a:ext>
            </a:extLst>
          </p:cNvPr>
          <p:cNvSpPr>
            <a:spLocks noGrp="1"/>
          </p:cNvSpPr>
          <p:nvPr>
            <p:ph type="ftr" sz="quarter" idx="11"/>
          </p:nvPr>
        </p:nvSpPr>
        <p:spPr/>
        <p:txBody>
          <a:bodyPr/>
          <a:lstStyle/>
          <a:p>
            <a:r>
              <a:rPr lang="en-US"/>
              <a:t>Erice 2022</a:t>
            </a:r>
            <a:endParaRPr lang="en-US" dirty="0"/>
          </a:p>
        </p:txBody>
      </p:sp>
      <p:sp>
        <p:nvSpPr>
          <p:cNvPr id="6" name="TextBox 5">
            <a:extLst>
              <a:ext uri="{FF2B5EF4-FFF2-40B4-BE49-F238E27FC236}">
                <a16:creationId xmlns:a16="http://schemas.microsoft.com/office/drawing/2014/main" id="{A3841B22-AC11-489C-81C6-41C61EACF065}"/>
              </a:ext>
            </a:extLst>
          </p:cNvPr>
          <p:cNvSpPr txBox="1"/>
          <p:nvPr/>
        </p:nvSpPr>
        <p:spPr>
          <a:xfrm>
            <a:off x="745670" y="1491343"/>
            <a:ext cx="11027230" cy="461665"/>
          </a:xfrm>
          <a:prstGeom prst="rect">
            <a:avLst/>
          </a:prstGeom>
          <a:noFill/>
        </p:spPr>
        <p:txBody>
          <a:bodyPr wrap="square" rtlCol="0">
            <a:spAutoFit/>
          </a:bodyPr>
          <a:lstStyle/>
          <a:p>
            <a:r>
              <a:rPr lang="en-US" sz="2400" dirty="0"/>
              <a:t>nEXO has large linear dimensions compared to scattering length of 2.5 MeV </a:t>
            </a:r>
            <a:r>
              <a:rPr lang="en-US" sz="2400" dirty="0" err="1">
                <a:latin typeface="Calibri" panose="020F0502020204030204" pitchFamily="34" charset="0"/>
                <a:cs typeface="Calibri" panose="020F0502020204030204" pitchFamily="34" charset="0"/>
              </a:rPr>
              <a:t>γ</a:t>
            </a:r>
            <a:r>
              <a:rPr lang="en-US" sz="2400" dirty="0" err="1"/>
              <a:t>s</a:t>
            </a:r>
            <a:r>
              <a:rPr lang="en-US" sz="2400" dirty="0"/>
              <a:t> (8.7 cm).</a:t>
            </a:r>
          </a:p>
        </p:txBody>
      </p:sp>
      <p:sp>
        <p:nvSpPr>
          <p:cNvPr id="7" name="Oval 6">
            <a:extLst>
              <a:ext uri="{FF2B5EF4-FFF2-40B4-BE49-F238E27FC236}">
                <a16:creationId xmlns:a16="http://schemas.microsoft.com/office/drawing/2014/main" id="{3110AA90-4E20-4601-AF4B-BD84F3633737}"/>
              </a:ext>
            </a:extLst>
          </p:cNvPr>
          <p:cNvSpPr/>
          <p:nvPr/>
        </p:nvSpPr>
        <p:spPr>
          <a:xfrm>
            <a:off x="6716486" y="1993220"/>
            <a:ext cx="4572000" cy="4549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04F32A35-8E20-4B89-8FDD-F780D609D874}"/>
              </a:ext>
            </a:extLst>
          </p:cNvPr>
          <p:cNvSpPr/>
          <p:nvPr/>
        </p:nvSpPr>
        <p:spPr>
          <a:xfrm>
            <a:off x="4517799" y="3974419"/>
            <a:ext cx="1360487"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BB6B4A93-B02E-496C-960A-558B8E9A11B0}"/>
              </a:ext>
            </a:extLst>
          </p:cNvPr>
          <p:cNvSpPr/>
          <p:nvPr/>
        </p:nvSpPr>
        <p:spPr>
          <a:xfrm>
            <a:off x="2830287" y="4541158"/>
            <a:ext cx="436563" cy="415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12">
            <a:extLst>
              <a:ext uri="{FF2B5EF4-FFF2-40B4-BE49-F238E27FC236}">
                <a16:creationId xmlns:a16="http://schemas.microsoft.com/office/drawing/2014/main" id="{D4512DDE-4F3D-43B8-9C64-71A848601E77}"/>
              </a:ext>
            </a:extLst>
          </p:cNvPr>
          <p:cNvSpPr txBox="1">
            <a:spLocks noChangeArrowheads="1"/>
          </p:cNvSpPr>
          <p:nvPr/>
        </p:nvSpPr>
        <p:spPr bwMode="auto">
          <a:xfrm>
            <a:off x="2361974" y="5366657"/>
            <a:ext cx="1737655" cy="107721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mn-lt"/>
              </a:rPr>
              <a:t>   </a:t>
            </a:r>
            <a:r>
              <a:rPr lang="en-US" altLang="en-US" sz="2400" b="1" dirty="0">
                <a:latin typeface="+mn-lt"/>
              </a:rPr>
              <a:t>5 kg</a:t>
            </a:r>
          </a:p>
          <a:p>
            <a:pPr>
              <a:spcBef>
                <a:spcPct val="0"/>
              </a:spcBef>
              <a:buFontTx/>
              <a:buNone/>
              <a:defRPr/>
            </a:pPr>
            <a:endParaRPr lang="en-US" altLang="en-US" sz="1200" b="1" dirty="0">
              <a:latin typeface="+mn-lt"/>
            </a:endParaRPr>
          </a:p>
          <a:p>
            <a:pPr>
              <a:spcBef>
                <a:spcPct val="0"/>
              </a:spcBef>
              <a:buFontTx/>
              <a:buNone/>
              <a:defRPr/>
            </a:pPr>
            <a:r>
              <a:rPr lang="en-US" altLang="en-US" sz="1400" b="1" i="1" dirty="0">
                <a:latin typeface="+mn-lt"/>
              </a:rPr>
              <a:t>(d=13 cm, ~size of a </a:t>
            </a:r>
          </a:p>
          <a:p>
            <a:pPr>
              <a:spcBef>
                <a:spcPct val="0"/>
              </a:spcBef>
              <a:buFontTx/>
              <a:buNone/>
              <a:defRPr/>
            </a:pPr>
            <a:r>
              <a:rPr lang="en-US" altLang="en-US" sz="1400" b="1" i="1" dirty="0">
                <a:latin typeface="+mn-lt"/>
              </a:rPr>
              <a:t>  Ge crystal)</a:t>
            </a:r>
          </a:p>
        </p:txBody>
      </p:sp>
      <p:sp>
        <p:nvSpPr>
          <p:cNvPr id="11" name="TextBox 13">
            <a:extLst>
              <a:ext uri="{FF2B5EF4-FFF2-40B4-BE49-F238E27FC236}">
                <a16:creationId xmlns:a16="http://schemas.microsoft.com/office/drawing/2014/main" id="{174664E1-3F5A-4216-9B45-A6CE2134D160}"/>
              </a:ext>
            </a:extLst>
          </p:cNvPr>
          <p:cNvSpPr txBox="1">
            <a:spLocks noChangeArrowheads="1"/>
          </p:cNvSpPr>
          <p:nvPr/>
        </p:nvSpPr>
        <p:spPr bwMode="auto">
          <a:xfrm>
            <a:off x="4584474" y="5588907"/>
            <a:ext cx="1728807" cy="846386"/>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b="1" dirty="0">
                <a:latin typeface="+mn-lt"/>
              </a:rPr>
              <a:t>150 kg</a:t>
            </a:r>
          </a:p>
          <a:p>
            <a:pPr>
              <a:spcBef>
                <a:spcPct val="0"/>
              </a:spcBef>
              <a:buFontTx/>
              <a:buNone/>
              <a:defRPr/>
            </a:pPr>
            <a:endParaRPr lang="en-US" altLang="en-US" sz="1100" b="1" dirty="0">
              <a:latin typeface="+mn-lt"/>
            </a:endParaRPr>
          </a:p>
          <a:p>
            <a:pPr>
              <a:spcBef>
                <a:spcPct val="0"/>
              </a:spcBef>
              <a:buFontTx/>
              <a:buNone/>
              <a:defRPr/>
            </a:pPr>
            <a:r>
              <a:rPr lang="en-US" altLang="en-US" sz="1400" b="1" i="1" dirty="0">
                <a:latin typeface="+mn-lt"/>
              </a:rPr>
              <a:t>(d=40 cm, ~EXO-200)</a:t>
            </a:r>
          </a:p>
        </p:txBody>
      </p:sp>
      <p:sp>
        <p:nvSpPr>
          <p:cNvPr id="12" name="TextBox 14">
            <a:extLst>
              <a:ext uri="{FF2B5EF4-FFF2-40B4-BE49-F238E27FC236}">
                <a16:creationId xmlns:a16="http://schemas.microsoft.com/office/drawing/2014/main" id="{A0832D9D-12DA-4031-BD7C-4CBA6678079E}"/>
              </a:ext>
            </a:extLst>
          </p:cNvPr>
          <p:cNvSpPr txBox="1">
            <a:spLocks noChangeArrowheads="1"/>
          </p:cNvSpPr>
          <p:nvPr/>
        </p:nvSpPr>
        <p:spPr bwMode="auto">
          <a:xfrm>
            <a:off x="8435750" y="5393645"/>
            <a:ext cx="1616596" cy="81560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b="1" dirty="0">
                <a:latin typeface="+mn-lt"/>
              </a:rPr>
              <a:t>5000 kg</a:t>
            </a:r>
          </a:p>
          <a:p>
            <a:pPr>
              <a:spcBef>
                <a:spcPct val="0"/>
              </a:spcBef>
              <a:buFontTx/>
              <a:buNone/>
              <a:defRPr/>
            </a:pPr>
            <a:endParaRPr lang="en-US" altLang="en-US" sz="900" b="1" dirty="0">
              <a:latin typeface="+mn-lt"/>
            </a:endParaRPr>
          </a:p>
          <a:p>
            <a:pPr>
              <a:spcBef>
                <a:spcPct val="0"/>
              </a:spcBef>
              <a:buFontTx/>
              <a:buNone/>
              <a:defRPr/>
            </a:pPr>
            <a:r>
              <a:rPr lang="en-US" altLang="en-US" sz="1400" b="1" i="1" dirty="0">
                <a:latin typeface="+mn-lt"/>
              </a:rPr>
              <a:t>   (d=130 cm, nEXO)</a:t>
            </a:r>
          </a:p>
        </p:txBody>
      </p:sp>
      <p:cxnSp>
        <p:nvCxnSpPr>
          <p:cNvPr id="13" name="Straight Connector 12">
            <a:extLst>
              <a:ext uri="{FF2B5EF4-FFF2-40B4-BE49-F238E27FC236}">
                <a16:creationId xmlns:a16="http://schemas.microsoft.com/office/drawing/2014/main" id="{B8921B3C-8B0D-4653-BD39-53209F71171A}"/>
              </a:ext>
            </a:extLst>
          </p:cNvPr>
          <p:cNvCxnSpPr/>
          <p:nvPr/>
        </p:nvCxnSpPr>
        <p:spPr>
          <a:xfrm>
            <a:off x="2896961" y="4749119"/>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78C5C5-88FF-4BB0-860B-E9FA4DEBC930}"/>
              </a:ext>
            </a:extLst>
          </p:cNvPr>
          <p:cNvCxnSpPr/>
          <p:nvPr/>
        </p:nvCxnSpPr>
        <p:spPr>
          <a:xfrm>
            <a:off x="8164286" y="4647519"/>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A1DBE5-9F2F-4C38-97CC-7E7F09E86717}"/>
              </a:ext>
            </a:extLst>
          </p:cNvPr>
          <p:cNvCxnSpPr/>
          <p:nvPr/>
        </p:nvCxnSpPr>
        <p:spPr>
          <a:xfrm>
            <a:off x="4898798" y="4658632"/>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E05968-6510-452C-B297-51EB3BBAABAE}"/>
              </a:ext>
            </a:extLst>
          </p:cNvPr>
          <p:cNvSpPr txBox="1"/>
          <p:nvPr/>
        </p:nvSpPr>
        <p:spPr>
          <a:xfrm>
            <a:off x="745670" y="2067204"/>
            <a:ext cx="5812972" cy="1938992"/>
          </a:xfrm>
          <a:prstGeom prst="rect">
            <a:avLst/>
          </a:prstGeom>
          <a:noFill/>
        </p:spPr>
        <p:txBody>
          <a:bodyPr wrap="square" rtlCol="0">
            <a:spAutoFit/>
          </a:bodyPr>
          <a:lstStyle/>
          <a:p>
            <a:r>
              <a:rPr lang="en-US" sz="2400" dirty="0">
                <a:solidFill>
                  <a:schemeClr val="accent4">
                    <a:lumMod val="50000"/>
                  </a:schemeClr>
                </a:solidFill>
              </a:rPr>
              <a:t>External </a:t>
            </a:r>
            <a:r>
              <a:rPr lang="el-GR" sz="2400" dirty="0">
                <a:solidFill>
                  <a:schemeClr val="accent4">
                    <a:lumMod val="50000"/>
                  </a:schemeClr>
                </a:solidFill>
                <a:latin typeface="Calibri" panose="020F0502020204030204" pitchFamily="34" charset="0"/>
                <a:cs typeface="Calibri" panose="020F0502020204030204" pitchFamily="34" charset="0"/>
              </a:rPr>
              <a:t>γ</a:t>
            </a:r>
            <a:r>
              <a:rPr lang="en-US" sz="2400" dirty="0">
                <a:solidFill>
                  <a:schemeClr val="accent4">
                    <a:lumMod val="50000"/>
                  </a:schemeClr>
                </a:solidFill>
                <a:latin typeface="Calibri" panose="020F0502020204030204" pitchFamily="34" charset="0"/>
                <a:cs typeface="Calibri" panose="020F0502020204030204" pitchFamily="34" charset="0"/>
              </a:rPr>
              <a:t>-radiation will exhibit exponential attenuation when moving inward.</a:t>
            </a:r>
          </a:p>
          <a:p>
            <a:endParaRPr lang="en-US" sz="2400" dirty="0">
              <a:latin typeface="Calibri" panose="020F0502020204030204" pitchFamily="34" charset="0"/>
              <a:cs typeface="Calibri" panose="020F0502020204030204" pitchFamily="34" charset="0"/>
            </a:endParaRPr>
          </a:p>
          <a:p>
            <a:r>
              <a:rPr lang="en-US" sz="2400" dirty="0">
                <a:solidFill>
                  <a:schemeClr val="accent6">
                    <a:lumMod val="50000"/>
                  </a:schemeClr>
                </a:solidFill>
                <a:latin typeface="Calibri" panose="020F0502020204030204" pitchFamily="34" charset="0"/>
                <a:cs typeface="Calibri" panose="020F0502020204030204" pitchFamily="34" charset="0"/>
              </a:rPr>
              <a:t>No internal materials: quantify remaining </a:t>
            </a:r>
            <a:r>
              <a:rPr lang="el-GR" sz="2400" dirty="0">
                <a:solidFill>
                  <a:schemeClr val="accent6">
                    <a:lumMod val="50000"/>
                  </a:schemeClr>
                </a:solidFill>
                <a:latin typeface="Calibri" panose="020F0502020204030204" pitchFamily="34" charset="0"/>
                <a:cs typeface="Calibri" panose="020F0502020204030204" pitchFamily="34" charset="0"/>
              </a:rPr>
              <a:t>γ</a:t>
            </a:r>
            <a:r>
              <a:rPr lang="en-US" sz="2400" dirty="0">
                <a:solidFill>
                  <a:schemeClr val="accent6">
                    <a:lumMod val="50000"/>
                  </a:schemeClr>
                </a:solidFill>
                <a:latin typeface="Calibri" panose="020F0502020204030204" pitchFamily="34" charset="0"/>
                <a:cs typeface="Calibri" panose="020F0502020204030204" pitchFamily="34" charset="0"/>
              </a:rPr>
              <a:t>-ray background events not identified by DNN. </a:t>
            </a:r>
          </a:p>
        </p:txBody>
      </p:sp>
      <p:sp>
        <p:nvSpPr>
          <p:cNvPr id="17" name="TextBox 16">
            <a:extLst>
              <a:ext uri="{FF2B5EF4-FFF2-40B4-BE49-F238E27FC236}">
                <a16:creationId xmlns:a16="http://schemas.microsoft.com/office/drawing/2014/main" id="{5BE7D062-E0AF-4D1C-A355-98CF4E7F3BAA}"/>
              </a:ext>
            </a:extLst>
          </p:cNvPr>
          <p:cNvSpPr txBox="1"/>
          <p:nvPr/>
        </p:nvSpPr>
        <p:spPr>
          <a:xfrm>
            <a:off x="7140350" y="2980903"/>
            <a:ext cx="3923396" cy="1200329"/>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A large homogeneous detector is optimal for exploiting the size argument.</a:t>
            </a:r>
            <a:endParaRPr lang="en-US" sz="2400" dirty="0">
              <a:solidFill>
                <a:schemeClr val="bg1"/>
              </a:solidFill>
            </a:endParaRPr>
          </a:p>
        </p:txBody>
      </p:sp>
    </p:spTree>
    <p:extLst>
      <p:ext uri="{BB962C8B-B14F-4D97-AF65-F5344CB8AC3E}">
        <p14:creationId xmlns:p14="http://schemas.microsoft.com/office/powerpoint/2010/main" val="676227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65E1-C9AB-4ECD-B73A-0B488FB34A80}"/>
              </a:ext>
            </a:extLst>
          </p:cNvPr>
          <p:cNvSpPr>
            <a:spLocks noGrp="1"/>
          </p:cNvSpPr>
          <p:nvPr>
            <p:ph type="title"/>
          </p:nvPr>
        </p:nvSpPr>
        <p:spPr/>
        <p:txBody>
          <a:bodyPr/>
          <a:lstStyle/>
          <a:p>
            <a:r>
              <a:rPr lang="en-US" dirty="0"/>
              <a:t>The nEXO Project</a:t>
            </a:r>
          </a:p>
        </p:txBody>
      </p:sp>
      <p:sp>
        <p:nvSpPr>
          <p:cNvPr id="4" name="Slide Number Placeholder 3">
            <a:extLst>
              <a:ext uri="{FF2B5EF4-FFF2-40B4-BE49-F238E27FC236}">
                <a16:creationId xmlns:a16="http://schemas.microsoft.com/office/drawing/2014/main" id="{868270CD-5790-434D-8555-F454B7EEF9C0}"/>
              </a:ext>
            </a:extLst>
          </p:cNvPr>
          <p:cNvSpPr>
            <a:spLocks noGrp="1"/>
          </p:cNvSpPr>
          <p:nvPr>
            <p:ph type="sldNum" sz="quarter" idx="12"/>
          </p:nvPr>
        </p:nvSpPr>
        <p:spPr/>
        <p:txBody>
          <a:bodyPr/>
          <a:lstStyle/>
          <a:p>
            <a:fld id="{702A13C8-4E0A-4ADA-AF67-E326CA4F1584}" type="slidenum">
              <a:rPr lang="en-US" smtClean="0"/>
              <a:pPr/>
              <a:t>16</a:t>
            </a:fld>
            <a:endParaRPr lang="en-US" dirty="0"/>
          </a:p>
        </p:txBody>
      </p:sp>
      <p:sp>
        <p:nvSpPr>
          <p:cNvPr id="5" name="Footer Placeholder 4">
            <a:extLst>
              <a:ext uri="{FF2B5EF4-FFF2-40B4-BE49-F238E27FC236}">
                <a16:creationId xmlns:a16="http://schemas.microsoft.com/office/drawing/2014/main" id="{1FE75844-9512-4CAE-8ACA-D60B6BDAECCA}"/>
              </a:ext>
            </a:extLst>
          </p:cNvPr>
          <p:cNvSpPr>
            <a:spLocks noGrp="1"/>
          </p:cNvSpPr>
          <p:nvPr>
            <p:ph type="ftr" sz="quarter" idx="11"/>
          </p:nvPr>
        </p:nvSpPr>
        <p:spPr/>
        <p:txBody>
          <a:bodyPr/>
          <a:lstStyle/>
          <a:p>
            <a:r>
              <a:rPr lang="en-US"/>
              <a:t>Erice 2022</a:t>
            </a:r>
            <a:endParaRPr lang="en-US" dirty="0"/>
          </a:p>
        </p:txBody>
      </p:sp>
      <p:sp>
        <p:nvSpPr>
          <p:cNvPr id="6" name="TextBox 5">
            <a:extLst>
              <a:ext uri="{FF2B5EF4-FFF2-40B4-BE49-F238E27FC236}">
                <a16:creationId xmlns:a16="http://schemas.microsoft.com/office/drawing/2014/main" id="{B8EDD0CC-A87F-4342-AC20-835E080AA6D8}"/>
              </a:ext>
            </a:extLst>
          </p:cNvPr>
          <p:cNvSpPr txBox="1"/>
          <p:nvPr/>
        </p:nvSpPr>
        <p:spPr>
          <a:xfrm>
            <a:off x="645484" y="1644054"/>
            <a:ext cx="5613802"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DoE project structure has been developed. LLNL is the lead lab to organize this large and complex enterprise. This includes a Work Breakdown Structure (defining the scope of work and schedule), a budget and the management structures. </a:t>
            </a:r>
          </a:p>
        </p:txBody>
      </p:sp>
      <p:graphicFrame>
        <p:nvGraphicFramePr>
          <p:cNvPr id="7" name="Table 6">
            <a:extLst>
              <a:ext uri="{FF2B5EF4-FFF2-40B4-BE49-F238E27FC236}">
                <a16:creationId xmlns:a16="http://schemas.microsoft.com/office/drawing/2014/main" id="{8DEBF69E-C856-4FB3-85BD-AE804564D5E8}"/>
              </a:ext>
            </a:extLst>
          </p:cNvPr>
          <p:cNvGraphicFramePr>
            <a:graphicFrameLocks noGrp="1"/>
          </p:cNvGraphicFramePr>
          <p:nvPr>
            <p:extLst>
              <p:ext uri="{D42A27DB-BD31-4B8C-83A1-F6EECF244321}">
                <p14:modId xmlns:p14="http://schemas.microsoft.com/office/powerpoint/2010/main" val="3466576454"/>
              </p:ext>
            </p:extLst>
          </p:nvPr>
        </p:nvGraphicFramePr>
        <p:xfrm>
          <a:off x="6587671" y="1628621"/>
          <a:ext cx="5362830" cy="4450080"/>
        </p:xfrm>
        <a:graphic>
          <a:graphicData uri="http://schemas.openxmlformats.org/drawingml/2006/table">
            <a:tbl>
              <a:tblPr firstRow="1" bandRow="1">
                <a:tableStyleId>{5940675A-B579-460E-94D1-54222C63F5DA}</a:tableStyleId>
              </a:tblPr>
              <a:tblGrid>
                <a:gridCol w="568643">
                  <a:extLst>
                    <a:ext uri="{9D8B030D-6E8A-4147-A177-3AD203B41FA5}">
                      <a16:colId xmlns:a16="http://schemas.microsoft.com/office/drawing/2014/main" val="69819482"/>
                    </a:ext>
                  </a:extLst>
                </a:gridCol>
                <a:gridCol w="4794187">
                  <a:extLst>
                    <a:ext uri="{9D8B030D-6E8A-4147-A177-3AD203B41FA5}">
                      <a16:colId xmlns:a16="http://schemas.microsoft.com/office/drawing/2014/main" val="2304293425"/>
                    </a:ext>
                  </a:extLst>
                </a:gridCol>
              </a:tblGrid>
              <a:tr h="370840">
                <a:tc>
                  <a:txBody>
                    <a:bodyPr/>
                    <a:lstStyle/>
                    <a:p>
                      <a:r>
                        <a:rPr lang="en-US" sz="1400" dirty="0"/>
                        <a:t>WBS</a:t>
                      </a:r>
                    </a:p>
                  </a:txBody>
                  <a:tcPr/>
                </a:tc>
                <a:tc>
                  <a:txBody>
                    <a:bodyPr/>
                    <a:lstStyle/>
                    <a:p>
                      <a:r>
                        <a:rPr lang="en-US" sz="1400" dirty="0"/>
                        <a:t>Scope</a:t>
                      </a:r>
                    </a:p>
                  </a:txBody>
                  <a:tcPr/>
                </a:tc>
                <a:extLst>
                  <a:ext uri="{0D108BD9-81ED-4DB2-BD59-A6C34878D82A}">
                    <a16:rowId xmlns:a16="http://schemas.microsoft.com/office/drawing/2014/main" val="3209396671"/>
                  </a:ext>
                </a:extLst>
              </a:tr>
              <a:tr h="370840">
                <a:tc>
                  <a:txBody>
                    <a:bodyPr/>
                    <a:lstStyle/>
                    <a:p>
                      <a:r>
                        <a:rPr lang="en-US" sz="1400" dirty="0"/>
                        <a:t>1.01</a:t>
                      </a:r>
                    </a:p>
                  </a:txBody>
                  <a:tcPr/>
                </a:tc>
                <a:tc>
                  <a:txBody>
                    <a:bodyPr/>
                    <a:lstStyle/>
                    <a:p>
                      <a:r>
                        <a:rPr lang="en-US" sz="1400" dirty="0"/>
                        <a:t>Management, Project Controls, QA and ES&amp;H</a:t>
                      </a:r>
                    </a:p>
                  </a:txBody>
                  <a:tcPr/>
                </a:tc>
                <a:extLst>
                  <a:ext uri="{0D108BD9-81ED-4DB2-BD59-A6C34878D82A}">
                    <a16:rowId xmlns:a16="http://schemas.microsoft.com/office/drawing/2014/main" val="1331519760"/>
                  </a:ext>
                </a:extLst>
              </a:tr>
              <a:tr h="370840">
                <a:tc>
                  <a:txBody>
                    <a:bodyPr/>
                    <a:lstStyle/>
                    <a:p>
                      <a:r>
                        <a:rPr lang="en-US" sz="1400" dirty="0"/>
                        <a:t>1.02</a:t>
                      </a:r>
                    </a:p>
                  </a:txBody>
                  <a:tcPr/>
                </a:tc>
                <a:tc>
                  <a:txBody>
                    <a:bodyPr/>
                    <a:lstStyle/>
                    <a:p>
                      <a:r>
                        <a:rPr lang="en-US" sz="1400" dirty="0"/>
                        <a:t>System Engineering and System Integration and Commissioning</a:t>
                      </a:r>
                    </a:p>
                  </a:txBody>
                  <a:tcPr/>
                </a:tc>
                <a:extLst>
                  <a:ext uri="{0D108BD9-81ED-4DB2-BD59-A6C34878D82A}">
                    <a16:rowId xmlns:a16="http://schemas.microsoft.com/office/drawing/2014/main" val="2150563753"/>
                  </a:ext>
                </a:extLst>
              </a:tr>
              <a:tr h="370840">
                <a:tc>
                  <a:txBody>
                    <a:bodyPr/>
                    <a:lstStyle/>
                    <a:p>
                      <a:r>
                        <a:rPr lang="en-US" sz="1400" dirty="0"/>
                        <a:t>1.03</a:t>
                      </a:r>
                    </a:p>
                  </a:txBody>
                  <a:tcPr/>
                </a:tc>
                <a:tc>
                  <a:txBody>
                    <a:bodyPr/>
                    <a:lstStyle/>
                    <a:p>
                      <a:r>
                        <a:rPr lang="en-US" sz="1400" dirty="0"/>
                        <a:t>Time Projection Chamber</a:t>
                      </a:r>
                    </a:p>
                  </a:txBody>
                  <a:tcPr/>
                </a:tc>
                <a:extLst>
                  <a:ext uri="{0D108BD9-81ED-4DB2-BD59-A6C34878D82A}">
                    <a16:rowId xmlns:a16="http://schemas.microsoft.com/office/drawing/2014/main" val="3826887587"/>
                  </a:ext>
                </a:extLst>
              </a:tr>
              <a:tr h="370840">
                <a:tc>
                  <a:txBody>
                    <a:bodyPr/>
                    <a:lstStyle/>
                    <a:p>
                      <a:r>
                        <a:rPr lang="en-US" sz="1400" dirty="0"/>
                        <a:t>1.04</a:t>
                      </a:r>
                    </a:p>
                  </a:txBody>
                  <a:tcPr/>
                </a:tc>
                <a:tc>
                  <a:txBody>
                    <a:bodyPr/>
                    <a:lstStyle/>
                    <a:p>
                      <a:r>
                        <a:rPr lang="en-US" sz="1400" dirty="0"/>
                        <a:t>Photon Detector</a:t>
                      </a:r>
                    </a:p>
                  </a:txBody>
                  <a:tcPr/>
                </a:tc>
                <a:extLst>
                  <a:ext uri="{0D108BD9-81ED-4DB2-BD59-A6C34878D82A}">
                    <a16:rowId xmlns:a16="http://schemas.microsoft.com/office/drawing/2014/main" val="2322687429"/>
                  </a:ext>
                </a:extLst>
              </a:tr>
              <a:tr h="370840">
                <a:tc>
                  <a:txBody>
                    <a:bodyPr/>
                    <a:lstStyle/>
                    <a:p>
                      <a:r>
                        <a:rPr lang="en-US" sz="1400" dirty="0"/>
                        <a:t>1.05</a:t>
                      </a:r>
                    </a:p>
                  </a:txBody>
                  <a:tcPr/>
                </a:tc>
                <a:tc>
                  <a:txBody>
                    <a:bodyPr/>
                    <a:lstStyle/>
                    <a:p>
                      <a:r>
                        <a:rPr lang="en-US" sz="1400" dirty="0"/>
                        <a:t>Time Projection Chamber Support Systems</a:t>
                      </a:r>
                    </a:p>
                  </a:txBody>
                  <a:tcPr/>
                </a:tc>
                <a:extLst>
                  <a:ext uri="{0D108BD9-81ED-4DB2-BD59-A6C34878D82A}">
                    <a16:rowId xmlns:a16="http://schemas.microsoft.com/office/drawing/2014/main" val="81137886"/>
                  </a:ext>
                </a:extLst>
              </a:tr>
              <a:tr h="370840">
                <a:tc>
                  <a:txBody>
                    <a:bodyPr/>
                    <a:lstStyle/>
                    <a:p>
                      <a:r>
                        <a:rPr lang="en-US" sz="1400" dirty="0"/>
                        <a:t>1.06</a:t>
                      </a:r>
                    </a:p>
                  </a:txBody>
                  <a:tcPr/>
                </a:tc>
                <a:tc>
                  <a:txBody>
                    <a:bodyPr/>
                    <a:lstStyle/>
                    <a:p>
                      <a:r>
                        <a:rPr lang="en-US" sz="1400" dirty="0"/>
                        <a:t>Electronics (Photon Readout and Charge readout)</a:t>
                      </a:r>
                    </a:p>
                  </a:txBody>
                  <a:tcPr/>
                </a:tc>
                <a:extLst>
                  <a:ext uri="{0D108BD9-81ED-4DB2-BD59-A6C34878D82A}">
                    <a16:rowId xmlns:a16="http://schemas.microsoft.com/office/drawing/2014/main" val="101621509"/>
                  </a:ext>
                </a:extLst>
              </a:tr>
              <a:tr h="370840">
                <a:tc>
                  <a:txBody>
                    <a:bodyPr/>
                    <a:lstStyle/>
                    <a:p>
                      <a:r>
                        <a:rPr lang="en-US" sz="1400" dirty="0"/>
                        <a:t>1.07</a:t>
                      </a:r>
                    </a:p>
                  </a:txBody>
                  <a:tcPr/>
                </a:tc>
                <a:tc>
                  <a:txBody>
                    <a:bodyPr/>
                    <a:lstStyle/>
                    <a:p>
                      <a:r>
                        <a:rPr lang="en-US" sz="1400" dirty="0"/>
                        <a:t>Radioactive background Control</a:t>
                      </a:r>
                    </a:p>
                  </a:txBody>
                  <a:tcPr/>
                </a:tc>
                <a:extLst>
                  <a:ext uri="{0D108BD9-81ED-4DB2-BD59-A6C34878D82A}">
                    <a16:rowId xmlns:a16="http://schemas.microsoft.com/office/drawing/2014/main" val="4057599776"/>
                  </a:ext>
                </a:extLst>
              </a:tr>
              <a:tr h="370840">
                <a:tc>
                  <a:txBody>
                    <a:bodyPr/>
                    <a:lstStyle/>
                    <a:p>
                      <a:r>
                        <a:rPr lang="en-US" sz="1400" dirty="0"/>
                        <a:t>1.08</a:t>
                      </a:r>
                    </a:p>
                  </a:txBody>
                  <a:tcPr/>
                </a:tc>
                <a:tc>
                  <a:txBody>
                    <a:bodyPr/>
                    <a:lstStyle/>
                    <a:p>
                      <a:r>
                        <a:rPr lang="en-US" sz="1400" dirty="0"/>
                        <a:t>Computing, Controls and Software</a:t>
                      </a:r>
                    </a:p>
                  </a:txBody>
                  <a:tcPr/>
                </a:tc>
                <a:extLst>
                  <a:ext uri="{0D108BD9-81ED-4DB2-BD59-A6C34878D82A}">
                    <a16:rowId xmlns:a16="http://schemas.microsoft.com/office/drawing/2014/main" val="1196868745"/>
                  </a:ext>
                </a:extLst>
              </a:tr>
              <a:tr h="370840">
                <a:tc>
                  <a:txBody>
                    <a:bodyPr/>
                    <a:lstStyle/>
                    <a:p>
                      <a:r>
                        <a:rPr lang="en-US" sz="1400" dirty="0"/>
                        <a:t>1.09</a:t>
                      </a:r>
                    </a:p>
                  </a:txBody>
                  <a:tcPr/>
                </a:tc>
                <a:tc>
                  <a:txBody>
                    <a:bodyPr/>
                    <a:lstStyle/>
                    <a:p>
                      <a:r>
                        <a:rPr lang="en-US" sz="1400" dirty="0"/>
                        <a:t>Xenon</a:t>
                      </a:r>
                    </a:p>
                  </a:txBody>
                  <a:tcPr/>
                </a:tc>
                <a:extLst>
                  <a:ext uri="{0D108BD9-81ED-4DB2-BD59-A6C34878D82A}">
                    <a16:rowId xmlns:a16="http://schemas.microsoft.com/office/drawing/2014/main" val="1286361812"/>
                  </a:ext>
                </a:extLst>
              </a:tr>
              <a:tr h="370840">
                <a:tc>
                  <a:txBody>
                    <a:bodyPr/>
                    <a:lstStyle/>
                    <a:p>
                      <a:r>
                        <a:rPr lang="en-US" sz="1400" dirty="0"/>
                        <a:t>1.10</a:t>
                      </a:r>
                    </a:p>
                  </a:txBody>
                  <a:tcPr/>
                </a:tc>
                <a:tc>
                  <a:txBody>
                    <a:bodyPr/>
                    <a:lstStyle/>
                    <a:p>
                      <a:r>
                        <a:rPr lang="en-US" sz="1400" dirty="0"/>
                        <a:t>Outer Detector</a:t>
                      </a:r>
                    </a:p>
                  </a:txBody>
                  <a:tcPr/>
                </a:tc>
                <a:extLst>
                  <a:ext uri="{0D108BD9-81ED-4DB2-BD59-A6C34878D82A}">
                    <a16:rowId xmlns:a16="http://schemas.microsoft.com/office/drawing/2014/main" val="407451865"/>
                  </a:ext>
                </a:extLst>
              </a:tr>
              <a:tr h="370840">
                <a:tc>
                  <a:txBody>
                    <a:bodyPr/>
                    <a:lstStyle/>
                    <a:p>
                      <a:r>
                        <a:rPr lang="en-US" sz="1400" dirty="0"/>
                        <a:t>1.11</a:t>
                      </a:r>
                    </a:p>
                  </a:txBody>
                  <a:tcPr/>
                </a:tc>
                <a:tc>
                  <a:txBody>
                    <a:bodyPr/>
                    <a:lstStyle/>
                    <a:p>
                      <a:r>
                        <a:rPr lang="en-US" sz="1400" dirty="0"/>
                        <a:t>Facilities</a:t>
                      </a:r>
                    </a:p>
                  </a:txBody>
                  <a:tcPr/>
                </a:tc>
                <a:extLst>
                  <a:ext uri="{0D108BD9-81ED-4DB2-BD59-A6C34878D82A}">
                    <a16:rowId xmlns:a16="http://schemas.microsoft.com/office/drawing/2014/main" val="693565026"/>
                  </a:ext>
                </a:extLst>
              </a:tr>
            </a:tbl>
          </a:graphicData>
        </a:graphic>
      </p:graphicFrame>
      <p:sp>
        <p:nvSpPr>
          <p:cNvPr id="3" name="TextBox 2">
            <a:extLst>
              <a:ext uri="{FF2B5EF4-FFF2-40B4-BE49-F238E27FC236}">
                <a16:creationId xmlns:a16="http://schemas.microsoft.com/office/drawing/2014/main" id="{F04587F9-DE6A-488F-ADC7-76EA80BE358A}"/>
              </a:ext>
            </a:extLst>
          </p:cNvPr>
          <p:cNvSpPr txBox="1"/>
          <p:nvPr/>
        </p:nvSpPr>
        <p:spPr>
          <a:xfrm>
            <a:off x="645483" y="4298257"/>
            <a:ext cx="5798859"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lumMod val="50000"/>
                  </a:schemeClr>
                </a:solidFill>
              </a:rPr>
              <a:t>First project funding received in Jan. 2022</a:t>
            </a:r>
          </a:p>
        </p:txBody>
      </p:sp>
      <p:sp>
        <p:nvSpPr>
          <p:cNvPr id="9" name="TextBox 8">
            <a:extLst>
              <a:ext uri="{FF2B5EF4-FFF2-40B4-BE49-F238E27FC236}">
                <a16:creationId xmlns:a16="http://schemas.microsoft.com/office/drawing/2014/main" id="{33732703-EBB6-4F4E-A648-0C13A0D077C1}"/>
              </a:ext>
            </a:extLst>
          </p:cNvPr>
          <p:cNvSpPr txBox="1"/>
          <p:nvPr/>
        </p:nvSpPr>
        <p:spPr>
          <a:xfrm>
            <a:off x="645484" y="4736468"/>
            <a:ext cx="5942187"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6">
                    <a:lumMod val="50000"/>
                  </a:schemeClr>
                </a:solidFill>
              </a:rPr>
              <a:t>A construction decision (CD-1 milestone in DoE language) has not yet been made. The same is true for the other </a:t>
            </a:r>
            <a:r>
              <a:rPr lang="el-GR" sz="2400" dirty="0">
                <a:solidFill>
                  <a:schemeClr val="accent6">
                    <a:lumMod val="50000"/>
                  </a:schemeClr>
                </a:solidFill>
                <a:latin typeface="Calibri" panose="020F0502020204030204" pitchFamily="34" charset="0"/>
                <a:cs typeface="Calibri" panose="020F0502020204030204" pitchFamily="34" charset="0"/>
              </a:rPr>
              <a:t>ββ</a:t>
            </a:r>
            <a:r>
              <a:rPr lang="en-US" sz="2400" dirty="0">
                <a:solidFill>
                  <a:schemeClr val="accent6">
                    <a:lumMod val="50000"/>
                  </a:schemeClr>
                </a:solidFill>
                <a:latin typeface="Calibri" panose="020F0502020204030204" pitchFamily="34" charset="0"/>
                <a:cs typeface="Calibri" panose="020F0502020204030204" pitchFamily="34" charset="0"/>
              </a:rPr>
              <a:t>-projects.</a:t>
            </a:r>
            <a:endParaRPr lang="en-US" sz="2400" dirty="0">
              <a:solidFill>
                <a:schemeClr val="accent6">
                  <a:lumMod val="50000"/>
                </a:schemeClr>
              </a:solidFill>
            </a:endParaRPr>
          </a:p>
        </p:txBody>
      </p:sp>
    </p:spTree>
    <p:extLst>
      <p:ext uri="{BB962C8B-B14F-4D97-AF65-F5344CB8AC3E}">
        <p14:creationId xmlns:p14="http://schemas.microsoft.com/office/powerpoint/2010/main" val="143984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2A45-A96E-4426-8A14-28CF2EEFCEC8}"/>
              </a:ext>
            </a:extLst>
          </p:cNvPr>
          <p:cNvSpPr>
            <a:spLocks noGrp="1"/>
          </p:cNvSpPr>
          <p:nvPr>
            <p:ph type="title"/>
          </p:nvPr>
        </p:nvSpPr>
        <p:spPr/>
        <p:txBody>
          <a:bodyPr/>
          <a:lstStyle/>
          <a:p>
            <a:r>
              <a:rPr lang="en-US" dirty="0"/>
              <a:t>nEXO Detector Design</a:t>
            </a:r>
          </a:p>
        </p:txBody>
      </p:sp>
      <p:sp>
        <p:nvSpPr>
          <p:cNvPr id="7" name="TextBox 6">
            <a:extLst>
              <a:ext uri="{FF2B5EF4-FFF2-40B4-BE49-F238E27FC236}">
                <a16:creationId xmlns:a16="http://schemas.microsoft.com/office/drawing/2014/main" id="{3D076BAC-53E6-495D-8272-DEE39E531FA8}"/>
              </a:ext>
            </a:extLst>
          </p:cNvPr>
          <p:cNvSpPr txBox="1"/>
          <p:nvPr/>
        </p:nvSpPr>
        <p:spPr>
          <a:xfrm>
            <a:off x="772557" y="1688794"/>
            <a:ext cx="3891971" cy="830997"/>
          </a:xfrm>
          <a:prstGeom prst="rect">
            <a:avLst/>
          </a:prstGeom>
          <a:noFill/>
        </p:spPr>
        <p:txBody>
          <a:bodyPr wrap="square" rtlCol="0">
            <a:spAutoFit/>
          </a:bodyPr>
          <a:lstStyle/>
          <a:p>
            <a:r>
              <a:rPr lang="en-US" sz="2400" dirty="0"/>
              <a:t>The baseline site: the SNOLAB </a:t>
            </a:r>
            <a:r>
              <a:rPr lang="en-US" sz="2400" dirty="0" err="1"/>
              <a:t>cryopit</a:t>
            </a:r>
            <a:r>
              <a:rPr lang="en-US" sz="2400" dirty="0"/>
              <a:t>.</a:t>
            </a:r>
          </a:p>
        </p:txBody>
      </p:sp>
      <p:sp>
        <p:nvSpPr>
          <p:cNvPr id="8" name="TextBox 7">
            <a:extLst>
              <a:ext uri="{FF2B5EF4-FFF2-40B4-BE49-F238E27FC236}">
                <a16:creationId xmlns:a16="http://schemas.microsoft.com/office/drawing/2014/main" id="{3A0673BD-2C6F-44ED-BF43-7014EC7CF6F7}"/>
              </a:ext>
            </a:extLst>
          </p:cNvPr>
          <p:cNvSpPr txBox="1"/>
          <p:nvPr/>
        </p:nvSpPr>
        <p:spPr>
          <a:xfrm>
            <a:off x="772557" y="2637945"/>
            <a:ext cx="3891971" cy="1200329"/>
          </a:xfrm>
          <a:prstGeom prst="rect">
            <a:avLst/>
          </a:prstGeom>
          <a:noFill/>
        </p:spPr>
        <p:txBody>
          <a:bodyPr wrap="square" rtlCol="0">
            <a:spAutoFit/>
          </a:bodyPr>
          <a:lstStyle/>
          <a:p>
            <a:r>
              <a:rPr lang="en-US" sz="2400" dirty="0">
                <a:solidFill>
                  <a:schemeClr val="accent4">
                    <a:lumMod val="50000"/>
                  </a:schemeClr>
                </a:solidFill>
              </a:rPr>
              <a:t>Estimates show cosmogenic backgrounds to be negligible there.</a:t>
            </a:r>
          </a:p>
        </p:txBody>
      </p:sp>
      <p:sp>
        <p:nvSpPr>
          <p:cNvPr id="9" name="TextBox 8">
            <a:extLst>
              <a:ext uri="{FF2B5EF4-FFF2-40B4-BE49-F238E27FC236}">
                <a16:creationId xmlns:a16="http://schemas.microsoft.com/office/drawing/2014/main" id="{4555DE4E-CFB9-48C3-B6BB-8AE52C571957}"/>
              </a:ext>
            </a:extLst>
          </p:cNvPr>
          <p:cNvSpPr txBox="1"/>
          <p:nvPr/>
        </p:nvSpPr>
        <p:spPr>
          <a:xfrm>
            <a:off x="772557" y="3956428"/>
            <a:ext cx="3891971" cy="1569660"/>
          </a:xfrm>
          <a:prstGeom prst="rect">
            <a:avLst/>
          </a:prstGeom>
          <a:noFill/>
        </p:spPr>
        <p:txBody>
          <a:bodyPr wrap="square" rtlCol="0">
            <a:spAutoFit/>
          </a:bodyPr>
          <a:lstStyle/>
          <a:p>
            <a:r>
              <a:rPr lang="en-US" sz="2400" dirty="0">
                <a:solidFill>
                  <a:schemeClr val="accent6">
                    <a:lumMod val="50000"/>
                  </a:schemeClr>
                </a:solidFill>
              </a:rPr>
              <a:t>The plan is to use a large water shield, instrumented with PMTs to tag remaining muons.</a:t>
            </a:r>
          </a:p>
        </p:txBody>
      </p:sp>
      <p:pic>
        <p:nvPicPr>
          <p:cNvPr id="4" name="Picture 3">
            <a:extLst>
              <a:ext uri="{FF2B5EF4-FFF2-40B4-BE49-F238E27FC236}">
                <a16:creationId xmlns:a16="http://schemas.microsoft.com/office/drawing/2014/main" id="{E2B4AB0D-75C7-4C92-BC18-1F98162359EF}"/>
              </a:ext>
            </a:extLst>
          </p:cNvPr>
          <p:cNvPicPr>
            <a:picLocks noChangeAspect="1"/>
          </p:cNvPicPr>
          <p:nvPr/>
        </p:nvPicPr>
        <p:blipFill rotWithShape="1">
          <a:blip r:embed="rId2">
            <a:extLst>
              <a:ext uri="{28A0092B-C50C-407E-A947-70E740481C1C}">
                <a14:useLocalDpi xmlns:a14="http://schemas.microsoft.com/office/drawing/2010/main" val="0"/>
              </a:ext>
            </a:extLst>
          </a:blip>
          <a:srcRect l="12228" t="19364" r="12137" b="7459"/>
          <a:stretch/>
        </p:blipFill>
        <p:spPr>
          <a:xfrm>
            <a:off x="4733722" y="1515657"/>
            <a:ext cx="7310994" cy="3979184"/>
          </a:xfrm>
          <a:prstGeom prst="rect">
            <a:avLst/>
          </a:prstGeom>
        </p:spPr>
      </p:pic>
      <p:sp>
        <p:nvSpPr>
          <p:cNvPr id="5" name="TextBox 4">
            <a:extLst>
              <a:ext uri="{FF2B5EF4-FFF2-40B4-BE49-F238E27FC236}">
                <a16:creationId xmlns:a16="http://schemas.microsoft.com/office/drawing/2014/main" id="{94E4A096-63C3-43D1-A4F2-6C4A033771B1}"/>
              </a:ext>
            </a:extLst>
          </p:cNvPr>
          <p:cNvSpPr txBox="1"/>
          <p:nvPr/>
        </p:nvSpPr>
        <p:spPr>
          <a:xfrm>
            <a:off x="772557" y="5644243"/>
            <a:ext cx="9318128" cy="461665"/>
          </a:xfrm>
          <a:prstGeom prst="rect">
            <a:avLst/>
          </a:prstGeom>
          <a:noFill/>
        </p:spPr>
        <p:txBody>
          <a:bodyPr wrap="none" rtlCol="0">
            <a:spAutoFit/>
          </a:bodyPr>
          <a:lstStyle/>
          <a:p>
            <a:r>
              <a:rPr lang="en-US" sz="2400" dirty="0">
                <a:solidFill>
                  <a:srgbClr val="0000FF"/>
                </a:solidFill>
              </a:rPr>
              <a:t>Substantial engineering effort by SNOLAB to lay out the nEXO experiment.</a:t>
            </a:r>
          </a:p>
        </p:txBody>
      </p:sp>
    </p:spTree>
    <p:extLst>
      <p:ext uri="{BB962C8B-B14F-4D97-AF65-F5344CB8AC3E}">
        <p14:creationId xmlns:p14="http://schemas.microsoft.com/office/powerpoint/2010/main" val="3979604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2436-A37B-45CB-A4CA-F92E9C077740}"/>
              </a:ext>
            </a:extLst>
          </p:cNvPr>
          <p:cNvSpPr>
            <a:spLocks noGrp="1"/>
          </p:cNvSpPr>
          <p:nvPr>
            <p:ph type="title"/>
          </p:nvPr>
        </p:nvSpPr>
        <p:spPr/>
        <p:txBody>
          <a:bodyPr/>
          <a:lstStyle/>
          <a:p>
            <a:r>
              <a:rPr lang="en-US" dirty="0"/>
              <a:t>nEXO Detector Design</a:t>
            </a:r>
          </a:p>
        </p:txBody>
      </p:sp>
      <p:pic>
        <p:nvPicPr>
          <p:cNvPr id="6" name="Picture 2" descr="Diagram&#10;&#10;Description automatically generated">
            <a:extLst>
              <a:ext uri="{FF2B5EF4-FFF2-40B4-BE49-F238E27FC236}">
                <a16:creationId xmlns:a16="http://schemas.microsoft.com/office/drawing/2014/main" id="{092859B5-F7F1-4F6B-A15B-AD4E42E93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333"/>
          <a:stretch>
            <a:fillRect/>
          </a:stretch>
        </p:blipFill>
        <p:spPr bwMode="auto">
          <a:xfrm>
            <a:off x="530267" y="1453264"/>
            <a:ext cx="3975048" cy="481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4EFD00A5-F198-4697-9A5C-F0EBB713C29A}"/>
              </a:ext>
            </a:extLst>
          </p:cNvPr>
          <p:cNvGraphicFramePr>
            <a:graphicFrameLocks noGrp="1"/>
          </p:cNvGraphicFramePr>
          <p:nvPr>
            <p:extLst>
              <p:ext uri="{D42A27DB-BD31-4B8C-83A1-F6EECF244321}">
                <p14:modId xmlns:p14="http://schemas.microsoft.com/office/powerpoint/2010/main" val="4202253606"/>
              </p:ext>
            </p:extLst>
          </p:nvPr>
        </p:nvGraphicFramePr>
        <p:xfrm>
          <a:off x="5190176" y="1453264"/>
          <a:ext cx="6778667" cy="5227320"/>
        </p:xfrm>
        <a:graphic>
          <a:graphicData uri="http://schemas.openxmlformats.org/drawingml/2006/table">
            <a:tbl>
              <a:tblPr firstRow="1" bandRow="1">
                <a:tableStyleId>{5C22544A-7EE6-4342-B048-85BDC9FD1C3A}</a:tableStyleId>
              </a:tblPr>
              <a:tblGrid>
                <a:gridCol w="1042011">
                  <a:extLst>
                    <a:ext uri="{9D8B030D-6E8A-4147-A177-3AD203B41FA5}">
                      <a16:colId xmlns:a16="http://schemas.microsoft.com/office/drawing/2014/main" val="3398138216"/>
                    </a:ext>
                  </a:extLst>
                </a:gridCol>
                <a:gridCol w="1144656">
                  <a:extLst>
                    <a:ext uri="{9D8B030D-6E8A-4147-A177-3AD203B41FA5}">
                      <a16:colId xmlns:a16="http://schemas.microsoft.com/office/drawing/2014/main" val="330191592"/>
                    </a:ext>
                  </a:extLst>
                </a:gridCol>
                <a:gridCol w="1166222">
                  <a:extLst>
                    <a:ext uri="{9D8B030D-6E8A-4147-A177-3AD203B41FA5}">
                      <a16:colId xmlns:a16="http://schemas.microsoft.com/office/drawing/2014/main" val="2552590358"/>
                    </a:ext>
                  </a:extLst>
                </a:gridCol>
                <a:gridCol w="3425778">
                  <a:extLst>
                    <a:ext uri="{9D8B030D-6E8A-4147-A177-3AD203B41FA5}">
                      <a16:colId xmlns:a16="http://schemas.microsoft.com/office/drawing/2014/main" val="3706357119"/>
                    </a:ext>
                  </a:extLst>
                </a:gridCol>
              </a:tblGrid>
              <a:tr h="316617">
                <a:tc>
                  <a:txBody>
                    <a:bodyPr/>
                    <a:lstStyle/>
                    <a:p>
                      <a:endParaRPr lang="en-US" sz="16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600" dirty="0">
                          <a:solidFill>
                            <a:schemeClr val="tx1"/>
                          </a:solidFill>
                        </a:rPr>
                        <a:t>EXO-200: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600" i="1" dirty="0">
                          <a:solidFill>
                            <a:schemeClr val="tx1"/>
                          </a:solidFill>
                        </a:rPr>
                        <a:t>nEXO:</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600" dirty="0">
                          <a:solidFill>
                            <a:schemeClr val="tx1"/>
                          </a:solidFill>
                        </a:rPr>
                        <a:t>Improvements: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28504658"/>
                  </a:ext>
                </a:extLst>
              </a:tr>
              <a:tr h="561276">
                <a:tc>
                  <a:txBody>
                    <a:bodyPr/>
                    <a:lstStyle/>
                    <a:p>
                      <a:pPr algn="l"/>
                      <a:r>
                        <a:rPr lang="en-US" sz="1200" b="1" dirty="0"/>
                        <a:t>Vessel and cryostat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Thin-walled commercia Cu w/HFE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solidFill>
                            <a:schemeClr val="tx1"/>
                          </a:solidFill>
                        </a:rPr>
                        <a:t>Thin-walled electroformed Cu w/HFE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Lower background</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76072"/>
                  </a:ext>
                </a:extLst>
              </a:tr>
              <a:tr h="402968">
                <a:tc>
                  <a:txBody>
                    <a:bodyPr/>
                    <a:lstStyle/>
                    <a:p>
                      <a:pPr algn="l"/>
                      <a:r>
                        <a:rPr lang="en-US" sz="1200" b="1" dirty="0"/>
                        <a:t>High voltage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Max voltage: 25 kV (end-of-run)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i="1" dirty="0">
                          <a:solidFill>
                            <a:schemeClr val="tx1"/>
                          </a:solidFill>
                        </a:rPr>
                        <a:t>Operating voltage: 50 kV</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Full scale parts tested in </a:t>
                      </a:r>
                      <a:r>
                        <a:rPr lang="en-US" sz="1100" dirty="0" err="1"/>
                        <a:t>LXe</a:t>
                      </a:r>
                      <a:r>
                        <a:rPr lang="en-US" sz="1100" dirty="0"/>
                        <a:t> prior to installation to minimize risk</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6578678"/>
                  </a:ext>
                </a:extLst>
              </a:tr>
              <a:tr h="561276">
                <a:tc>
                  <a:txBody>
                    <a:bodyPr/>
                    <a:lstStyle/>
                    <a:p>
                      <a:pPr algn="l"/>
                      <a:r>
                        <a:rPr lang="en-US" sz="1200" b="1" dirty="0"/>
                        <a:t>Cables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Cu clad polyimide (analog)</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solidFill>
                            <a:schemeClr val="tx1"/>
                          </a:solidFill>
                        </a:rPr>
                        <a:t>Cu clad polyimide (digital)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Same cable/feedthrough technology, R&amp;D identified 10x lower </a:t>
                      </a:r>
                      <a:r>
                        <a:rPr lang="en-US" sz="1100" dirty="0" err="1"/>
                        <a:t>bkg</a:t>
                      </a:r>
                      <a:r>
                        <a:rPr lang="en-US" sz="1100" dirty="0"/>
                        <a:t> substrate and demonstrated digital signal transmission</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4137076"/>
                  </a:ext>
                </a:extLst>
              </a:tr>
              <a:tr h="402968">
                <a:tc>
                  <a:txBody>
                    <a:bodyPr/>
                    <a:lstStyle/>
                    <a:p>
                      <a:pPr algn="l"/>
                      <a:r>
                        <a:rPr lang="en-US" sz="1200" b="1" dirty="0"/>
                        <a:t>e</a:t>
                      </a:r>
                      <a:r>
                        <a:rPr lang="en-US" sz="1200" b="1" baseline="30000" dirty="0"/>
                        <a:t>-</a:t>
                      </a:r>
                      <a:r>
                        <a:rPr lang="en-US" sz="1200" b="1" dirty="0"/>
                        <a:t> lifetime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3-5 </a:t>
                      </a:r>
                      <a:r>
                        <a:rPr lang="en-US" sz="1100" dirty="0" err="1"/>
                        <a:t>ms</a:t>
                      </a:r>
                      <a:endParaRPr lang="en-US" sz="11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i="1" dirty="0">
                          <a:solidFill>
                            <a:schemeClr val="tx1"/>
                          </a:solidFill>
                        </a:rPr>
                        <a:t>5 </a:t>
                      </a:r>
                      <a:r>
                        <a:rPr lang="en-US" sz="1100" i="1" dirty="0" err="1">
                          <a:solidFill>
                            <a:schemeClr val="tx1"/>
                          </a:solidFill>
                        </a:rPr>
                        <a:t>ms</a:t>
                      </a:r>
                      <a:r>
                        <a:rPr lang="en-US" sz="1100" i="1" dirty="0">
                          <a:solidFill>
                            <a:schemeClr val="tx1"/>
                          </a:solidFill>
                        </a:rPr>
                        <a:t> (req.),      10 </a:t>
                      </a:r>
                      <a:r>
                        <a:rPr lang="en-US" sz="1100" i="1" dirty="0" err="1">
                          <a:solidFill>
                            <a:schemeClr val="tx1"/>
                          </a:solidFill>
                        </a:rPr>
                        <a:t>ms</a:t>
                      </a:r>
                      <a:r>
                        <a:rPr lang="en-US" sz="1100" i="1" dirty="0">
                          <a:solidFill>
                            <a:schemeClr val="tx1"/>
                          </a:solidFill>
                        </a:rPr>
                        <a:t> (goal)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Minimal plastics (no PTFE reflector), lower surface to volume ratio, detailed materials screening program</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1604199"/>
                  </a:ext>
                </a:extLst>
              </a:tr>
              <a:tr h="431751">
                <a:tc>
                  <a:txBody>
                    <a:bodyPr/>
                    <a:lstStyle/>
                    <a:p>
                      <a:pPr algn="l"/>
                      <a:r>
                        <a:rPr lang="en-US" sz="1200" b="1" dirty="0"/>
                        <a:t>Charge collection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Crossed wires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i="1" dirty="0" err="1">
                          <a:solidFill>
                            <a:schemeClr val="tx1"/>
                          </a:solidFill>
                        </a:rPr>
                        <a:t>Gridless</a:t>
                      </a:r>
                      <a:r>
                        <a:rPr lang="en-US" sz="1100" i="1" dirty="0">
                          <a:solidFill>
                            <a:schemeClr val="tx1"/>
                          </a:solidFill>
                        </a:rPr>
                        <a:t> modular tiles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R&amp;D performed to demonstrate charge collection with tiles in </a:t>
                      </a:r>
                      <a:r>
                        <a:rPr lang="en-US" sz="1100" dirty="0" err="1"/>
                        <a:t>LXe</a:t>
                      </a:r>
                      <a:r>
                        <a:rPr lang="en-US" sz="1100" dirty="0"/>
                        <a:t>, detailed simulation developed</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1763961"/>
                  </a:ext>
                </a:extLst>
              </a:tr>
              <a:tr h="431751">
                <a:tc>
                  <a:txBody>
                    <a:bodyPr/>
                    <a:lstStyle/>
                    <a:p>
                      <a:pPr algn="l"/>
                      <a:r>
                        <a:rPr lang="en-US" sz="1200" b="1" dirty="0"/>
                        <a:t>Light collection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APDs + PTFE reflector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i="1" dirty="0" err="1">
                          <a:solidFill>
                            <a:schemeClr val="tx1"/>
                          </a:solidFill>
                        </a:rPr>
                        <a:t>SiPMs</a:t>
                      </a:r>
                      <a:r>
                        <a:rPr lang="en-US" sz="1100" i="1" dirty="0">
                          <a:solidFill>
                            <a:schemeClr val="tx1"/>
                          </a:solidFill>
                        </a:rPr>
                        <a:t> around TPC barrel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err="1"/>
                        <a:t>SiPMs</a:t>
                      </a:r>
                      <a:r>
                        <a:rPr lang="en-US" sz="1100" dirty="0"/>
                        <a:t> avoid readout noise, R&amp;D demonstrated prototypes from two vendors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9161566"/>
                  </a:ext>
                </a:extLst>
              </a:tr>
              <a:tr h="431751">
                <a:tc>
                  <a:txBody>
                    <a:bodyPr/>
                    <a:lstStyle/>
                    <a:p>
                      <a:pPr algn="l"/>
                      <a:r>
                        <a:rPr lang="en-US" sz="1200" b="1" dirty="0"/>
                        <a:t>Energy resolution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1.2%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i="1" dirty="0">
                          <a:solidFill>
                            <a:schemeClr val="tx1"/>
                          </a:solidFill>
                        </a:rPr>
                        <a:t>1.2% (req.), 0.8% (goal)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Improved resolution due to </a:t>
                      </a:r>
                      <a:r>
                        <a:rPr lang="en-US" sz="1100" dirty="0" err="1"/>
                        <a:t>SiPMs</a:t>
                      </a:r>
                      <a:r>
                        <a:rPr lang="en-US" sz="1100" dirty="0"/>
                        <a:t> (negligible readout noise in light channels)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4501126"/>
                  </a:ext>
                </a:extLst>
              </a:tr>
              <a:tr h="561276">
                <a:tc>
                  <a:txBody>
                    <a:bodyPr/>
                    <a:lstStyle/>
                    <a:p>
                      <a:pPr algn="l"/>
                      <a:r>
                        <a:rPr lang="en-US" sz="1200" b="1" dirty="0"/>
                        <a:t>Electronics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Conventional room temp.</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i="1" dirty="0">
                          <a:solidFill>
                            <a:schemeClr val="tx1"/>
                          </a:solidFill>
                        </a:rPr>
                        <a:t>In </a:t>
                      </a:r>
                      <a:r>
                        <a:rPr lang="en-US" sz="1100" i="1" dirty="0" err="1">
                          <a:solidFill>
                            <a:schemeClr val="tx1"/>
                          </a:solidFill>
                        </a:rPr>
                        <a:t>LXe</a:t>
                      </a:r>
                      <a:r>
                        <a:rPr lang="en-US" sz="1100" i="1" dirty="0">
                          <a:solidFill>
                            <a:schemeClr val="tx1"/>
                          </a:solidFill>
                        </a:rPr>
                        <a:t> ASIC-based design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Minimize readout noise for light and charge channels, nEXO prototypes demonstrated in R&amp;D and follow from </a:t>
                      </a:r>
                      <a:r>
                        <a:rPr lang="en-US" sz="1100" dirty="0" err="1"/>
                        <a:t>LAr</a:t>
                      </a:r>
                      <a:r>
                        <a:rPr lang="en-US" sz="1100" dirty="0"/>
                        <a:t> TPC lineage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711011"/>
                  </a:ext>
                </a:extLst>
              </a:tr>
              <a:tr h="431751">
                <a:tc>
                  <a:txBody>
                    <a:bodyPr/>
                    <a:lstStyle/>
                    <a:p>
                      <a:pPr algn="l"/>
                      <a:r>
                        <a:rPr lang="en-US" sz="1200" b="1" dirty="0"/>
                        <a:t>Background control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Measurement of all materials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solidFill>
                            <a:schemeClr val="tx1"/>
                          </a:solidFill>
                        </a:rPr>
                        <a:t>Measurement of all materials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RBC program follows successful strategy demonstrated in EXO-200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9221582"/>
                  </a:ext>
                </a:extLst>
              </a:tr>
              <a:tr h="402968">
                <a:tc>
                  <a:txBody>
                    <a:bodyPr/>
                    <a:lstStyle/>
                    <a:p>
                      <a:pPr algn="l"/>
                      <a:r>
                        <a:rPr lang="en-US" sz="1200" b="1" dirty="0"/>
                        <a:t>Large size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100" dirty="0"/>
                        <a:t>&gt;2 </a:t>
                      </a:r>
                      <a:r>
                        <a:rPr lang="en-US" sz="1100" dirty="0" err="1"/>
                        <a:t>atten</a:t>
                      </a:r>
                      <a:r>
                        <a:rPr lang="en-US" sz="1100" dirty="0"/>
                        <a:t>. length at center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solidFill>
                            <a:schemeClr val="tx1"/>
                          </a:solidFill>
                        </a:rPr>
                        <a:t>&gt;7 </a:t>
                      </a:r>
                      <a:r>
                        <a:rPr lang="en-US" sz="1100" i="1" dirty="0" err="1">
                          <a:solidFill>
                            <a:schemeClr val="tx1"/>
                          </a:solidFill>
                        </a:rPr>
                        <a:t>atten</a:t>
                      </a:r>
                      <a:r>
                        <a:rPr lang="en-US" sz="1100" i="1" dirty="0">
                          <a:solidFill>
                            <a:schemeClr val="tx1"/>
                          </a:solidFill>
                        </a:rPr>
                        <a:t>. length at center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l"/>
                      <a:r>
                        <a:rPr lang="en-US" sz="1100" dirty="0"/>
                        <a:t>Exponential attenuation of external gammas and more fully contained </a:t>
                      </a:r>
                      <a:r>
                        <a:rPr lang="en-US" sz="1100" dirty="0" err="1"/>
                        <a:t>Comptons</a:t>
                      </a:r>
                      <a:endParaRPr lang="en-US" sz="1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1317773"/>
                  </a:ext>
                </a:extLst>
              </a:tr>
            </a:tbl>
          </a:graphicData>
        </a:graphic>
      </p:graphicFrame>
    </p:spTree>
    <p:extLst>
      <p:ext uri="{BB962C8B-B14F-4D97-AF65-F5344CB8AC3E}">
        <p14:creationId xmlns:p14="http://schemas.microsoft.com/office/powerpoint/2010/main" val="130748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C606-2D61-4397-AD7E-781FA3483FCC}"/>
              </a:ext>
            </a:extLst>
          </p:cNvPr>
          <p:cNvSpPr>
            <a:spLocks noGrp="1"/>
          </p:cNvSpPr>
          <p:nvPr>
            <p:ph type="title"/>
          </p:nvPr>
        </p:nvSpPr>
        <p:spPr/>
        <p:txBody>
          <a:bodyPr/>
          <a:lstStyle/>
          <a:p>
            <a:r>
              <a:rPr lang="en-US" dirty="0"/>
              <a:t>nEXO Energy Resolution</a:t>
            </a:r>
          </a:p>
        </p:txBody>
      </p:sp>
      <p:sp>
        <p:nvSpPr>
          <p:cNvPr id="4" name="Slide Number Placeholder 3">
            <a:extLst>
              <a:ext uri="{FF2B5EF4-FFF2-40B4-BE49-F238E27FC236}">
                <a16:creationId xmlns:a16="http://schemas.microsoft.com/office/drawing/2014/main" id="{4C5DFD31-B223-4F16-8081-F1064149E5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A13C8-4E0A-4ADA-AF67-E326CA4F15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0BAB867-3864-494A-A5BB-0B6502EB690A}"/>
              </a:ext>
            </a:extLst>
          </p:cNvPr>
          <p:cNvSpPr txBox="1"/>
          <p:nvPr/>
        </p:nvSpPr>
        <p:spPr>
          <a:xfrm>
            <a:off x="838200" y="1416040"/>
            <a:ext cx="10907889" cy="830997"/>
          </a:xfrm>
          <a:prstGeom prst="rect">
            <a:avLst/>
          </a:prstGeom>
          <a:noFill/>
        </p:spPr>
        <p:txBody>
          <a:bodyPr wrap="square" rtlCol="0">
            <a:spAutoFit/>
          </a:bodyPr>
          <a:lstStyle/>
          <a:p>
            <a:r>
              <a:rPr lang="en-US" sz="2400" dirty="0"/>
              <a:t>Sufficient energy resolution is obtained by combining ionization and scintillation signals, as demonstrated by EXO-200 (with APD light read out).</a:t>
            </a:r>
          </a:p>
        </p:txBody>
      </p:sp>
      <p:pic>
        <p:nvPicPr>
          <p:cNvPr id="7" name="Picture 6">
            <a:extLst>
              <a:ext uri="{FF2B5EF4-FFF2-40B4-BE49-F238E27FC236}">
                <a16:creationId xmlns:a16="http://schemas.microsoft.com/office/drawing/2014/main" id="{28BECE9E-3E10-4169-926D-BE95DB582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171" y="2639951"/>
            <a:ext cx="4957590" cy="371639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3D4E42-2DAC-44B6-A8AE-775840A2C168}"/>
                  </a:ext>
                </a:extLst>
              </p:cNvPr>
              <p:cNvSpPr txBox="1"/>
              <p:nvPr/>
            </p:nvSpPr>
            <p:spPr>
              <a:xfrm>
                <a:off x="838200" y="2263531"/>
                <a:ext cx="5666014" cy="3428824"/>
              </a:xfrm>
              <a:prstGeom prst="rect">
                <a:avLst/>
              </a:prstGeom>
              <a:noFill/>
            </p:spPr>
            <p:txBody>
              <a:bodyPr wrap="square" rtlCol="0">
                <a:spAutoFit/>
              </a:bodyPr>
              <a:lstStyle/>
              <a:p>
                <a:r>
                  <a:rPr lang="en-US" sz="2400" dirty="0">
                    <a:solidFill>
                      <a:schemeClr val="accent4">
                        <a:lumMod val="50000"/>
                      </a:schemeClr>
                    </a:solidFill>
                  </a:rPr>
                  <a:t>Using more modern SiPM light read out and improved electron lifetime of 10 </a:t>
                </a:r>
                <a:r>
                  <a:rPr lang="en-US" sz="2400" dirty="0" err="1">
                    <a:solidFill>
                      <a:schemeClr val="accent4">
                        <a:lumMod val="50000"/>
                      </a:schemeClr>
                    </a:solidFill>
                  </a:rPr>
                  <a:t>ms</a:t>
                </a:r>
                <a:r>
                  <a:rPr lang="en-US" sz="2400" dirty="0">
                    <a:solidFill>
                      <a:schemeClr val="accent4">
                        <a:lumMod val="50000"/>
                      </a:schemeClr>
                    </a:solidFill>
                  </a:rPr>
                  <a:t> (no plastic) nEXO estimates that it can achieve:</a:t>
                </a:r>
              </a:p>
              <a:p>
                <a:endParaRPr lang="en-US" sz="2400" dirty="0">
                  <a:solidFill>
                    <a:schemeClr val="accent4">
                      <a:lumMod val="50000"/>
                    </a:schemeClr>
                  </a:solidFill>
                </a:endParaRPr>
              </a:p>
              <a:p>
                <a:pPr/>
                <a14:m>
                  <m:oMathPara xmlns:m="http://schemas.openxmlformats.org/officeDocument/2006/math">
                    <m:oMathParaPr>
                      <m:jc m:val="centerGroup"/>
                    </m:oMathParaPr>
                    <m:oMath xmlns:m="http://schemas.openxmlformats.org/officeDocument/2006/math">
                      <m:f>
                        <m:fPr>
                          <m:ctrlPr>
                            <a:rPr lang="en-US" sz="2400" i="1">
                              <a:solidFill>
                                <a:schemeClr val="accent4">
                                  <a:lumMod val="50000"/>
                                </a:schemeClr>
                              </a:solidFill>
                              <a:latin typeface="Cambria Math" panose="02040503050406030204" pitchFamily="18" charset="0"/>
                            </a:rPr>
                          </m:ctrlPr>
                        </m:fPr>
                        <m:num>
                          <m:sSub>
                            <m:sSubPr>
                              <m:ctrlPr>
                                <a:rPr lang="en-US" sz="2400" i="1">
                                  <a:solidFill>
                                    <a:schemeClr val="accent4">
                                      <a:lumMod val="50000"/>
                                    </a:schemeClr>
                                  </a:solidFill>
                                  <a:latin typeface="Cambria Math" panose="02040503050406030204" pitchFamily="18" charset="0"/>
                                </a:rPr>
                              </m:ctrlPr>
                            </m:sSubPr>
                            <m:e>
                              <m:r>
                                <a:rPr lang="en-US" sz="2400" i="1">
                                  <a:solidFill>
                                    <a:schemeClr val="accent4">
                                      <a:lumMod val="50000"/>
                                    </a:schemeClr>
                                  </a:solidFill>
                                  <a:latin typeface="Cambria Math" panose="02040503050406030204" pitchFamily="18" charset="0"/>
                                </a:rPr>
                                <m:t>𝜎</m:t>
                              </m:r>
                            </m:e>
                            <m:sub>
                              <m:r>
                                <a:rPr lang="en-US" sz="2400" i="1">
                                  <a:solidFill>
                                    <a:schemeClr val="accent4">
                                      <a:lumMod val="50000"/>
                                    </a:schemeClr>
                                  </a:solidFill>
                                  <a:latin typeface="Cambria Math" panose="02040503050406030204" pitchFamily="18" charset="0"/>
                                </a:rPr>
                                <m:t>𝛽𝛽</m:t>
                              </m:r>
                            </m:sub>
                          </m:sSub>
                        </m:num>
                        <m:den>
                          <m:sSub>
                            <m:sSubPr>
                              <m:ctrlPr>
                                <a:rPr lang="en-US" sz="2400" i="1">
                                  <a:solidFill>
                                    <a:schemeClr val="accent4">
                                      <a:lumMod val="50000"/>
                                    </a:schemeClr>
                                  </a:solidFill>
                                  <a:latin typeface="Cambria Math" panose="02040503050406030204" pitchFamily="18" charset="0"/>
                                </a:rPr>
                              </m:ctrlPr>
                            </m:sSubPr>
                            <m:e>
                              <m:r>
                                <a:rPr lang="en-US" sz="2400" i="1">
                                  <a:solidFill>
                                    <a:schemeClr val="accent4">
                                      <a:lumMod val="50000"/>
                                    </a:schemeClr>
                                  </a:solidFill>
                                  <a:latin typeface="Cambria Math" panose="02040503050406030204" pitchFamily="18" charset="0"/>
                                </a:rPr>
                                <m:t>𝑄</m:t>
                              </m:r>
                            </m:e>
                            <m:sub>
                              <m:r>
                                <a:rPr lang="en-US" sz="2400" i="1">
                                  <a:solidFill>
                                    <a:schemeClr val="accent4">
                                      <a:lumMod val="50000"/>
                                    </a:schemeClr>
                                  </a:solidFill>
                                  <a:latin typeface="Cambria Math" panose="02040503050406030204" pitchFamily="18" charset="0"/>
                                </a:rPr>
                                <m:t>𝛽𝛽</m:t>
                              </m:r>
                            </m:sub>
                          </m:sSub>
                        </m:den>
                      </m:f>
                      <m:r>
                        <a:rPr lang="en-US" sz="2400" b="0" i="1" smtClean="0">
                          <a:solidFill>
                            <a:schemeClr val="accent4">
                              <a:lumMod val="50000"/>
                            </a:schemeClr>
                          </a:solidFill>
                          <a:latin typeface="Cambria Math" panose="02040503050406030204" pitchFamily="18" charset="0"/>
                        </a:rPr>
                        <m:t>=0.8%</m:t>
                      </m:r>
                    </m:oMath>
                  </m:oMathPara>
                </a14:m>
                <a:endParaRPr lang="en-US" sz="2400" dirty="0">
                  <a:solidFill>
                    <a:schemeClr val="accent4">
                      <a:lumMod val="50000"/>
                    </a:schemeClr>
                  </a:solidFill>
                </a:endParaRPr>
              </a:p>
              <a:p>
                <a:endParaRPr lang="en-US" sz="2400" dirty="0">
                  <a:solidFill>
                    <a:schemeClr val="accent4">
                      <a:lumMod val="50000"/>
                    </a:schemeClr>
                  </a:solidFill>
                </a:endParaRPr>
              </a:p>
              <a:p>
                <a:r>
                  <a:rPr lang="en-US" sz="2400" dirty="0">
                    <a:solidFill>
                      <a:schemeClr val="accent4">
                        <a:lumMod val="50000"/>
                      </a:schemeClr>
                    </a:solidFill>
                  </a:rPr>
                  <a:t>Detailed feasibility studies have been conducted and published.</a:t>
                </a:r>
              </a:p>
            </p:txBody>
          </p:sp>
        </mc:Choice>
        <mc:Fallback xmlns="">
          <p:sp>
            <p:nvSpPr>
              <p:cNvPr id="8" name="TextBox 7">
                <a:extLst>
                  <a:ext uri="{FF2B5EF4-FFF2-40B4-BE49-F238E27FC236}">
                    <a16:creationId xmlns:a16="http://schemas.microsoft.com/office/drawing/2014/main" id="{B83D4E42-2DAC-44B6-A8AE-775840A2C168}"/>
                  </a:ext>
                </a:extLst>
              </p:cNvPr>
              <p:cNvSpPr txBox="1">
                <a:spLocks noRot="1" noChangeAspect="1" noMove="1" noResize="1" noEditPoints="1" noAdjustHandles="1" noChangeArrowheads="1" noChangeShapeType="1" noTextEdit="1"/>
              </p:cNvSpPr>
              <p:nvPr/>
            </p:nvSpPr>
            <p:spPr>
              <a:xfrm>
                <a:off x="838200" y="2263531"/>
                <a:ext cx="5666014" cy="3428824"/>
              </a:xfrm>
              <a:prstGeom prst="rect">
                <a:avLst/>
              </a:prstGeom>
              <a:blipFill>
                <a:blip r:embed="rId3"/>
                <a:stretch>
                  <a:fillRect l="-1722" t="-1421" r="-1830" b="-3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A17D67F-384A-40B0-B1FF-DCC20A21D8EB}"/>
                  </a:ext>
                </a:extLst>
              </p:cNvPr>
              <p:cNvSpPr txBox="1"/>
              <p:nvPr/>
            </p:nvSpPr>
            <p:spPr>
              <a:xfrm>
                <a:off x="914400" y="5708849"/>
                <a:ext cx="5133265" cy="863891"/>
              </a:xfrm>
              <a:prstGeom prst="rect">
                <a:avLst/>
              </a:prstGeom>
              <a:noFill/>
            </p:spPr>
            <p:txBody>
              <a:bodyPr wrap="none" rtlCol="0">
                <a:spAutoFit/>
              </a:bodyPr>
              <a:lstStyle/>
              <a:p>
                <a:r>
                  <a:rPr lang="en-US" sz="2400" dirty="0">
                    <a:solidFill>
                      <a:schemeClr val="accent6">
                        <a:lumMod val="50000"/>
                      </a:schemeClr>
                    </a:solidFill>
                  </a:rPr>
                  <a:t>LZ:              </a:t>
                </a:r>
                <a14:m>
                  <m:oMath xmlns:m="http://schemas.openxmlformats.org/officeDocument/2006/math">
                    <m:f>
                      <m:fPr>
                        <m:type m:val="lin"/>
                        <m:ctrlPr>
                          <a:rPr lang="en-US" sz="2400" i="1" smtClean="0">
                            <a:solidFill>
                              <a:schemeClr val="accent6">
                                <a:lumMod val="50000"/>
                              </a:schemeClr>
                            </a:solidFill>
                            <a:latin typeface="Cambria Math" panose="02040503050406030204" pitchFamily="18" charset="0"/>
                          </a:rPr>
                        </m:ctrlPr>
                      </m:fPr>
                      <m:num>
                        <m:r>
                          <a:rPr lang="en-US" sz="2400" i="1" smtClean="0">
                            <a:solidFill>
                              <a:schemeClr val="accent6">
                                <a:lumMod val="50000"/>
                              </a:schemeClr>
                            </a:solidFill>
                            <a:latin typeface="Cambria Math" panose="02040503050406030204" pitchFamily="18" charset="0"/>
                            <a:ea typeface="Cambria Math" panose="02040503050406030204" pitchFamily="18" charset="0"/>
                          </a:rPr>
                          <m:t>𝜎</m:t>
                        </m:r>
                      </m:num>
                      <m:den>
                        <m:r>
                          <a:rPr lang="en-US" sz="2400" b="0" i="1" smtClean="0">
                            <a:solidFill>
                              <a:schemeClr val="accent6">
                                <a:lumMod val="50000"/>
                              </a:schemeClr>
                            </a:solidFill>
                            <a:latin typeface="Cambria Math" panose="02040503050406030204" pitchFamily="18" charset="0"/>
                          </a:rPr>
                          <m:t>2.6 </m:t>
                        </m:r>
                        <m:r>
                          <a:rPr lang="en-US" sz="2400" b="0" i="1" smtClean="0">
                            <a:solidFill>
                              <a:schemeClr val="accent6">
                                <a:lumMod val="50000"/>
                              </a:schemeClr>
                            </a:solidFill>
                            <a:latin typeface="Cambria Math" panose="02040503050406030204" pitchFamily="18" charset="0"/>
                          </a:rPr>
                          <m:t>𝑀𝑒𝑉</m:t>
                        </m:r>
                      </m:den>
                    </m:f>
                    <m:r>
                      <a:rPr lang="en-US" sz="2400" b="0" i="1" smtClean="0">
                        <a:solidFill>
                          <a:schemeClr val="accent6">
                            <a:lumMod val="50000"/>
                          </a:schemeClr>
                        </a:solidFill>
                        <a:latin typeface="Cambria Math" panose="02040503050406030204" pitchFamily="18" charset="0"/>
                      </a:rPr>
                      <m:t>=0.64</m:t>
                    </m:r>
                    <m:r>
                      <a:rPr lang="en-US" sz="2400" b="0" i="1" smtClean="0">
                        <a:solidFill>
                          <a:schemeClr val="accent6">
                            <a:lumMod val="50000"/>
                          </a:schemeClr>
                        </a:solidFill>
                        <a:latin typeface="Cambria Math" panose="02040503050406030204" pitchFamily="18" charset="0"/>
                        <a:ea typeface="Cambria Math" panose="02040503050406030204" pitchFamily="18" charset="0"/>
                      </a:rPr>
                      <m:t>±0.02%</m:t>
                    </m:r>
                  </m:oMath>
                </a14:m>
                <a:endParaRPr lang="en-US" sz="2400" dirty="0">
                  <a:solidFill>
                    <a:schemeClr val="accent6">
                      <a:lumMod val="50000"/>
                    </a:schemeClr>
                  </a:solidFill>
                </a:endParaRPr>
              </a:p>
              <a:p>
                <a:r>
                  <a:rPr lang="en-US" sz="2400" dirty="0">
                    <a:solidFill>
                      <a:schemeClr val="accent6">
                        <a:lumMod val="50000"/>
                      </a:schemeClr>
                    </a:solidFill>
                  </a:rPr>
                  <a:t>XENON1T: </a:t>
                </a:r>
                <a14:m>
                  <m:oMath xmlns:m="http://schemas.openxmlformats.org/officeDocument/2006/math">
                    <m:f>
                      <m:fPr>
                        <m:type m:val="lin"/>
                        <m:ctrlPr>
                          <a:rPr lang="en-US" sz="2400" i="1">
                            <a:solidFill>
                              <a:schemeClr val="accent6">
                                <a:lumMod val="50000"/>
                              </a:schemeClr>
                            </a:solidFill>
                            <a:latin typeface="Cambria Math" panose="02040503050406030204" pitchFamily="18" charset="0"/>
                          </a:rPr>
                        </m:ctrlPr>
                      </m:fPr>
                      <m:num>
                        <m:r>
                          <a:rPr lang="en-US" sz="2400" i="1">
                            <a:solidFill>
                              <a:schemeClr val="accent6">
                                <a:lumMod val="50000"/>
                              </a:schemeClr>
                            </a:solidFill>
                            <a:latin typeface="Cambria Math" panose="02040503050406030204" pitchFamily="18" charset="0"/>
                            <a:ea typeface="Cambria Math" panose="02040503050406030204" pitchFamily="18" charset="0"/>
                          </a:rPr>
                          <m:t>𝜎</m:t>
                        </m:r>
                      </m:num>
                      <m:den>
                        <m:sSub>
                          <m:sSubPr>
                            <m:ctrlPr>
                              <a:rPr lang="en-US" sz="2400" i="1" smtClean="0">
                                <a:solidFill>
                                  <a:schemeClr val="accent6">
                                    <a:lumMod val="50000"/>
                                  </a:schemeClr>
                                </a:solidFill>
                                <a:latin typeface="Cambria Math" panose="02040503050406030204" pitchFamily="18" charset="0"/>
                                <a:ea typeface="Cambria Math" panose="02040503050406030204" pitchFamily="18" charset="0"/>
                              </a:rPr>
                            </m:ctrlPr>
                          </m:sSubPr>
                          <m:e>
                            <m:r>
                              <a:rPr lang="en-US" sz="2400" b="0" i="1" smtClean="0">
                                <a:solidFill>
                                  <a:schemeClr val="accent6">
                                    <a:lumMod val="50000"/>
                                  </a:schemeClr>
                                </a:solidFill>
                                <a:latin typeface="Cambria Math" panose="02040503050406030204" pitchFamily="18" charset="0"/>
                                <a:ea typeface="Cambria Math" panose="02040503050406030204" pitchFamily="18" charset="0"/>
                              </a:rPr>
                              <m:t>𝑄</m:t>
                            </m:r>
                          </m:e>
                          <m:sub>
                            <m:r>
                              <a:rPr lang="en-US" sz="2400" i="1" smtClean="0">
                                <a:solidFill>
                                  <a:schemeClr val="accent6">
                                    <a:lumMod val="50000"/>
                                  </a:schemeClr>
                                </a:solidFill>
                                <a:latin typeface="Cambria Math" panose="02040503050406030204" pitchFamily="18" charset="0"/>
                                <a:ea typeface="Cambria Math" panose="02040503050406030204" pitchFamily="18" charset="0"/>
                              </a:rPr>
                              <m:t>𝛽𝛽</m:t>
                            </m:r>
                          </m:sub>
                        </m:sSub>
                      </m:den>
                    </m:f>
                    <m:r>
                      <a:rPr lang="en-US" sz="2400" b="0" i="1" smtClean="0">
                        <a:solidFill>
                          <a:schemeClr val="accent6">
                            <a:lumMod val="50000"/>
                          </a:schemeClr>
                        </a:solidFill>
                        <a:latin typeface="Cambria Math" panose="02040503050406030204" pitchFamily="18" charset="0"/>
                      </a:rPr>
                      <m:t>        =0.80</m:t>
                    </m:r>
                    <m:r>
                      <a:rPr lang="en-US" sz="2400" b="0" i="1" smtClean="0">
                        <a:solidFill>
                          <a:schemeClr val="accent6">
                            <a:lumMod val="50000"/>
                          </a:schemeClr>
                        </a:solidFill>
                        <a:latin typeface="Cambria Math" panose="02040503050406030204" pitchFamily="18" charset="0"/>
                        <a:ea typeface="Cambria Math" panose="02040503050406030204" pitchFamily="18" charset="0"/>
                      </a:rPr>
                      <m:t>±0.02%</m:t>
                    </m:r>
                  </m:oMath>
                </a14:m>
                <a:endParaRPr lang="en-US" sz="2400" dirty="0">
                  <a:solidFill>
                    <a:schemeClr val="accent6">
                      <a:lumMod val="50000"/>
                    </a:schemeClr>
                  </a:solidFill>
                </a:endParaRPr>
              </a:p>
            </p:txBody>
          </p:sp>
        </mc:Choice>
        <mc:Fallback xmlns="">
          <p:sp>
            <p:nvSpPr>
              <p:cNvPr id="6" name="TextBox 5">
                <a:extLst>
                  <a:ext uri="{FF2B5EF4-FFF2-40B4-BE49-F238E27FC236}">
                    <a16:creationId xmlns:a16="http://schemas.microsoft.com/office/drawing/2014/main" id="{BA17D67F-384A-40B0-B1FF-DCC20A21D8EB}"/>
                  </a:ext>
                </a:extLst>
              </p:cNvPr>
              <p:cNvSpPr txBox="1">
                <a:spLocks noRot="1" noChangeAspect="1" noMove="1" noResize="1" noEditPoints="1" noAdjustHandles="1" noChangeArrowheads="1" noChangeShapeType="1" noTextEdit="1"/>
              </p:cNvSpPr>
              <p:nvPr/>
            </p:nvSpPr>
            <p:spPr>
              <a:xfrm>
                <a:off x="914400" y="5708849"/>
                <a:ext cx="5133265" cy="863891"/>
              </a:xfrm>
              <a:prstGeom prst="rect">
                <a:avLst/>
              </a:prstGeom>
              <a:blipFill>
                <a:blip r:embed="rId4"/>
                <a:stretch>
                  <a:fillRect l="-1781" t="-66901" b="-98592"/>
                </a:stretch>
              </a:blipFill>
            </p:spPr>
            <p:txBody>
              <a:bodyPr/>
              <a:lstStyle/>
              <a:p>
                <a:r>
                  <a:rPr lang="en-US">
                    <a:noFill/>
                  </a:rPr>
                  <a:t> </a:t>
                </a:r>
              </a:p>
            </p:txBody>
          </p:sp>
        </mc:Fallback>
      </mc:AlternateContent>
    </p:spTree>
    <p:extLst>
      <p:ext uri="{BB962C8B-B14F-4D97-AF65-F5344CB8AC3E}">
        <p14:creationId xmlns:p14="http://schemas.microsoft.com/office/powerpoint/2010/main" val="9496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64ED-F138-4023-97C5-47315610ACF0}"/>
              </a:ext>
            </a:extLst>
          </p:cNvPr>
          <p:cNvSpPr>
            <a:spLocks noGrp="1"/>
          </p:cNvSpPr>
          <p:nvPr>
            <p:ph type="title"/>
          </p:nvPr>
        </p:nvSpPr>
        <p:spPr/>
        <p:txBody>
          <a:bodyPr/>
          <a:lstStyle/>
          <a:p>
            <a:r>
              <a:rPr lang="en-US" dirty="0"/>
              <a:t>Introduction</a:t>
            </a:r>
          </a:p>
        </p:txBody>
      </p:sp>
      <p:sp>
        <p:nvSpPr>
          <p:cNvPr id="4" name="Content Placeholder 3">
            <a:extLst>
              <a:ext uri="{FF2B5EF4-FFF2-40B4-BE49-F238E27FC236}">
                <a16:creationId xmlns:a16="http://schemas.microsoft.com/office/drawing/2014/main" id="{C190627F-F78D-4F61-A1F6-BCBAD5398221}"/>
              </a:ext>
            </a:extLst>
          </p:cNvPr>
          <p:cNvSpPr>
            <a:spLocks noGrp="1"/>
          </p:cNvSpPr>
          <p:nvPr>
            <p:ph idx="1"/>
          </p:nvPr>
        </p:nvSpPr>
        <p:spPr>
          <a:xfrm>
            <a:off x="837720" y="1479006"/>
            <a:ext cx="10940143" cy="708915"/>
          </a:xfrm>
        </p:spPr>
        <p:txBody>
          <a:bodyPr>
            <a:normAutofit lnSpcReduction="10000"/>
          </a:bodyPr>
          <a:lstStyle/>
          <a:p>
            <a:pPr marL="0" indent="0">
              <a:buNone/>
            </a:pPr>
            <a:r>
              <a:rPr lang="en-US" sz="2400" dirty="0"/>
              <a:t>Assuming that the previous speakers introduced what we hope to learn from the study of double beta decay I will be VERY brief on the basics. </a:t>
            </a:r>
          </a:p>
        </p:txBody>
      </p:sp>
      <p:sp>
        <p:nvSpPr>
          <p:cNvPr id="11" name="Slide Number Placeholder 10">
            <a:extLst>
              <a:ext uri="{FF2B5EF4-FFF2-40B4-BE49-F238E27FC236}">
                <a16:creationId xmlns:a16="http://schemas.microsoft.com/office/drawing/2014/main" id="{4BECE6FF-BFF0-483B-A032-AA1C4F666DEB}"/>
              </a:ext>
            </a:extLst>
          </p:cNvPr>
          <p:cNvSpPr>
            <a:spLocks noGrp="1"/>
          </p:cNvSpPr>
          <p:nvPr>
            <p:ph type="sldNum" sz="quarter" idx="12"/>
          </p:nvPr>
        </p:nvSpPr>
        <p:spPr/>
        <p:txBody>
          <a:bodyPr/>
          <a:lstStyle/>
          <a:p>
            <a:fld id="{702A13C8-4E0A-4ADA-AF67-E326CA4F1584}" type="slidenum">
              <a:rPr lang="en-US" smtClean="0"/>
              <a:pPr/>
              <a:t>2</a:t>
            </a:fld>
            <a:endParaRPr lang="en-US" dirty="0"/>
          </a:p>
        </p:txBody>
      </p:sp>
      <p:sp>
        <p:nvSpPr>
          <p:cNvPr id="6" name="TextBox 5">
            <a:extLst>
              <a:ext uri="{FF2B5EF4-FFF2-40B4-BE49-F238E27FC236}">
                <a16:creationId xmlns:a16="http://schemas.microsoft.com/office/drawing/2014/main" id="{CB6F0C94-3D76-4311-AEA1-F8F2F7907B3F}"/>
              </a:ext>
            </a:extLst>
          </p:cNvPr>
          <p:cNvSpPr txBox="1"/>
          <p:nvPr/>
        </p:nvSpPr>
        <p:spPr>
          <a:xfrm>
            <a:off x="837720" y="2178443"/>
            <a:ext cx="11025963" cy="830997"/>
          </a:xfrm>
          <a:prstGeom prst="rect">
            <a:avLst/>
          </a:prstGeom>
          <a:noFill/>
        </p:spPr>
        <p:txBody>
          <a:bodyPr wrap="square" rtlCol="0">
            <a:spAutoFit/>
          </a:bodyPr>
          <a:lstStyle/>
          <a:p>
            <a:r>
              <a:rPr lang="en-US" sz="2400" dirty="0">
                <a:solidFill>
                  <a:srgbClr val="663300"/>
                </a:solidFill>
              </a:rPr>
              <a:t>Neutrinos carry no electrical charge. Particle and anti-particle can not be distinguished by their charge.</a:t>
            </a:r>
          </a:p>
        </p:txBody>
      </p:sp>
      <p:sp>
        <p:nvSpPr>
          <p:cNvPr id="7" name="TextBox 6">
            <a:extLst>
              <a:ext uri="{FF2B5EF4-FFF2-40B4-BE49-F238E27FC236}">
                <a16:creationId xmlns:a16="http://schemas.microsoft.com/office/drawing/2014/main" id="{F3A51B25-4BD3-4B47-A467-056D0DD239DF}"/>
              </a:ext>
            </a:extLst>
          </p:cNvPr>
          <p:cNvSpPr txBox="1"/>
          <p:nvPr/>
        </p:nvSpPr>
        <p:spPr>
          <a:xfrm>
            <a:off x="837720" y="2999962"/>
            <a:ext cx="8333050" cy="461665"/>
          </a:xfrm>
          <a:prstGeom prst="rect">
            <a:avLst/>
          </a:prstGeom>
          <a:noFill/>
        </p:spPr>
        <p:txBody>
          <a:bodyPr wrap="none" rtlCol="0">
            <a:spAutoFit/>
          </a:bodyPr>
          <a:lstStyle/>
          <a:p>
            <a:r>
              <a:rPr lang="en-US" sz="2400" dirty="0">
                <a:solidFill>
                  <a:srgbClr val="0000FF"/>
                </a:solidFill>
              </a:rPr>
              <a:t>Since the 1930-ies the question has been: how to describe them?</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207C8B7-F415-4DE6-8E61-8B98E226BD95}"/>
                  </a:ext>
                </a:extLst>
              </p:cNvPr>
              <p:cNvSpPr txBox="1"/>
              <p:nvPr/>
            </p:nvSpPr>
            <p:spPr>
              <a:xfrm>
                <a:off x="889231" y="4101622"/>
                <a:ext cx="1641795" cy="1379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𝜈</m:t>
                          </m:r>
                        </m:e>
                        <m:sup>
                          <m:r>
                            <a:rPr lang="en-US" sz="2400" b="0" i="1" smtClean="0">
                              <a:latin typeface="Cambria Math" panose="02040503050406030204" pitchFamily="18" charset="0"/>
                            </a:rPr>
                            <m:t>𝐷</m:t>
                          </m:r>
                        </m:sup>
                      </m:sSup>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rPr>
                                      <m:t>𝐿</m:t>
                                    </m:r>
                                  </m:sub>
                                </m:sSub>
                              </m:e>
                            </m:mr>
                            <m:m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𝜈</m:t>
                                        </m:r>
                                      </m:e>
                                    </m:acc>
                                  </m:e>
                                  <m:sub>
                                    <m:r>
                                      <a:rPr lang="en-US" sz="2400" b="0" i="1" smtClean="0">
                                        <a:latin typeface="Cambria Math" panose="02040503050406030204" pitchFamily="18" charset="0"/>
                                      </a:rPr>
                                      <m:t>𝐿</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ea typeface="Cambria Math" panose="02040503050406030204" pitchFamily="18" charset="0"/>
                                      </a:rPr>
                                      <m:t>𝑅</m:t>
                                    </m:r>
                                  </m:sub>
                                </m:sSub>
                              </m:e>
                            </m:mr>
                            <m:m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𝜈</m:t>
                                        </m:r>
                                      </m:e>
                                    </m:acc>
                                  </m:e>
                                  <m:sub>
                                    <m:r>
                                      <a:rPr lang="en-US" sz="2400" b="0" i="1" smtClean="0">
                                        <a:latin typeface="Cambria Math" panose="02040503050406030204" pitchFamily="18" charset="0"/>
                                        <a:ea typeface="Cambria Math" panose="02040503050406030204" pitchFamily="18" charset="0"/>
                                      </a:rPr>
                                      <m:t>𝑅</m:t>
                                    </m:r>
                                  </m:sub>
                                </m:sSub>
                              </m:e>
                            </m:mr>
                          </m:m>
                        </m:e>
                      </m:d>
                    </m:oMath>
                  </m:oMathPara>
                </a14:m>
                <a:endParaRPr lang="en-US" sz="2400" dirty="0"/>
              </a:p>
            </p:txBody>
          </p:sp>
        </mc:Choice>
        <mc:Fallback xmlns="">
          <p:sp>
            <p:nvSpPr>
              <p:cNvPr id="8" name="TextBox 7">
                <a:extLst>
                  <a:ext uri="{FF2B5EF4-FFF2-40B4-BE49-F238E27FC236}">
                    <a16:creationId xmlns:a16="http://schemas.microsoft.com/office/drawing/2014/main" id="{E207C8B7-F415-4DE6-8E61-8B98E226BD95}"/>
                  </a:ext>
                </a:extLst>
              </p:cNvPr>
              <p:cNvSpPr txBox="1">
                <a:spLocks noRot="1" noChangeAspect="1" noMove="1" noResize="1" noEditPoints="1" noAdjustHandles="1" noChangeArrowheads="1" noChangeShapeType="1" noTextEdit="1"/>
              </p:cNvSpPr>
              <p:nvPr/>
            </p:nvSpPr>
            <p:spPr>
              <a:xfrm>
                <a:off x="889231" y="4101622"/>
                <a:ext cx="1641795" cy="13796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2CBAFE-44AA-4CB0-9104-0963DE84370C}"/>
                  </a:ext>
                </a:extLst>
              </p:cNvPr>
              <p:cNvSpPr txBox="1"/>
              <p:nvPr/>
            </p:nvSpPr>
            <p:spPr>
              <a:xfrm>
                <a:off x="7090708" y="4451705"/>
                <a:ext cx="1529008" cy="614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𝜈</m:t>
                          </m:r>
                        </m:e>
                        <m:sup>
                          <m:r>
                            <a:rPr lang="en-US" sz="2400" b="0" i="1" smtClean="0">
                              <a:latin typeface="Cambria Math" panose="02040503050406030204" pitchFamily="18" charset="0"/>
                            </a:rPr>
                            <m:t>𝑀</m:t>
                          </m:r>
                        </m:sup>
                      </m:sSup>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rPr>
                                      <m:t>𝐿</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𝜈</m:t>
                                    </m:r>
                                  </m:e>
                                  <m:sub>
                                    <m:r>
                                      <a:rPr lang="en-US" sz="2400" b="0" i="1" smtClean="0">
                                        <a:latin typeface="Cambria Math" panose="02040503050406030204" pitchFamily="18" charset="0"/>
                                      </a:rPr>
                                      <m:t>𝑅</m:t>
                                    </m:r>
                                  </m:sub>
                                </m:sSub>
                              </m:e>
                            </m:mr>
                          </m:m>
                        </m:e>
                      </m:d>
                    </m:oMath>
                  </m:oMathPara>
                </a14:m>
                <a:endParaRPr lang="en-US" sz="2400" dirty="0"/>
              </a:p>
            </p:txBody>
          </p:sp>
        </mc:Choice>
        <mc:Fallback xmlns="">
          <p:sp>
            <p:nvSpPr>
              <p:cNvPr id="9" name="TextBox 8">
                <a:extLst>
                  <a:ext uri="{FF2B5EF4-FFF2-40B4-BE49-F238E27FC236}">
                    <a16:creationId xmlns:a16="http://schemas.microsoft.com/office/drawing/2014/main" id="{092CBAFE-44AA-4CB0-9104-0963DE84370C}"/>
                  </a:ext>
                </a:extLst>
              </p:cNvPr>
              <p:cNvSpPr txBox="1">
                <a:spLocks noRot="1" noChangeAspect="1" noMove="1" noResize="1" noEditPoints="1" noAdjustHandles="1" noChangeArrowheads="1" noChangeShapeType="1" noTextEdit="1"/>
              </p:cNvSpPr>
              <p:nvPr/>
            </p:nvSpPr>
            <p:spPr>
              <a:xfrm>
                <a:off x="7090708" y="4451705"/>
                <a:ext cx="1529008" cy="614784"/>
              </a:xfrm>
              <a:prstGeom prst="rect">
                <a:avLst/>
              </a:prstGeom>
              <a:blipFill>
                <a:blip r:embed="rId3"/>
                <a:stretch>
                  <a:fillRect b="-594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BE3DFF7-6510-4A08-ABF3-AB9AA5E0ECF4}"/>
              </a:ext>
            </a:extLst>
          </p:cNvPr>
          <p:cNvSpPr txBox="1"/>
          <p:nvPr/>
        </p:nvSpPr>
        <p:spPr>
          <a:xfrm>
            <a:off x="837720" y="3452150"/>
            <a:ext cx="2345579" cy="461665"/>
          </a:xfrm>
          <a:prstGeom prst="rect">
            <a:avLst/>
          </a:prstGeom>
          <a:noFill/>
        </p:spPr>
        <p:txBody>
          <a:bodyPr wrap="none" rtlCol="0">
            <a:spAutoFit/>
          </a:bodyPr>
          <a:lstStyle/>
          <a:p>
            <a:r>
              <a:rPr lang="en-US" sz="2400" dirty="0"/>
              <a:t>Dirac four spinor:</a:t>
            </a:r>
          </a:p>
        </p:txBody>
      </p:sp>
      <p:sp>
        <p:nvSpPr>
          <p:cNvPr id="12" name="TextBox 11">
            <a:extLst>
              <a:ext uri="{FF2B5EF4-FFF2-40B4-BE49-F238E27FC236}">
                <a16:creationId xmlns:a16="http://schemas.microsoft.com/office/drawing/2014/main" id="{656FC021-8D7D-46FB-AD46-F8FE05789341}"/>
              </a:ext>
            </a:extLst>
          </p:cNvPr>
          <p:cNvSpPr txBox="1"/>
          <p:nvPr/>
        </p:nvSpPr>
        <p:spPr>
          <a:xfrm>
            <a:off x="7090708" y="3545963"/>
            <a:ext cx="2873351" cy="461665"/>
          </a:xfrm>
          <a:prstGeom prst="rect">
            <a:avLst/>
          </a:prstGeom>
          <a:noFill/>
        </p:spPr>
        <p:txBody>
          <a:bodyPr wrap="none" rtlCol="0">
            <a:spAutoFit/>
          </a:bodyPr>
          <a:lstStyle/>
          <a:p>
            <a:r>
              <a:rPr lang="en-US" sz="2400" dirty="0"/>
              <a:t>Majorana two spinor:</a:t>
            </a:r>
          </a:p>
        </p:txBody>
      </p:sp>
      <p:sp>
        <p:nvSpPr>
          <p:cNvPr id="13" name="TextBox 12">
            <a:extLst>
              <a:ext uri="{FF2B5EF4-FFF2-40B4-BE49-F238E27FC236}">
                <a16:creationId xmlns:a16="http://schemas.microsoft.com/office/drawing/2014/main" id="{8D25A4FB-1652-4A52-9EBF-1DAA35810639}"/>
              </a:ext>
            </a:extLst>
          </p:cNvPr>
          <p:cNvSpPr txBox="1"/>
          <p:nvPr/>
        </p:nvSpPr>
        <p:spPr>
          <a:xfrm>
            <a:off x="889231" y="5669037"/>
            <a:ext cx="4412513" cy="830997"/>
          </a:xfrm>
          <a:prstGeom prst="rect">
            <a:avLst/>
          </a:prstGeom>
          <a:noFill/>
        </p:spPr>
        <p:txBody>
          <a:bodyPr wrap="square" rtlCol="0">
            <a:spAutoFit/>
          </a:bodyPr>
          <a:lstStyle/>
          <a:p>
            <a:r>
              <a:rPr lang="en-US" sz="2400" dirty="0"/>
              <a:t>Familiar but, perhaps, containing redundant states.</a:t>
            </a:r>
          </a:p>
        </p:txBody>
      </p:sp>
      <p:sp>
        <p:nvSpPr>
          <p:cNvPr id="14" name="TextBox 13">
            <a:extLst>
              <a:ext uri="{FF2B5EF4-FFF2-40B4-BE49-F238E27FC236}">
                <a16:creationId xmlns:a16="http://schemas.microsoft.com/office/drawing/2014/main" id="{A0645BBA-E564-4692-9749-0FF42683AFE0}"/>
              </a:ext>
            </a:extLst>
          </p:cNvPr>
          <p:cNvSpPr txBox="1"/>
          <p:nvPr/>
        </p:nvSpPr>
        <p:spPr>
          <a:xfrm>
            <a:off x="7090707" y="5510565"/>
            <a:ext cx="4355621" cy="1200329"/>
          </a:xfrm>
          <a:prstGeom prst="rect">
            <a:avLst/>
          </a:prstGeom>
          <a:noFill/>
        </p:spPr>
        <p:txBody>
          <a:bodyPr wrap="square" rtlCol="0">
            <a:spAutoFit/>
          </a:bodyPr>
          <a:lstStyle/>
          <a:p>
            <a:r>
              <a:rPr lang="en-US" sz="2400" dirty="0"/>
              <a:t>More efficient but results in Lepton number violation. Does it exist?</a:t>
            </a:r>
          </a:p>
        </p:txBody>
      </p:sp>
      <p:pic>
        <p:nvPicPr>
          <p:cNvPr id="15" name="Picture 6" descr="Dirac">
            <a:extLst>
              <a:ext uri="{FF2B5EF4-FFF2-40B4-BE49-F238E27FC236}">
                <a16:creationId xmlns:a16="http://schemas.microsoft.com/office/drawing/2014/main" id="{2B9CCAF6-69EC-423C-95F7-E11FFAE9D1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618" y="3948743"/>
            <a:ext cx="1146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majorana">
            <a:extLst>
              <a:ext uri="{FF2B5EF4-FFF2-40B4-BE49-F238E27FC236}">
                <a16:creationId xmlns:a16="http://schemas.microsoft.com/office/drawing/2014/main" id="{95D9BEE7-0DFD-4A16-BA29-85D0CF89D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2856" y="3948628"/>
            <a:ext cx="11001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7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par>
                          <p:cTn id="22" fill="hold">
                            <p:stCondLst>
                              <p:cond delay="1000"/>
                            </p:stCondLst>
                            <p:childTnLst>
                              <p:par>
                                <p:cTn id="23" presetID="5" presetClass="entr" presetSubtype="1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par>
                          <p:cTn id="26" fill="hold">
                            <p:stCondLst>
                              <p:cond delay="1500"/>
                            </p:stCondLst>
                            <p:childTnLst>
                              <p:par>
                                <p:cTn id="27" presetID="5" presetClass="entr" presetSubtype="1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childTnLst>
                          </p:cTn>
                        </p:par>
                        <p:par>
                          <p:cTn id="30" fill="hold">
                            <p:stCondLst>
                              <p:cond delay="2000"/>
                            </p:stCondLst>
                            <p:childTnLst>
                              <p:par>
                                <p:cTn id="31" presetID="5"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heckerboard(across)">
                                      <p:cBhvr>
                                        <p:cTn id="33" dur="500"/>
                                        <p:tgtEl>
                                          <p:spTgt spid="9"/>
                                        </p:tgtEl>
                                      </p:cBhvr>
                                    </p:animEffect>
                                  </p:childTnLst>
                                </p:cTn>
                              </p:par>
                            </p:childTnLst>
                          </p:cTn>
                        </p:par>
                        <p:par>
                          <p:cTn id="34" fill="hold">
                            <p:stCondLst>
                              <p:cond delay="2500"/>
                            </p:stCondLst>
                            <p:childTnLst>
                              <p:par>
                                <p:cTn id="35" presetID="5" presetClass="entr" presetSubtype="1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heckerboard(across)">
                                      <p:cBhvr>
                                        <p:cTn id="37" dur="500"/>
                                        <p:tgtEl>
                                          <p:spTgt spid="16"/>
                                        </p:tgtEl>
                                      </p:cBhvr>
                                    </p:animEffect>
                                  </p:childTnLst>
                                </p:cTn>
                              </p:par>
                            </p:childTnLst>
                          </p:cTn>
                        </p:par>
                        <p:par>
                          <p:cTn id="38" fill="hold">
                            <p:stCondLst>
                              <p:cond delay="3000"/>
                            </p:stCondLst>
                            <p:childTnLst>
                              <p:par>
                                <p:cTn id="39" presetID="5"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par>
                          <p:cTn id="42" fill="hold">
                            <p:stCondLst>
                              <p:cond delay="3500"/>
                            </p:stCondLst>
                            <p:childTnLst>
                              <p:par>
                                <p:cTn id="43" presetID="5"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heckerboard(across)">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F6E9-3119-488E-8C07-98F0433AC59B}"/>
              </a:ext>
            </a:extLst>
          </p:cNvPr>
          <p:cNvSpPr>
            <a:spLocks noGrp="1"/>
          </p:cNvSpPr>
          <p:nvPr>
            <p:ph type="title"/>
          </p:nvPr>
        </p:nvSpPr>
        <p:spPr/>
        <p:txBody>
          <a:bodyPr/>
          <a:lstStyle/>
          <a:p>
            <a:r>
              <a:rPr lang="en-US" dirty="0"/>
              <a:t>nEXO Detector Design</a:t>
            </a:r>
          </a:p>
        </p:txBody>
      </p:sp>
      <p:sp>
        <p:nvSpPr>
          <p:cNvPr id="4" name="Slide Number Placeholder 3">
            <a:extLst>
              <a:ext uri="{FF2B5EF4-FFF2-40B4-BE49-F238E27FC236}">
                <a16:creationId xmlns:a16="http://schemas.microsoft.com/office/drawing/2014/main" id="{B01497BE-AB12-47D4-B1DF-6289F06D2568}"/>
              </a:ext>
            </a:extLst>
          </p:cNvPr>
          <p:cNvSpPr>
            <a:spLocks noGrp="1"/>
          </p:cNvSpPr>
          <p:nvPr>
            <p:ph type="sldNum" sz="quarter" idx="12"/>
          </p:nvPr>
        </p:nvSpPr>
        <p:spPr/>
        <p:txBody>
          <a:bodyPr/>
          <a:lstStyle/>
          <a:p>
            <a:fld id="{702A13C8-4E0A-4ADA-AF67-E326CA4F1584}" type="slidenum">
              <a:rPr lang="en-US" smtClean="0"/>
              <a:pPr/>
              <a:t>20</a:t>
            </a:fld>
            <a:endParaRPr lang="en-US" dirty="0"/>
          </a:p>
        </p:txBody>
      </p:sp>
      <p:pic>
        <p:nvPicPr>
          <p:cNvPr id="6" name="Picture 2">
            <a:extLst>
              <a:ext uri="{FF2B5EF4-FFF2-40B4-BE49-F238E27FC236}">
                <a16:creationId xmlns:a16="http://schemas.microsoft.com/office/drawing/2014/main" id="{14A1F313-FED3-4F4D-8002-AAAD58D24A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7164" y="3555434"/>
            <a:ext cx="49530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2016-11-18 14.24.19.jpg">
            <a:extLst>
              <a:ext uri="{FF2B5EF4-FFF2-40B4-BE49-F238E27FC236}">
                <a16:creationId xmlns:a16="http://schemas.microsoft.com/office/drawing/2014/main" id="{D7CF3E47-810D-4E0F-8606-5E0A611828B4}"/>
              </a:ext>
            </a:extLst>
          </p:cNvPr>
          <p:cNvPicPr>
            <a:picLocks noChangeAspect="1"/>
          </p:cNvPicPr>
          <p:nvPr/>
        </p:nvPicPr>
        <p:blipFill>
          <a:blip r:embed="rId3">
            <a:extLst>
              <a:ext uri="{28A0092B-C50C-407E-A947-70E740481C1C}">
                <a14:useLocalDpi xmlns:a14="http://schemas.microsoft.com/office/drawing/2010/main" val="0"/>
              </a:ext>
            </a:extLst>
          </a:blip>
          <a:srcRect l="23659" t="11089" r="23880" b="25478"/>
          <a:stretch>
            <a:fillRect/>
          </a:stretch>
        </p:blipFill>
        <p:spPr bwMode="auto">
          <a:xfrm>
            <a:off x="8066314" y="410496"/>
            <a:ext cx="3124200" cy="283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FD1F1D5-CE40-4D8D-819C-B73029701E7B}"/>
              </a:ext>
            </a:extLst>
          </p:cNvPr>
          <p:cNvSpPr txBox="1">
            <a:spLocks noChangeArrowheads="1"/>
          </p:cNvSpPr>
          <p:nvPr/>
        </p:nvSpPr>
        <p:spPr bwMode="auto">
          <a:xfrm>
            <a:off x="8609033" y="430512"/>
            <a:ext cx="24796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dirty="0">
                <a:solidFill>
                  <a:srgbClr val="000000"/>
                </a:solidFill>
              </a:rPr>
              <a:t>Prototype charge collection tile</a:t>
            </a:r>
          </a:p>
        </p:txBody>
      </p:sp>
      <p:cxnSp>
        <p:nvCxnSpPr>
          <p:cNvPr id="8" name="Straight Arrow Connector 5">
            <a:extLst>
              <a:ext uri="{FF2B5EF4-FFF2-40B4-BE49-F238E27FC236}">
                <a16:creationId xmlns:a16="http://schemas.microsoft.com/office/drawing/2014/main" id="{C21A7011-AA8A-4247-A1D3-A00E9C2D566E}"/>
              </a:ext>
            </a:extLst>
          </p:cNvPr>
          <p:cNvCxnSpPr>
            <a:cxnSpLocks noChangeShapeType="1"/>
          </p:cNvCxnSpPr>
          <p:nvPr/>
        </p:nvCxnSpPr>
        <p:spPr bwMode="auto">
          <a:xfrm flipV="1">
            <a:off x="8066314" y="1846490"/>
            <a:ext cx="419100" cy="2455863"/>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2">
            <a:extLst>
              <a:ext uri="{FF2B5EF4-FFF2-40B4-BE49-F238E27FC236}">
                <a16:creationId xmlns:a16="http://schemas.microsoft.com/office/drawing/2014/main" id="{8D83BD5C-C96F-4BDE-914D-F17C916DF8C4}"/>
              </a:ext>
            </a:extLst>
          </p:cNvPr>
          <p:cNvCxnSpPr>
            <a:cxnSpLocks noChangeShapeType="1"/>
          </p:cNvCxnSpPr>
          <p:nvPr/>
        </p:nvCxnSpPr>
        <p:spPr bwMode="auto">
          <a:xfrm flipV="1">
            <a:off x="9133114" y="1017731"/>
            <a:ext cx="1072243" cy="837698"/>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86529D58-F583-48C3-B65B-69B3CE9B4EC1}"/>
              </a:ext>
            </a:extLst>
          </p:cNvPr>
          <p:cNvSpPr txBox="1"/>
          <p:nvPr/>
        </p:nvSpPr>
        <p:spPr>
          <a:xfrm>
            <a:off x="555171" y="1372174"/>
            <a:ext cx="7249886" cy="1569660"/>
          </a:xfrm>
          <a:prstGeom prst="rect">
            <a:avLst/>
          </a:prstGeom>
          <a:noFill/>
        </p:spPr>
        <p:txBody>
          <a:bodyPr wrap="square" rtlCol="0">
            <a:spAutoFit/>
          </a:bodyPr>
          <a:lstStyle/>
          <a:p>
            <a:r>
              <a:rPr lang="en-US" sz="2400" dirty="0"/>
              <a:t>Use metalized fused silica tiles for charge collection, SiPMs for light measurements.</a:t>
            </a:r>
          </a:p>
          <a:p>
            <a:endParaRPr lang="en-US" sz="2400" dirty="0"/>
          </a:p>
          <a:p>
            <a:r>
              <a:rPr lang="en-US" sz="2400" dirty="0">
                <a:solidFill>
                  <a:schemeClr val="accent4">
                    <a:lumMod val="50000"/>
                  </a:schemeClr>
                </a:solidFill>
              </a:rPr>
              <a:t>FBK and Hamamatsu SiPMs were found to be acceptable.</a:t>
            </a:r>
          </a:p>
        </p:txBody>
      </p:sp>
      <p:pic>
        <p:nvPicPr>
          <p:cNvPr id="17" name="Picture 16">
            <a:extLst>
              <a:ext uri="{FF2B5EF4-FFF2-40B4-BE49-F238E27FC236}">
                <a16:creationId xmlns:a16="http://schemas.microsoft.com/office/drawing/2014/main" id="{78D2D6AE-22A3-41B3-A8A5-760604DA8C25}"/>
              </a:ext>
            </a:extLst>
          </p:cNvPr>
          <p:cNvPicPr>
            <a:picLocks noChangeAspect="1"/>
          </p:cNvPicPr>
          <p:nvPr/>
        </p:nvPicPr>
        <p:blipFill>
          <a:blip r:embed="rId4"/>
          <a:stretch>
            <a:fillRect/>
          </a:stretch>
        </p:blipFill>
        <p:spPr>
          <a:xfrm>
            <a:off x="605002" y="2959380"/>
            <a:ext cx="3092067" cy="3191013"/>
          </a:xfrm>
          <a:prstGeom prst="rect">
            <a:avLst/>
          </a:prstGeom>
        </p:spPr>
      </p:pic>
      <p:cxnSp>
        <p:nvCxnSpPr>
          <p:cNvPr id="14" name="Straight Arrow Connector 25">
            <a:extLst>
              <a:ext uri="{FF2B5EF4-FFF2-40B4-BE49-F238E27FC236}">
                <a16:creationId xmlns:a16="http://schemas.microsoft.com/office/drawing/2014/main" id="{52C76864-8FA1-41D0-9A65-15FD8B00CFE4}"/>
              </a:ext>
            </a:extLst>
          </p:cNvPr>
          <p:cNvCxnSpPr>
            <a:cxnSpLocks noChangeShapeType="1"/>
          </p:cNvCxnSpPr>
          <p:nvPr/>
        </p:nvCxnSpPr>
        <p:spPr bwMode="auto">
          <a:xfrm flipV="1">
            <a:off x="2612571" y="3298371"/>
            <a:ext cx="190500" cy="1937659"/>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24">
            <a:extLst>
              <a:ext uri="{FF2B5EF4-FFF2-40B4-BE49-F238E27FC236}">
                <a16:creationId xmlns:a16="http://schemas.microsoft.com/office/drawing/2014/main" id="{E884CE2E-FFEC-44B9-AC40-96C38D28646F}"/>
              </a:ext>
            </a:extLst>
          </p:cNvPr>
          <p:cNvSpPr txBox="1">
            <a:spLocks noChangeArrowheads="1"/>
          </p:cNvSpPr>
          <p:nvPr/>
        </p:nvSpPr>
        <p:spPr bwMode="auto">
          <a:xfrm>
            <a:off x="2258147" y="4025354"/>
            <a:ext cx="708848" cy="276999"/>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dirty="0">
                <a:solidFill>
                  <a:srgbClr val="000000"/>
                </a:solidFill>
              </a:rPr>
              <a:t>~16 cm</a:t>
            </a:r>
          </a:p>
        </p:txBody>
      </p:sp>
      <p:sp>
        <p:nvSpPr>
          <p:cNvPr id="21" name="TextBox 20">
            <a:extLst>
              <a:ext uri="{FF2B5EF4-FFF2-40B4-BE49-F238E27FC236}">
                <a16:creationId xmlns:a16="http://schemas.microsoft.com/office/drawing/2014/main" id="{DA8A0C8B-BDBD-4329-8E25-0027E4D39053}"/>
              </a:ext>
            </a:extLst>
          </p:cNvPr>
          <p:cNvSpPr txBox="1"/>
          <p:nvPr/>
        </p:nvSpPr>
        <p:spPr>
          <a:xfrm>
            <a:off x="658585" y="6167939"/>
            <a:ext cx="2853153" cy="338554"/>
          </a:xfrm>
          <a:prstGeom prst="rect">
            <a:avLst/>
          </a:prstGeom>
          <a:noFill/>
        </p:spPr>
        <p:txBody>
          <a:bodyPr wrap="none" rtlCol="0">
            <a:spAutoFit/>
          </a:bodyPr>
          <a:lstStyle/>
          <a:p>
            <a:r>
              <a:rPr lang="en-US" sz="1600" dirty="0"/>
              <a:t>Prototype VUV SiPM array (FBK)</a:t>
            </a:r>
          </a:p>
        </p:txBody>
      </p:sp>
      <p:cxnSp>
        <p:nvCxnSpPr>
          <p:cNvPr id="13" name="Straight Arrow Connector 21">
            <a:extLst>
              <a:ext uri="{FF2B5EF4-FFF2-40B4-BE49-F238E27FC236}">
                <a16:creationId xmlns:a16="http://schemas.microsoft.com/office/drawing/2014/main" id="{D356242A-BDF4-431B-A5B8-77B60D5EA082}"/>
              </a:ext>
            </a:extLst>
          </p:cNvPr>
          <p:cNvCxnSpPr>
            <a:cxnSpLocks noChangeShapeType="1"/>
          </p:cNvCxnSpPr>
          <p:nvPr/>
        </p:nvCxnSpPr>
        <p:spPr bwMode="auto">
          <a:xfrm flipH="1" flipV="1">
            <a:off x="2803071" y="4501243"/>
            <a:ext cx="4196444" cy="574224"/>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9">
            <a:extLst>
              <a:ext uri="{FF2B5EF4-FFF2-40B4-BE49-F238E27FC236}">
                <a16:creationId xmlns:a16="http://schemas.microsoft.com/office/drawing/2014/main" id="{1920AB07-0A2F-40BD-A1E6-45969D264418}"/>
              </a:ext>
            </a:extLst>
          </p:cNvPr>
          <p:cNvSpPr txBox="1">
            <a:spLocks noChangeArrowheads="1"/>
          </p:cNvSpPr>
          <p:nvPr/>
        </p:nvSpPr>
        <p:spPr bwMode="auto">
          <a:xfrm rot="-2215725">
            <a:off x="9381896" y="1293217"/>
            <a:ext cx="574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dirty="0">
                <a:solidFill>
                  <a:schemeClr val="bg1"/>
                </a:solidFill>
              </a:rPr>
              <a:t>10cm</a:t>
            </a:r>
          </a:p>
        </p:txBody>
      </p:sp>
    </p:spTree>
    <p:extLst>
      <p:ext uri="{BB962C8B-B14F-4D97-AF65-F5344CB8AC3E}">
        <p14:creationId xmlns:p14="http://schemas.microsoft.com/office/powerpoint/2010/main" val="192941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C9E-98C2-4EDF-8C65-1954F731BEC3}"/>
              </a:ext>
            </a:extLst>
          </p:cNvPr>
          <p:cNvSpPr>
            <a:spLocks noGrp="1"/>
          </p:cNvSpPr>
          <p:nvPr>
            <p:ph type="title"/>
          </p:nvPr>
        </p:nvSpPr>
        <p:spPr/>
        <p:txBody>
          <a:bodyPr/>
          <a:lstStyle/>
          <a:p>
            <a:r>
              <a:rPr lang="en-US" dirty="0"/>
              <a:t>nEXO Background Control</a:t>
            </a:r>
          </a:p>
        </p:txBody>
      </p:sp>
      <p:sp>
        <p:nvSpPr>
          <p:cNvPr id="4" name="Slide Number Placeholder 3">
            <a:extLst>
              <a:ext uri="{FF2B5EF4-FFF2-40B4-BE49-F238E27FC236}">
                <a16:creationId xmlns:a16="http://schemas.microsoft.com/office/drawing/2014/main" id="{A6F0511B-3F0A-42BD-B7ED-54116F82D814}"/>
              </a:ext>
            </a:extLst>
          </p:cNvPr>
          <p:cNvSpPr>
            <a:spLocks noGrp="1"/>
          </p:cNvSpPr>
          <p:nvPr>
            <p:ph type="sldNum" sz="quarter" idx="12"/>
          </p:nvPr>
        </p:nvSpPr>
        <p:spPr/>
        <p:txBody>
          <a:bodyPr/>
          <a:lstStyle/>
          <a:p>
            <a:fld id="{702A13C8-4E0A-4ADA-AF67-E326CA4F1584}" type="slidenum">
              <a:rPr lang="en-US" smtClean="0"/>
              <a:pPr/>
              <a:t>21</a:t>
            </a:fld>
            <a:endParaRPr lang="en-US" dirty="0"/>
          </a:p>
        </p:txBody>
      </p:sp>
      <p:sp>
        <p:nvSpPr>
          <p:cNvPr id="5" name="Footer Placeholder 4">
            <a:extLst>
              <a:ext uri="{FF2B5EF4-FFF2-40B4-BE49-F238E27FC236}">
                <a16:creationId xmlns:a16="http://schemas.microsoft.com/office/drawing/2014/main" id="{2A5C8381-69A2-4B47-8250-6FFAB80018FB}"/>
              </a:ext>
            </a:extLst>
          </p:cNvPr>
          <p:cNvSpPr>
            <a:spLocks noGrp="1"/>
          </p:cNvSpPr>
          <p:nvPr>
            <p:ph type="ftr" sz="quarter" idx="11"/>
          </p:nvPr>
        </p:nvSpPr>
        <p:spPr/>
        <p:txBody>
          <a:bodyPr/>
          <a:lstStyle/>
          <a:p>
            <a:r>
              <a:rPr lang="en-US"/>
              <a:t>Erice 2022</a:t>
            </a:r>
            <a:endParaRPr lang="en-US" dirty="0"/>
          </a:p>
        </p:txBody>
      </p:sp>
      <p:pic>
        <p:nvPicPr>
          <p:cNvPr id="6" name="Picture 8" descr="A picture containing chart&#10;&#10;Description automatically generated">
            <a:extLst>
              <a:ext uri="{FF2B5EF4-FFF2-40B4-BE49-F238E27FC236}">
                <a16:creationId xmlns:a16="http://schemas.microsoft.com/office/drawing/2014/main" id="{D00C6004-DD3C-44C0-8BB6-94C360EA0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359" y="2108784"/>
            <a:ext cx="5074943" cy="40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hart&#10;&#10;Description automatically generated">
            <a:extLst>
              <a:ext uri="{FF2B5EF4-FFF2-40B4-BE49-F238E27FC236}">
                <a16:creationId xmlns:a16="http://schemas.microsoft.com/office/drawing/2014/main" id="{C74D4111-0AC0-41E3-981A-978260ACC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55" y="1777672"/>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7B8D2FBD-B72D-47A0-9876-CA917863493C}"/>
              </a:ext>
            </a:extLst>
          </p:cNvPr>
          <p:cNvCxnSpPr>
            <a:cxnSpLocks noChangeShapeType="1"/>
          </p:cNvCxnSpPr>
          <p:nvPr/>
        </p:nvCxnSpPr>
        <p:spPr bwMode="auto">
          <a:xfrm flipV="1">
            <a:off x="4393055" y="2311072"/>
            <a:ext cx="762000" cy="1174750"/>
          </a:xfrm>
          <a:prstGeom prst="straightConnector1">
            <a:avLst/>
          </a:prstGeom>
          <a:noFill/>
          <a:ln w="2857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12">
            <a:extLst>
              <a:ext uri="{FF2B5EF4-FFF2-40B4-BE49-F238E27FC236}">
                <a16:creationId xmlns:a16="http://schemas.microsoft.com/office/drawing/2014/main" id="{9691D60C-4EE9-402F-AFEB-91FB681767C3}"/>
              </a:ext>
            </a:extLst>
          </p:cNvPr>
          <p:cNvCxnSpPr>
            <a:cxnSpLocks noChangeShapeType="1"/>
          </p:cNvCxnSpPr>
          <p:nvPr/>
        </p:nvCxnSpPr>
        <p:spPr bwMode="auto">
          <a:xfrm>
            <a:off x="4393055" y="4882822"/>
            <a:ext cx="762000" cy="628650"/>
          </a:xfrm>
          <a:prstGeom prst="straightConnector1">
            <a:avLst/>
          </a:prstGeom>
          <a:noFill/>
          <a:ln w="2857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2BC9BB2C-E134-4316-9099-4EEF94D76232}"/>
              </a:ext>
            </a:extLst>
          </p:cNvPr>
          <p:cNvSpPr txBox="1"/>
          <p:nvPr/>
        </p:nvSpPr>
        <p:spPr>
          <a:xfrm>
            <a:off x="9934514" y="2182761"/>
            <a:ext cx="2141466" cy="3416320"/>
          </a:xfrm>
          <a:prstGeom prst="rect">
            <a:avLst/>
          </a:prstGeom>
          <a:noFill/>
        </p:spPr>
        <p:txBody>
          <a:bodyPr wrap="square" rtlCol="0">
            <a:spAutoFit/>
          </a:bodyPr>
          <a:lstStyle/>
          <a:p>
            <a:r>
              <a:rPr lang="en-US" sz="2400" dirty="0"/>
              <a:t>The assay program assigns analysis priorities according to the importance ranking of the background contribution.</a:t>
            </a:r>
          </a:p>
        </p:txBody>
      </p:sp>
      <p:sp>
        <p:nvSpPr>
          <p:cNvPr id="11" name="TextBox 10">
            <a:extLst>
              <a:ext uri="{FF2B5EF4-FFF2-40B4-BE49-F238E27FC236}">
                <a16:creationId xmlns:a16="http://schemas.microsoft.com/office/drawing/2014/main" id="{CD0610CB-1186-45CE-8622-AFE73BF2AD02}"/>
              </a:ext>
            </a:extLst>
          </p:cNvPr>
          <p:cNvSpPr txBox="1"/>
          <p:nvPr/>
        </p:nvSpPr>
        <p:spPr>
          <a:xfrm>
            <a:off x="838200" y="1370534"/>
            <a:ext cx="8330422" cy="461665"/>
          </a:xfrm>
          <a:prstGeom prst="rect">
            <a:avLst/>
          </a:prstGeom>
          <a:noFill/>
        </p:spPr>
        <p:txBody>
          <a:bodyPr wrap="none" rtlCol="0">
            <a:spAutoFit/>
          </a:bodyPr>
          <a:lstStyle/>
          <a:p>
            <a:r>
              <a:rPr lang="en-US" sz="2400" dirty="0"/>
              <a:t>There is no single component dominating the background budget.</a:t>
            </a:r>
          </a:p>
        </p:txBody>
      </p:sp>
    </p:spTree>
    <p:extLst>
      <p:ext uri="{BB962C8B-B14F-4D97-AF65-F5344CB8AC3E}">
        <p14:creationId xmlns:p14="http://schemas.microsoft.com/office/powerpoint/2010/main" val="1405746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05B3-D940-4375-8062-AFF30E31BE2E}"/>
              </a:ext>
            </a:extLst>
          </p:cNvPr>
          <p:cNvSpPr>
            <a:spLocks noGrp="1"/>
          </p:cNvSpPr>
          <p:nvPr>
            <p:ph type="title"/>
          </p:nvPr>
        </p:nvSpPr>
        <p:spPr/>
        <p:txBody>
          <a:bodyPr/>
          <a:lstStyle/>
          <a:p>
            <a:r>
              <a:rPr lang="en-US" dirty="0"/>
              <a:t>nEXO Scientific Reach</a:t>
            </a:r>
          </a:p>
        </p:txBody>
      </p:sp>
      <p:sp>
        <p:nvSpPr>
          <p:cNvPr id="4" name="Slide Number Placeholder 3">
            <a:extLst>
              <a:ext uri="{FF2B5EF4-FFF2-40B4-BE49-F238E27FC236}">
                <a16:creationId xmlns:a16="http://schemas.microsoft.com/office/drawing/2014/main" id="{55103868-660C-4DE4-AE86-EE0918E42E74}"/>
              </a:ext>
            </a:extLst>
          </p:cNvPr>
          <p:cNvSpPr>
            <a:spLocks noGrp="1"/>
          </p:cNvSpPr>
          <p:nvPr>
            <p:ph type="sldNum" sz="quarter" idx="12"/>
          </p:nvPr>
        </p:nvSpPr>
        <p:spPr/>
        <p:txBody>
          <a:bodyPr/>
          <a:lstStyle/>
          <a:p>
            <a:fld id="{702A13C8-4E0A-4ADA-AF67-E326CA4F1584}" type="slidenum">
              <a:rPr lang="en-US" smtClean="0"/>
              <a:pPr/>
              <a:t>22</a:t>
            </a:fld>
            <a:endParaRPr lang="en-US" dirty="0"/>
          </a:p>
        </p:txBody>
      </p:sp>
      <p:sp>
        <p:nvSpPr>
          <p:cNvPr id="6" name="TextBox 5">
            <a:extLst>
              <a:ext uri="{FF2B5EF4-FFF2-40B4-BE49-F238E27FC236}">
                <a16:creationId xmlns:a16="http://schemas.microsoft.com/office/drawing/2014/main" id="{FDEA5701-3B8E-433C-9C49-C7EA92628E9B}"/>
              </a:ext>
            </a:extLst>
          </p:cNvPr>
          <p:cNvSpPr txBox="1"/>
          <p:nvPr/>
        </p:nvSpPr>
        <p:spPr>
          <a:xfrm>
            <a:off x="838200" y="1459610"/>
            <a:ext cx="10820400" cy="1938992"/>
          </a:xfrm>
          <a:prstGeom prst="rect">
            <a:avLst/>
          </a:prstGeom>
          <a:noFill/>
        </p:spPr>
        <p:txBody>
          <a:bodyPr wrap="square" rtlCol="0">
            <a:spAutoFit/>
          </a:bodyPr>
          <a:lstStyle/>
          <a:p>
            <a:r>
              <a:rPr lang="en-US" sz="2400" dirty="0"/>
              <a:t>nEXO is modelled by Monte Carlo simulation, taking into account all knowledge of the signal processing chain and measured background decay rates. Use:</a:t>
            </a:r>
          </a:p>
          <a:p>
            <a:pPr marL="342900" indent="-342900">
              <a:buFont typeface="Arial" panose="020B0604020202020204" pitchFamily="34" charset="0"/>
              <a:buChar char="•"/>
            </a:pPr>
            <a:r>
              <a:rPr lang="en-US" sz="2400" dirty="0"/>
              <a:t>event energy</a:t>
            </a:r>
          </a:p>
          <a:p>
            <a:pPr marL="342900" indent="-342900">
              <a:buFont typeface="Arial" panose="020B0604020202020204" pitchFamily="34" charset="0"/>
              <a:buChar char="•"/>
            </a:pPr>
            <a:r>
              <a:rPr lang="en-US" sz="2400" dirty="0"/>
              <a:t>topological event structure (single </a:t>
            </a:r>
            <a:r>
              <a:rPr lang="en-US" sz="2400" dirty="0" err="1"/>
              <a:t>sitedness</a:t>
            </a:r>
            <a:r>
              <a:rPr lang="en-US" sz="2400" dirty="0"/>
              <a:t> of each event)</a:t>
            </a:r>
          </a:p>
          <a:p>
            <a:pPr marL="342900" indent="-342900">
              <a:buFont typeface="Arial" panose="020B0604020202020204" pitchFamily="34" charset="0"/>
              <a:buChar char="•"/>
            </a:pPr>
            <a:r>
              <a:rPr lang="en-US" sz="2400" dirty="0"/>
              <a:t>event distance from the nearest boundary (standoff distance) </a:t>
            </a:r>
          </a:p>
        </p:txBody>
      </p:sp>
      <p:sp>
        <p:nvSpPr>
          <p:cNvPr id="7" name="TextBox 6">
            <a:extLst>
              <a:ext uri="{FF2B5EF4-FFF2-40B4-BE49-F238E27FC236}">
                <a16:creationId xmlns:a16="http://schemas.microsoft.com/office/drawing/2014/main" id="{0984F220-BC08-48E7-8889-9B5936FB7AAA}"/>
              </a:ext>
            </a:extLst>
          </p:cNvPr>
          <p:cNvSpPr txBox="1"/>
          <p:nvPr/>
        </p:nvSpPr>
        <p:spPr>
          <a:xfrm>
            <a:off x="838200" y="3501234"/>
            <a:ext cx="11027228" cy="830997"/>
          </a:xfrm>
          <a:prstGeom prst="rect">
            <a:avLst/>
          </a:prstGeom>
          <a:noFill/>
        </p:spPr>
        <p:txBody>
          <a:bodyPr wrap="square" rtlCol="0">
            <a:spAutoFit/>
          </a:bodyPr>
          <a:lstStyle/>
          <a:p>
            <a:r>
              <a:rPr lang="en-US" sz="2400" dirty="0">
                <a:solidFill>
                  <a:schemeClr val="accent4">
                    <a:lumMod val="50000"/>
                  </a:schemeClr>
                </a:solidFill>
              </a:rPr>
              <a:t>Is based on a likelihood-profile, allowing the simultaneous analysis of above variables. It is not a one-dimensional peak search in an energy spectrum.</a:t>
            </a:r>
          </a:p>
        </p:txBody>
      </p:sp>
      <p:sp>
        <p:nvSpPr>
          <p:cNvPr id="8" name="TextBox 7">
            <a:extLst>
              <a:ext uri="{FF2B5EF4-FFF2-40B4-BE49-F238E27FC236}">
                <a16:creationId xmlns:a16="http://schemas.microsoft.com/office/drawing/2014/main" id="{EFB6E9FC-E67B-4D87-A6E5-5690AEDB8BF5}"/>
              </a:ext>
            </a:extLst>
          </p:cNvPr>
          <p:cNvSpPr txBox="1"/>
          <p:nvPr/>
        </p:nvSpPr>
        <p:spPr>
          <a:xfrm>
            <a:off x="838200" y="4483771"/>
            <a:ext cx="11027228" cy="1569660"/>
          </a:xfrm>
          <a:prstGeom prst="rect">
            <a:avLst/>
          </a:prstGeom>
          <a:noFill/>
        </p:spPr>
        <p:txBody>
          <a:bodyPr wrap="square" rtlCol="0">
            <a:spAutoFit/>
          </a:bodyPr>
          <a:lstStyle/>
          <a:p>
            <a:r>
              <a:rPr lang="en-US" sz="2400" dirty="0">
                <a:solidFill>
                  <a:schemeClr val="accent6">
                    <a:lumMod val="50000"/>
                  </a:schemeClr>
                </a:solidFill>
              </a:rPr>
              <a:t>Signal and background are distinguished in more than one dimension simultaneously. The energy resolution, while still important, does not play an all deciding role. Whether or not you can see a peak by eye in this one event dimension “energy” is not a good measure for the reliability of a discovery.</a:t>
            </a:r>
          </a:p>
        </p:txBody>
      </p:sp>
    </p:spTree>
    <p:extLst>
      <p:ext uri="{BB962C8B-B14F-4D97-AF65-F5344CB8AC3E}">
        <p14:creationId xmlns:p14="http://schemas.microsoft.com/office/powerpoint/2010/main" val="182792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4A17-ED99-4E9D-A5BC-4D4DDCAFB51D}"/>
              </a:ext>
            </a:extLst>
          </p:cNvPr>
          <p:cNvSpPr>
            <a:spLocks noGrp="1"/>
          </p:cNvSpPr>
          <p:nvPr>
            <p:ph type="title"/>
          </p:nvPr>
        </p:nvSpPr>
        <p:spPr/>
        <p:txBody>
          <a:bodyPr/>
          <a:lstStyle/>
          <a:p>
            <a:r>
              <a:rPr lang="en-US" dirty="0"/>
              <a:t>nEXO Scientific Reach</a:t>
            </a:r>
          </a:p>
        </p:txBody>
      </p:sp>
      <p:pic>
        <p:nvPicPr>
          <p:cNvPr id="6" name="Picture 6" descr="Chart&#10;&#10;Description automatically generated">
            <a:extLst>
              <a:ext uri="{FF2B5EF4-FFF2-40B4-BE49-F238E27FC236}">
                <a16:creationId xmlns:a16="http://schemas.microsoft.com/office/drawing/2014/main" id="{D2ECEC20-8682-441D-BFD3-ADBE60A03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215" y="1768474"/>
            <a:ext cx="62436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6BC0B15C-F699-4A1A-98D2-64C208412649}"/>
              </a:ext>
            </a:extLst>
          </p:cNvPr>
          <p:cNvSpPr>
            <a:spLocks noChangeArrowheads="1"/>
          </p:cNvSpPr>
          <p:nvPr/>
        </p:nvSpPr>
        <p:spPr bwMode="auto">
          <a:xfrm>
            <a:off x="7045722" y="6487901"/>
            <a:ext cx="5146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a:latin typeface="Calibri" panose="020F0502020204030204" pitchFamily="34" charset="0"/>
                <a:cs typeface="Calibri" panose="020F0502020204030204" pitchFamily="34" charset="0"/>
              </a:rPr>
              <a:t>Adhikari et al., JPG </a:t>
            </a:r>
            <a:r>
              <a:rPr lang="en-US" altLang="en-US" sz="1800" i="1" dirty="0" err="1">
                <a:latin typeface="Calibri" panose="020F0502020204030204" pitchFamily="34" charset="0"/>
                <a:cs typeface="Calibri" panose="020F0502020204030204" pitchFamily="34" charset="0"/>
              </a:rPr>
              <a:t>Nucl</a:t>
            </a:r>
            <a:r>
              <a:rPr lang="en-US" altLang="en-US" sz="1800" i="1" dirty="0">
                <a:latin typeface="Calibri" panose="020F0502020204030204" pitchFamily="34" charset="0"/>
                <a:cs typeface="Calibri" panose="020F0502020204030204" pitchFamily="34" charset="0"/>
              </a:rPr>
              <a:t>. Part. Phys. </a:t>
            </a:r>
            <a:r>
              <a:rPr lang="en-US" altLang="en-US" sz="1800" dirty="0">
                <a:latin typeface="Calibri" panose="020F0502020204030204" pitchFamily="34" charset="0"/>
                <a:cs typeface="Calibri" panose="020F0502020204030204" pitchFamily="34" charset="0"/>
              </a:rPr>
              <a:t>49 (2022) 015104</a:t>
            </a:r>
          </a:p>
        </p:txBody>
      </p:sp>
      <p:sp>
        <p:nvSpPr>
          <p:cNvPr id="8" name="TextBox 7">
            <a:extLst>
              <a:ext uri="{FF2B5EF4-FFF2-40B4-BE49-F238E27FC236}">
                <a16:creationId xmlns:a16="http://schemas.microsoft.com/office/drawing/2014/main" id="{C14CAC55-5D82-45EB-A555-DBED1E918D85}"/>
              </a:ext>
            </a:extLst>
          </p:cNvPr>
          <p:cNvSpPr txBox="1"/>
          <p:nvPr/>
        </p:nvSpPr>
        <p:spPr>
          <a:xfrm>
            <a:off x="538842" y="1681388"/>
            <a:ext cx="2917373" cy="3785652"/>
          </a:xfrm>
          <a:prstGeom prst="rect">
            <a:avLst/>
          </a:prstGeom>
          <a:noFill/>
        </p:spPr>
        <p:txBody>
          <a:bodyPr wrap="square">
            <a:spAutoFit/>
          </a:bodyPr>
          <a:lstStyle/>
          <a:p>
            <a:pPr>
              <a:defRPr/>
            </a:pPr>
            <a:r>
              <a:rPr lang="en-US" sz="2400" dirty="0" err="1"/>
              <a:t>nEXO’s</a:t>
            </a:r>
            <a:r>
              <a:rPr lang="en-US" sz="2400" dirty="0"/>
              <a:t> sensitivity estimates are robust and built from a bottom-up approach based on measured radioactivity data. </a:t>
            </a:r>
          </a:p>
          <a:p>
            <a:pPr>
              <a:defRPr/>
            </a:pPr>
            <a:endParaRPr lang="en-US" sz="2400" dirty="0">
              <a:solidFill>
                <a:srgbClr val="0070C0"/>
              </a:solidFill>
            </a:endParaRPr>
          </a:p>
          <a:p>
            <a:pPr>
              <a:defRPr/>
            </a:pPr>
            <a:r>
              <a:rPr lang="en-US" sz="2400" dirty="0">
                <a:solidFill>
                  <a:schemeClr val="accent4">
                    <a:lumMod val="50000"/>
                  </a:schemeClr>
                </a:solidFill>
              </a:rPr>
              <a:t>nEXO half-life sensitivity reaches 10</a:t>
            </a:r>
            <a:r>
              <a:rPr lang="en-US" sz="2400" baseline="30000" dirty="0">
                <a:solidFill>
                  <a:schemeClr val="accent4">
                    <a:lumMod val="50000"/>
                  </a:schemeClr>
                </a:solidFill>
              </a:rPr>
              <a:t>28</a:t>
            </a:r>
            <a:r>
              <a:rPr lang="en-US" sz="2400" dirty="0">
                <a:solidFill>
                  <a:schemeClr val="accent4">
                    <a:lumMod val="50000"/>
                  </a:schemeClr>
                </a:solidFill>
              </a:rPr>
              <a:t> yr in 6.5 yr.</a:t>
            </a:r>
          </a:p>
        </p:txBody>
      </p:sp>
    </p:spTree>
    <p:extLst>
      <p:ext uri="{BB962C8B-B14F-4D97-AF65-F5344CB8AC3E}">
        <p14:creationId xmlns:p14="http://schemas.microsoft.com/office/powerpoint/2010/main" val="119632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2813-6123-4B65-A9B6-D1008226227A}"/>
              </a:ext>
            </a:extLst>
          </p:cNvPr>
          <p:cNvSpPr>
            <a:spLocks noGrp="1"/>
          </p:cNvSpPr>
          <p:nvPr>
            <p:ph type="title"/>
          </p:nvPr>
        </p:nvSpPr>
        <p:spPr/>
        <p:txBody>
          <a:bodyPr/>
          <a:lstStyle/>
          <a:p>
            <a:r>
              <a:rPr lang="en-US" dirty="0"/>
              <a:t>nEXO Scientific Reach</a:t>
            </a:r>
          </a:p>
        </p:txBody>
      </p:sp>
      <p:pic>
        <p:nvPicPr>
          <p:cNvPr id="6" name="Picture 4">
            <a:extLst>
              <a:ext uri="{FF2B5EF4-FFF2-40B4-BE49-F238E27FC236}">
                <a16:creationId xmlns:a16="http://schemas.microsoft.com/office/drawing/2014/main" id="{9A87BF12-6D47-46A2-B40F-A61CCF12B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12662"/>
            <a:ext cx="4931228" cy="470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65E10E38-A1C0-4E5F-914A-432D6DC4B011}"/>
              </a:ext>
            </a:extLst>
          </p:cNvPr>
          <p:cNvGraphicFramePr>
            <a:graphicFrameLocks noGrp="1"/>
          </p:cNvGraphicFramePr>
          <p:nvPr>
            <p:extLst>
              <p:ext uri="{D42A27DB-BD31-4B8C-83A1-F6EECF244321}">
                <p14:modId xmlns:p14="http://schemas.microsoft.com/office/powerpoint/2010/main" val="1563726576"/>
              </p:ext>
            </p:extLst>
          </p:nvPr>
        </p:nvGraphicFramePr>
        <p:xfrm>
          <a:off x="5737811" y="5090795"/>
          <a:ext cx="6257206" cy="1630680"/>
        </p:xfrm>
        <a:graphic>
          <a:graphicData uri="http://schemas.openxmlformats.org/drawingml/2006/table">
            <a:tbl>
              <a:tblPr firstRow="1" bandRow="1">
                <a:tableStyleId>{5940675A-B579-460E-94D1-54222C63F5DA}</a:tableStyleId>
              </a:tblPr>
              <a:tblGrid>
                <a:gridCol w="1798130">
                  <a:extLst>
                    <a:ext uri="{9D8B030D-6E8A-4147-A177-3AD203B41FA5}">
                      <a16:colId xmlns:a16="http://schemas.microsoft.com/office/drawing/2014/main" val="2758494913"/>
                    </a:ext>
                  </a:extLst>
                </a:gridCol>
                <a:gridCol w="1749743">
                  <a:extLst>
                    <a:ext uri="{9D8B030D-6E8A-4147-A177-3AD203B41FA5}">
                      <a16:colId xmlns:a16="http://schemas.microsoft.com/office/drawing/2014/main" val="2120572537"/>
                    </a:ext>
                  </a:extLst>
                </a:gridCol>
                <a:gridCol w="2709333">
                  <a:extLst>
                    <a:ext uri="{9D8B030D-6E8A-4147-A177-3AD203B41FA5}">
                      <a16:colId xmlns:a16="http://schemas.microsoft.com/office/drawing/2014/main" val="2118248352"/>
                    </a:ext>
                  </a:extLst>
                </a:gridCol>
              </a:tblGrid>
              <a:tr h="370840">
                <a:tc>
                  <a:txBody>
                    <a:bodyPr/>
                    <a:lstStyle/>
                    <a:p>
                      <a:r>
                        <a:rPr lang="en-US" sz="1400" dirty="0"/>
                        <a:t>EXO-200 (limit)</a:t>
                      </a:r>
                    </a:p>
                  </a:txBody>
                  <a:tcPr/>
                </a:tc>
                <a:tc>
                  <a:txBody>
                    <a:bodyPr/>
                    <a:lstStyle/>
                    <a:p>
                      <a:r>
                        <a:rPr lang="en-US" sz="1400" dirty="0"/>
                        <a:t>3.5</a:t>
                      </a:r>
                      <a:r>
                        <a:rPr lang="en-US" sz="1400" dirty="0">
                          <a:latin typeface="Calibri" panose="020F0502020204030204" pitchFamily="34" charset="0"/>
                          <a:cs typeface="Calibri" panose="020F0502020204030204" pitchFamily="34" charset="0"/>
                        </a:rPr>
                        <a:t>·10</a:t>
                      </a:r>
                      <a:r>
                        <a:rPr lang="en-US" sz="1400" baseline="30000" dirty="0">
                          <a:latin typeface="Calibri" panose="020F0502020204030204" pitchFamily="34" charset="0"/>
                          <a:cs typeface="Calibri" panose="020F0502020204030204" pitchFamily="34" charset="0"/>
                        </a:rPr>
                        <a:t>25</a:t>
                      </a:r>
                      <a:r>
                        <a:rPr lang="en-US" sz="1400" dirty="0">
                          <a:latin typeface="Calibri" panose="020F0502020204030204" pitchFamily="34" charset="0"/>
                          <a:cs typeface="Calibri" panose="020F0502020204030204" pitchFamily="34" charset="0"/>
                        </a:rPr>
                        <a:t> yr</a:t>
                      </a:r>
                      <a:endParaRPr lang="en-US" sz="1400" dirty="0"/>
                    </a:p>
                  </a:txBody>
                  <a:tcPr/>
                </a:tc>
                <a:tc>
                  <a:txBody>
                    <a:bodyPr/>
                    <a:lstStyle/>
                    <a:p>
                      <a:r>
                        <a:rPr lang="en-US" sz="1400" dirty="0"/>
                        <a:t>PRL 123 (2019) 161802</a:t>
                      </a:r>
                    </a:p>
                  </a:txBody>
                  <a:tcPr/>
                </a:tc>
                <a:extLst>
                  <a:ext uri="{0D108BD9-81ED-4DB2-BD59-A6C34878D82A}">
                    <a16:rowId xmlns:a16="http://schemas.microsoft.com/office/drawing/2014/main" val="3406101271"/>
                  </a:ext>
                </a:extLst>
              </a:tr>
              <a:tr h="370840">
                <a:tc>
                  <a:txBody>
                    <a:bodyPr/>
                    <a:lstStyle/>
                    <a:p>
                      <a:r>
                        <a:rPr lang="en-US" sz="1400" dirty="0"/>
                        <a:t>KamLAND-Zen (limit)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1.07</a:t>
                      </a:r>
                      <a:r>
                        <a:rPr lang="en-US" sz="1400" dirty="0">
                          <a:latin typeface="Calibri" panose="020F0502020204030204" pitchFamily="34" charset="0"/>
                          <a:cs typeface="Calibri" panose="020F0502020204030204" pitchFamily="34" charset="0"/>
                        </a:rPr>
                        <a:t>·10</a:t>
                      </a:r>
                      <a:r>
                        <a:rPr lang="en-US" sz="1400" baseline="30000" dirty="0">
                          <a:latin typeface="Calibri" panose="020F0502020204030204" pitchFamily="34" charset="0"/>
                          <a:cs typeface="Calibri" panose="020F0502020204030204" pitchFamily="34" charset="0"/>
                        </a:rPr>
                        <a:t>26</a:t>
                      </a:r>
                      <a:r>
                        <a:rPr lang="en-US" sz="1400" dirty="0">
                          <a:latin typeface="Calibri" panose="020F0502020204030204" pitchFamily="34" charset="0"/>
                          <a:cs typeface="Calibri" panose="020F0502020204030204" pitchFamily="34" charset="0"/>
                        </a:rPr>
                        <a:t> yr</a:t>
                      </a:r>
                      <a:endParaRPr lang="en-US" sz="1400" dirty="0"/>
                    </a:p>
                  </a:txBody>
                  <a:tcPr/>
                </a:tc>
                <a:tc>
                  <a:txBody>
                    <a:bodyPr/>
                    <a:lstStyle/>
                    <a:p>
                      <a:r>
                        <a:rPr lang="en-US" sz="1400" dirty="0"/>
                        <a:t>PRL 117 (2016) 082503</a:t>
                      </a:r>
                    </a:p>
                  </a:txBody>
                  <a:tcPr/>
                </a:tc>
                <a:extLst>
                  <a:ext uri="{0D108BD9-81ED-4DB2-BD59-A6C34878D82A}">
                    <a16:rowId xmlns:a16="http://schemas.microsoft.com/office/drawing/2014/main" val="2185463754"/>
                  </a:ext>
                </a:extLst>
              </a:tr>
              <a:tr h="370840">
                <a:tc>
                  <a:txBody>
                    <a:bodyPr/>
                    <a:lstStyle/>
                    <a:p>
                      <a:r>
                        <a:rPr lang="en-US" sz="1400" dirty="0"/>
                        <a:t>nEXO (limit)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1.35</a:t>
                      </a:r>
                      <a:r>
                        <a:rPr lang="en-US" sz="1400" dirty="0">
                          <a:latin typeface="Calibri" panose="020F0502020204030204" pitchFamily="34" charset="0"/>
                          <a:cs typeface="Calibri" panose="020F0502020204030204" pitchFamily="34" charset="0"/>
                        </a:rPr>
                        <a:t>·10</a:t>
                      </a:r>
                      <a:r>
                        <a:rPr lang="en-US" sz="1400" baseline="30000" dirty="0">
                          <a:latin typeface="Calibri" panose="020F0502020204030204" pitchFamily="34" charset="0"/>
                          <a:cs typeface="Calibri" panose="020F0502020204030204" pitchFamily="34" charset="0"/>
                        </a:rPr>
                        <a:t>28</a:t>
                      </a:r>
                      <a:r>
                        <a:rPr lang="en-US" sz="1400" dirty="0">
                          <a:latin typeface="Calibri" panose="020F0502020204030204" pitchFamily="34" charset="0"/>
                          <a:cs typeface="Calibri" panose="020F0502020204030204" pitchFamily="34" charset="0"/>
                        </a:rPr>
                        <a:t> yr</a:t>
                      </a:r>
                      <a:endParaRPr lang="en-US" sz="1400" dirty="0"/>
                    </a:p>
                  </a:txBody>
                  <a:tcPr/>
                </a:tc>
                <a:tc rowSpan="2">
                  <a:txBody>
                    <a:bodyPr/>
                    <a:lstStyle/>
                    <a:p>
                      <a:endParaRPr lang="en-US" sz="1400" dirty="0"/>
                    </a:p>
                    <a:p>
                      <a:r>
                        <a:rPr lang="en-US" sz="1400" dirty="0"/>
                        <a:t>JPG 49 (2022) 015104</a:t>
                      </a:r>
                    </a:p>
                  </a:txBody>
                  <a:tcPr/>
                </a:tc>
                <a:extLst>
                  <a:ext uri="{0D108BD9-81ED-4DB2-BD59-A6C34878D82A}">
                    <a16:rowId xmlns:a16="http://schemas.microsoft.com/office/drawing/2014/main" val="2755442208"/>
                  </a:ext>
                </a:extLst>
              </a:tr>
              <a:tr h="370840">
                <a:tc>
                  <a:txBody>
                    <a:bodyPr/>
                    <a:lstStyle/>
                    <a:p>
                      <a:r>
                        <a:rPr lang="en-US" sz="1400" dirty="0"/>
                        <a:t>nEXO (discovery)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0.38</a:t>
                      </a:r>
                      <a:r>
                        <a:rPr lang="en-US" sz="1400" dirty="0">
                          <a:latin typeface="Calibri" panose="020F0502020204030204" pitchFamily="34" charset="0"/>
                          <a:cs typeface="Calibri" panose="020F0502020204030204" pitchFamily="34" charset="0"/>
                        </a:rPr>
                        <a:t>·10</a:t>
                      </a:r>
                      <a:r>
                        <a:rPr lang="en-US" sz="1400" baseline="30000" dirty="0">
                          <a:latin typeface="Calibri" panose="020F0502020204030204" pitchFamily="34" charset="0"/>
                          <a:cs typeface="Calibri" panose="020F0502020204030204" pitchFamily="34" charset="0"/>
                        </a:rPr>
                        <a:t>28</a:t>
                      </a:r>
                      <a:r>
                        <a:rPr lang="en-US" sz="1400" dirty="0">
                          <a:latin typeface="Calibri" panose="020F0502020204030204" pitchFamily="34" charset="0"/>
                          <a:cs typeface="Calibri" panose="020F0502020204030204" pitchFamily="34" charset="0"/>
                        </a:rPr>
                        <a:t> yr (5</a:t>
                      </a:r>
                      <a:r>
                        <a:rPr lang="el-GR" sz="1400" dirty="0">
                          <a:latin typeface="Calibri" panose="020F0502020204030204" pitchFamily="34" charset="0"/>
                          <a:cs typeface="Calibri" panose="020F0502020204030204" pitchFamily="34" charset="0"/>
                        </a:rPr>
                        <a:t>σ</a:t>
                      </a:r>
                      <a:r>
                        <a:rPr lang="en-US" sz="1400" dirty="0">
                          <a:latin typeface="Calibri" panose="020F0502020204030204" pitchFamily="34" charset="0"/>
                          <a:cs typeface="Calibri" panose="020F0502020204030204" pitchFamily="34" charset="0"/>
                        </a:rPr>
                        <a:t>)</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0.74</a:t>
                      </a:r>
                      <a:r>
                        <a:rPr lang="en-US" sz="1400" dirty="0">
                          <a:latin typeface="Calibri" panose="020F0502020204030204" pitchFamily="34" charset="0"/>
                          <a:cs typeface="Calibri" panose="020F0502020204030204" pitchFamily="34" charset="0"/>
                        </a:rPr>
                        <a:t>·10</a:t>
                      </a:r>
                      <a:r>
                        <a:rPr lang="en-US" sz="1400" baseline="30000" dirty="0">
                          <a:latin typeface="Calibri" panose="020F0502020204030204" pitchFamily="34" charset="0"/>
                          <a:cs typeface="Calibri" panose="020F0502020204030204" pitchFamily="34" charset="0"/>
                        </a:rPr>
                        <a:t>28</a:t>
                      </a:r>
                      <a:r>
                        <a:rPr lang="en-US" sz="1400" dirty="0">
                          <a:latin typeface="Calibri" panose="020F0502020204030204" pitchFamily="34" charset="0"/>
                          <a:cs typeface="Calibri" panose="020F0502020204030204" pitchFamily="34" charset="0"/>
                        </a:rPr>
                        <a:t> yr (3</a:t>
                      </a:r>
                      <a:r>
                        <a:rPr lang="el-GR" sz="1400" dirty="0">
                          <a:latin typeface="Calibri" panose="020F0502020204030204" pitchFamily="34" charset="0"/>
                          <a:cs typeface="Calibri" panose="020F0502020204030204" pitchFamily="34" charset="0"/>
                        </a:rPr>
                        <a:t>σ</a:t>
                      </a:r>
                      <a:r>
                        <a:rPr lang="en-US" sz="1400" dirty="0">
                          <a:latin typeface="Calibri" panose="020F0502020204030204" pitchFamily="34" charset="0"/>
                          <a:cs typeface="Calibri" panose="020F0502020204030204" pitchFamily="34" charset="0"/>
                        </a:rPr>
                        <a:t>)</a:t>
                      </a:r>
                      <a:endParaRPr lang="en-US" sz="1400" dirty="0"/>
                    </a:p>
                  </a:txBody>
                  <a:tcPr/>
                </a:tc>
                <a:tc vMerge="1">
                  <a:txBody>
                    <a:bodyPr/>
                    <a:lstStyle/>
                    <a:p>
                      <a:endParaRPr lang="en-US" dirty="0"/>
                    </a:p>
                  </a:txBody>
                  <a:tcPr/>
                </a:tc>
                <a:extLst>
                  <a:ext uri="{0D108BD9-81ED-4DB2-BD59-A6C34878D82A}">
                    <a16:rowId xmlns:a16="http://schemas.microsoft.com/office/drawing/2014/main" val="2255638901"/>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0552E7-82A8-4FB9-9914-5637178CDEE2}"/>
                  </a:ext>
                </a:extLst>
              </p:cNvPr>
              <p:cNvSpPr txBox="1"/>
              <p:nvPr/>
            </p:nvSpPr>
            <p:spPr>
              <a:xfrm>
                <a:off x="729343" y="1481195"/>
                <a:ext cx="6150428" cy="1569660"/>
              </a:xfrm>
              <a:prstGeom prst="rect">
                <a:avLst/>
              </a:prstGeom>
              <a:noFill/>
            </p:spPr>
            <p:txBody>
              <a:bodyPr wrap="square" rtlCol="0">
                <a:spAutoFit/>
              </a:bodyPr>
              <a:lstStyle/>
              <a:p>
                <a:r>
                  <a:rPr lang="en-US" sz="2400" dirty="0"/>
                  <a:t>Compared to where we are today in the search for </a:t>
                </a:r>
                <a14:m>
                  <m:oMath xmlns:m="http://schemas.openxmlformats.org/officeDocument/2006/math">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𝜈𝛽𝛽</m:t>
                    </m:r>
                  </m:oMath>
                </a14:m>
                <a:r>
                  <a:rPr lang="en-US" sz="2400" dirty="0"/>
                  <a:t>-decay of </a:t>
                </a:r>
                <a:r>
                  <a:rPr lang="en-US" sz="2400" baseline="30000" dirty="0"/>
                  <a:t>136</a:t>
                </a:r>
                <a:r>
                  <a:rPr lang="en-US" sz="2400" dirty="0"/>
                  <a:t>Xe there is plenty of phase space for the discovery of Lepton number violation.</a:t>
                </a:r>
              </a:p>
            </p:txBody>
          </p:sp>
        </mc:Choice>
        <mc:Fallback xmlns="">
          <p:sp>
            <p:nvSpPr>
              <p:cNvPr id="8" name="TextBox 7">
                <a:extLst>
                  <a:ext uri="{FF2B5EF4-FFF2-40B4-BE49-F238E27FC236}">
                    <a16:creationId xmlns:a16="http://schemas.microsoft.com/office/drawing/2014/main" id="{840552E7-82A8-4FB9-9914-5637178CDEE2}"/>
                  </a:ext>
                </a:extLst>
              </p:cNvPr>
              <p:cNvSpPr txBox="1">
                <a:spLocks noRot="1" noChangeAspect="1" noMove="1" noResize="1" noEditPoints="1" noAdjustHandles="1" noChangeArrowheads="1" noChangeShapeType="1" noTextEdit="1"/>
              </p:cNvSpPr>
              <p:nvPr/>
            </p:nvSpPr>
            <p:spPr>
              <a:xfrm>
                <a:off x="729343" y="1481195"/>
                <a:ext cx="6150428" cy="1569660"/>
              </a:xfrm>
              <a:prstGeom prst="rect">
                <a:avLst/>
              </a:prstGeom>
              <a:blipFill>
                <a:blip r:embed="rId3"/>
                <a:stretch>
                  <a:fillRect l="-1586" t="-3113" r="-1685" b="-817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1FA3C4F-2C2B-4207-AF9C-57F541EF6108}"/>
              </a:ext>
            </a:extLst>
          </p:cNvPr>
          <p:cNvSpPr txBox="1"/>
          <p:nvPr/>
        </p:nvSpPr>
        <p:spPr>
          <a:xfrm>
            <a:off x="729342" y="3278167"/>
            <a:ext cx="6308271" cy="830997"/>
          </a:xfrm>
          <a:prstGeom prst="rect">
            <a:avLst/>
          </a:prstGeom>
          <a:noFill/>
        </p:spPr>
        <p:txBody>
          <a:bodyPr wrap="square" rtlCol="0">
            <a:spAutoFit/>
          </a:bodyPr>
          <a:lstStyle/>
          <a:p>
            <a:r>
              <a:rPr lang="en-US" sz="2400" dirty="0">
                <a:solidFill>
                  <a:schemeClr val="accent4">
                    <a:lumMod val="50000"/>
                  </a:schemeClr>
                </a:solidFill>
              </a:rPr>
              <a:t>In terms of 90% CL sensitivity there are about two orders of magnitude room for improvement.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004C52-F7B2-420E-83CE-3C46A9DE2833}"/>
                  </a:ext>
                </a:extLst>
              </p:cNvPr>
              <p:cNvSpPr txBox="1"/>
              <p:nvPr/>
            </p:nvSpPr>
            <p:spPr>
              <a:xfrm>
                <a:off x="729343" y="4336475"/>
                <a:ext cx="6384471" cy="1938992"/>
              </a:xfrm>
              <a:prstGeom prst="rect">
                <a:avLst/>
              </a:prstGeom>
              <a:noFill/>
            </p:spPr>
            <p:txBody>
              <a:bodyPr wrap="square" rtlCol="0">
                <a:spAutoFit/>
              </a:bodyPr>
              <a:lstStyle/>
              <a:p>
                <a:r>
                  <a:rPr lang="en-US" sz="2400" dirty="0">
                    <a:solidFill>
                      <a:schemeClr val="accent6">
                        <a:lumMod val="50000"/>
                      </a:schemeClr>
                    </a:solidFill>
                  </a:rPr>
                  <a:t>In case evidence for </a:t>
                </a:r>
                <a14:m>
                  <m:oMath xmlns:m="http://schemas.openxmlformats.org/officeDocument/2006/math">
                    <m:r>
                      <a:rPr lang="en-US" sz="2400" i="1">
                        <a:solidFill>
                          <a:schemeClr val="accent6">
                            <a:lumMod val="50000"/>
                          </a:schemeClr>
                        </a:solidFill>
                        <a:latin typeface="Cambria Math" panose="02040503050406030204" pitchFamily="18" charset="0"/>
                      </a:rPr>
                      <m:t>0</m:t>
                    </m:r>
                    <m:r>
                      <a:rPr lang="en-US" sz="2400" i="1">
                        <a:solidFill>
                          <a:schemeClr val="accent6">
                            <a:lumMod val="50000"/>
                          </a:schemeClr>
                        </a:solidFill>
                        <a:latin typeface="Cambria Math" panose="02040503050406030204" pitchFamily="18" charset="0"/>
                        <a:ea typeface="Cambria Math" panose="02040503050406030204" pitchFamily="18" charset="0"/>
                      </a:rPr>
                      <m:t>𝜈𝛽𝛽</m:t>
                    </m:r>
                  </m:oMath>
                </a14:m>
                <a:r>
                  <a:rPr lang="en-US" sz="2400" dirty="0">
                    <a:solidFill>
                      <a:schemeClr val="accent6">
                        <a:lumMod val="50000"/>
                      </a:schemeClr>
                    </a:solidFill>
                  </a:rPr>
                  <a:t>-decay is observed with a sufficiently short half-life, a control</a:t>
                </a:r>
              </a:p>
              <a:p>
                <a:r>
                  <a:rPr lang="en-US" sz="2400" dirty="0">
                    <a:solidFill>
                      <a:schemeClr val="accent6">
                        <a:lumMod val="50000"/>
                      </a:schemeClr>
                    </a:solidFill>
                  </a:rPr>
                  <a:t>run with natural or depleted xenon </a:t>
                </a:r>
              </a:p>
              <a:p>
                <a:r>
                  <a:rPr lang="en-US" sz="2400" dirty="0">
                    <a:solidFill>
                      <a:schemeClr val="accent6">
                        <a:lumMod val="50000"/>
                      </a:schemeClr>
                    </a:solidFill>
                  </a:rPr>
                  <a:t>would provide additional evidence for</a:t>
                </a:r>
              </a:p>
              <a:p>
                <a:r>
                  <a:rPr lang="en-US" sz="2400" dirty="0">
                    <a:solidFill>
                      <a:schemeClr val="accent6">
                        <a:lumMod val="50000"/>
                      </a:schemeClr>
                    </a:solidFill>
                  </a:rPr>
                  <a:t>new physics. </a:t>
                </a:r>
              </a:p>
            </p:txBody>
          </p:sp>
        </mc:Choice>
        <mc:Fallback xmlns="">
          <p:sp>
            <p:nvSpPr>
              <p:cNvPr id="10" name="TextBox 9">
                <a:extLst>
                  <a:ext uri="{FF2B5EF4-FFF2-40B4-BE49-F238E27FC236}">
                    <a16:creationId xmlns:a16="http://schemas.microsoft.com/office/drawing/2014/main" id="{EF004C52-F7B2-420E-83CE-3C46A9DE2833}"/>
                  </a:ext>
                </a:extLst>
              </p:cNvPr>
              <p:cNvSpPr txBox="1">
                <a:spLocks noRot="1" noChangeAspect="1" noMove="1" noResize="1" noEditPoints="1" noAdjustHandles="1" noChangeArrowheads="1" noChangeShapeType="1" noTextEdit="1"/>
              </p:cNvSpPr>
              <p:nvPr/>
            </p:nvSpPr>
            <p:spPr>
              <a:xfrm>
                <a:off x="729343" y="4336475"/>
                <a:ext cx="6384471" cy="1938992"/>
              </a:xfrm>
              <a:prstGeom prst="rect">
                <a:avLst/>
              </a:prstGeom>
              <a:blipFill>
                <a:blip r:embed="rId4"/>
                <a:stretch>
                  <a:fillRect l="-1528" t="-2516" r="-1337" b="-6289"/>
                </a:stretch>
              </a:blipFill>
            </p:spPr>
            <p:txBody>
              <a:bodyPr/>
              <a:lstStyle/>
              <a:p>
                <a:r>
                  <a:rPr lang="en-US">
                    <a:noFill/>
                  </a:rPr>
                  <a:t> </a:t>
                </a:r>
              </a:p>
            </p:txBody>
          </p:sp>
        </mc:Fallback>
      </mc:AlternateContent>
    </p:spTree>
    <p:extLst>
      <p:ext uri="{BB962C8B-B14F-4D97-AF65-F5344CB8AC3E}">
        <p14:creationId xmlns:p14="http://schemas.microsoft.com/office/powerpoint/2010/main" val="243338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12E1-570F-45EA-971B-BB3CCCA2F389}"/>
              </a:ext>
            </a:extLst>
          </p:cNvPr>
          <p:cNvSpPr>
            <a:spLocks noGrp="1"/>
          </p:cNvSpPr>
          <p:nvPr>
            <p:ph type="title"/>
          </p:nvPr>
        </p:nvSpPr>
        <p:spPr/>
        <p:txBody>
          <a:bodyPr/>
          <a:lstStyle/>
          <a:p>
            <a:r>
              <a:rPr lang="en-US" dirty="0"/>
              <a:t>nEXO Scientific Reach</a:t>
            </a:r>
          </a:p>
        </p:txBody>
      </p:sp>
      <p:sp>
        <p:nvSpPr>
          <p:cNvPr id="4" name="Slide Number Placeholder 3">
            <a:extLst>
              <a:ext uri="{FF2B5EF4-FFF2-40B4-BE49-F238E27FC236}">
                <a16:creationId xmlns:a16="http://schemas.microsoft.com/office/drawing/2014/main" id="{BC57E30F-F684-441F-B739-7325366D25E3}"/>
              </a:ext>
            </a:extLst>
          </p:cNvPr>
          <p:cNvSpPr>
            <a:spLocks noGrp="1"/>
          </p:cNvSpPr>
          <p:nvPr>
            <p:ph type="sldNum" sz="quarter" idx="12"/>
          </p:nvPr>
        </p:nvSpPr>
        <p:spPr/>
        <p:txBody>
          <a:bodyPr/>
          <a:lstStyle/>
          <a:p>
            <a:fld id="{702A13C8-4E0A-4ADA-AF67-E326CA4F1584}" type="slidenum">
              <a:rPr lang="en-US" smtClean="0"/>
              <a:pPr/>
              <a:t>25</a:t>
            </a:fld>
            <a:endParaRPr lang="en-US" dirty="0"/>
          </a:p>
        </p:txBody>
      </p:sp>
      <p:sp>
        <p:nvSpPr>
          <p:cNvPr id="5" name="Footer Placeholder 4">
            <a:extLst>
              <a:ext uri="{FF2B5EF4-FFF2-40B4-BE49-F238E27FC236}">
                <a16:creationId xmlns:a16="http://schemas.microsoft.com/office/drawing/2014/main" id="{FF534C89-46CA-4066-A262-0F05095EB5C6}"/>
              </a:ext>
            </a:extLst>
          </p:cNvPr>
          <p:cNvSpPr>
            <a:spLocks noGrp="1"/>
          </p:cNvSpPr>
          <p:nvPr>
            <p:ph type="ftr" sz="quarter" idx="11"/>
          </p:nvPr>
        </p:nvSpPr>
        <p:spPr/>
        <p:txBody>
          <a:bodyPr/>
          <a:lstStyle/>
          <a:p>
            <a:r>
              <a:rPr lang="en-US"/>
              <a:t>Erice 2022</a:t>
            </a: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4CD51E-64C1-46CF-B6C5-3B0F40DB5FB3}"/>
                  </a:ext>
                </a:extLst>
              </p:cNvPr>
              <p:cNvSpPr txBox="1"/>
              <p:nvPr/>
            </p:nvSpPr>
            <p:spPr>
              <a:xfrm>
                <a:off x="833180" y="1540329"/>
                <a:ext cx="6221186" cy="2078069"/>
              </a:xfrm>
              <a:prstGeom prst="rect">
                <a:avLst/>
              </a:prstGeom>
              <a:noFill/>
            </p:spPr>
            <p:txBody>
              <a:bodyPr wrap="square" rtlCol="0">
                <a:spAutoFit/>
              </a:bodyPr>
              <a:lstStyle/>
              <a:p>
                <a:r>
                  <a:rPr lang="en-US" sz="2400" dirty="0"/>
                  <a:t>To compare the scientific reach to projects using different nuclides, it is better to compare neutrino masses </a:t>
                </a:r>
                <a14:m>
                  <m:oMath xmlns:m="http://schemas.openxmlformats.org/officeDocument/2006/math">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i="1" smtClean="0">
                                <a:latin typeface="Cambria Math" panose="02040503050406030204" pitchFamily="18" charset="0"/>
                                <a:ea typeface="Cambria Math" panose="02040503050406030204" pitchFamily="18" charset="0"/>
                              </a:rPr>
                              <m:t>𝛽𝛽</m:t>
                            </m:r>
                          </m:sub>
                        </m:sSub>
                      </m:e>
                    </m:d>
                  </m:oMath>
                </a14:m>
                <a:r>
                  <a:rPr lang="en-US" sz="2400" dirty="0"/>
                  <a:t>. However, the translation from the well-determined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f>
                          <m:fPr>
                            <m:type m:val="lin"/>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b>
                    </m:sSub>
                  </m:oMath>
                </a14:m>
                <a:r>
                  <a:rPr lang="en-US" sz="2400" dirty="0"/>
                  <a:t> to </a:t>
                </a:r>
                <a14:m>
                  <m:oMath xmlns:m="http://schemas.openxmlformats.org/officeDocument/2006/math">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ea typeface="Cambria Math" panose="02040503050406030204" pitchFamily="18" charset="0"/>
                              </a:rPr>
                              <m:t>𝛽𝛽</m:t>
                            </m:r>
                          </m:sub>
                        </m:sSub>
                      </m:e>
                    </m:d>
                  </m:oMath>
                </a14:m>
                <a:r>
                  <a:rPr lang="en-US" sz="2400" dirty="0"/>
                  <a:t> relies on nuclear models and is “fuzzy”.</a:t>
                </a:r>
              </a:p>
            </p:txBody>
          </p:sp>
        </mc:Choice>
        <mc:Fallback xmlns="">
          <p:sp>
            <p:nvSpPr>
              <p:cNvPr id="6" name="TextBox 5">
                <a:extLst>
                  <a:ext uri="{FF2B5EF4-FFF2-40B4-BE49-F238E27FC236}">
                    <a16:creationId xmlns:a16="http://schemas.microsoft.com/office/drawing/2014/main" id="{564CD51E-64C1-46CF-B6C5-3B0F40DB5FB3}"/>
                  </a:ext>
                </a:extLst>
              </p:cNvPr>
              <p:cNvSpPr txBox="1">
                <a:spLocks noRot="1" noChangeAspect="1" noMove="1" noResize="1" noEditPoints="1" noAdjustHandles="1" noChangeArrowheads="1" noChangeShapeType="1" noTextEdit="1"/>
              </p:cNvSpPr>
              <p:nvPr/>
            </p:nvSpPr>
            <p:spPr>
              <a:xfrm>
                <a:off x="833180" y="1540329"/>
                <a:ext cx="6221186" cy="2078069"/>
              </a:xfrm>
              <a:prstGeom prst="rect">
                <a:avLst/>
              </a:prstGeom>
              <a:blipFill>
                <a:blip r:embed="rId2"/>
                <a:stretch>
                  <a:fillRect l="-1569" t="-2346" r="-1275" b="-10850"/>
                </a:stretch>
              </a:blipFill>
            </p:spPr>
            <p:txBody>
              <a:bodyPr/>
              <a:lstStyle/>
              <a:p>
                <a:r>
                  <a:rPr lang="en-US">
                    <a:noFill/>
                  </a:rPr>
                  <a:t> </a:t>
                </a:r>
              </a:p>
            </p:txBody>
          </p:sp>
        </mc:Fallback>
      </mc:AlternateContent>
      <p:pic>
        <p:nvPicPr>
          <p:cNvPr id="7" name="Picture 9" descr="Chart, waterfall chart&#10;&#10;Description automatically generated">
            <a:extLst>
              <a:ext uri="{FF2B5EF4-FFF2-40B4-BE49-F238E27FC236}">
                <a16:creationId xmlns:a16="http://schemas.microsoft.com/office/drawing/2014/main" id="{AE9B05AB-49BF-425F-8CEA-0D5FD2064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438" y="136525"/>
            <a:ext cx="4324579" cy="367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813697B3-DB96-4926-A54D-809BB2B6AD87}"/>
              </a:ext>
            </a:extLst>
          </p:cNvPr>
          <p:cNvGrpSpPr/>
          <p:nvPr/>
        </p:nvGrpSpPr>
        <p:grpSpPr>
          <a:xfrm>
            <a:off x="8281473" y="3883022"/>
            <a:ext cx="3657600" cy="276997"/>
            <a:chOff x="7829550" y="5541419"/>
            <a:chExt cx="3657600" cy="276997"/>
          </a:xfrm>
        </p:grpSpPr>
        <p:cxnSp>
          <p:nvCxnSpPr>
            <p:cNvPr id="8" name="Straight Arrow Connector 7">
              <a:extLst>
                <a:ext uri="{FF2B5EF4-FFF2-40B4-BE49-F238E27FC236}">
                  <a16:creationId xmlns:a16="http://schemas.microsoft.com/office/drawing/2014/main" id="{E687125D-2C6D-428B-A429-13BA1EBEFAD1}"/>
                </a:ext>
              </a:extLst>
            </p:cNvPr>
            <p:cNvCxnSpPr/>
            <p:nvPr/>
          </p:nvCxnSpPr>
          <p:spPr>
            <a:xfrm flipH="1">
              <a:off x="7829550" y="5570765"/>
              <a:ext cx="3657600" cy="0"/>
            </a:xfrm>
            <a:prstGeom prst="straightConnector1">
              <a:avLst/>
            </a:prstGeom>
            <a:noFill/>
            <a:ln w="1905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BA4907F3-027C-4C2D-9CD1-26AADA271A4D}"/>
                </a:ext>
              </a:extLst>
            </p:cNvPr>
            <p:cNvSpPr txBox="1"/>
            <p:nvPr/>
          </p:nvSpPr>
          <p:spPr>
            <a:xfrm>
              <a:off x="8887980" y="5541419"/>
              <a:ext cx="154074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4289" tIns="34289" rIns="34289" bIns="34289" spcCol="38100">
              <a:spAutoFit/>
            </a:bodyPr>
            <a:lstStyle/>
            <a:p>
              <a:pPr defTabSz="685800">
                <a:defRPr/>
              </a:pPr>
              <a:r>
                <a:rPr lang="en-US" sz="1350" dirty="0">
                  <a:solidFill>
                    <a:srgbClr val="0070C0"/>
                  </a:solidFill>
                  <a:latin typeface="+mj-lt"/>
                  <a:ea typeface="+mj-ea"/>
                  <a:cs typeface="+mj-cs"/>
                  <a:sym typeface="Calibri"/>
                </a:rPr>
                <a:t>Deeper physics reach</a:t>
              </a:r>
            </a:p>
          </p:txBody>
        </p:sp>
      </p:gr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E03CC711-E662-4678-B150-5A2FB56B426C}"/>
                  </a:ext>
                </a:extLst>
              </p:cNvPr>
              <p:cNvGraphicFramePr>
                <a:graphicFrameLocks noGrp="1"/>
              </p:cNvGraphicFramePr>
              <p:nvPr>
                <p:extLst>
                  <p:ext uri="{D42A27DB-BD31-4B8C-83A1-F6EECF244321}">
                    <p14:modId xmlns:p14="http://schemas.microsoft.com/office/powerpoint/2010/main" val="665516180"/>
                  </p:ext>
                </p:extLst>
              </p:nvPr>
            </p:nvGraphicFramePr>
            <p:xfrm>
              <a:off x="7888382" y="4450706"/>
              <a:ext cx="4187635" cy="1854200"/>
            </p:xfrm>
            <a:graphic>
              <a:graphicData uri="http://schemas.openxmlformats.org/drawingml/2006/table">
                <a:tbl>
                  <a:tblPr firstRow="1" bandRow="1">
                    <a:tableStyleId>{5940675A-B579-460E-94D1-54222C63F5DA}</a:tableStyleId>
                  </a:tblPr>
                  <a:tblGrid>
                    <a:gridCol w="985076">
                      <a:extLst>
                        <a:ext uri="{9D8B030D-6E8A-4147-A177-3AD203B41FA5}">
                          <a16:colId xmlns:a16="http://schemas.microsoft.com/office/drawing/2014/main" val="3574608357"/>
                        </a:ext>
                      </a:extLst>
                    </a:gridCol>
                    <a:gridCol w="1424305">
                      <a:extLst>
                        <a:ext uri="{9D8B030D-6E8A-4147-A177-3AD203B41FA5}">
                          <a16:colId xmlns:a16="http://schemas.microsoft.com/office/drawing/2014/main" val="1843211699"/>
                        </a:ext>
                      </a:extLst>
                    </a:gridCol>
                    <a:gridCol w="1778254">
                      <a:extLst>
                        <a:ext uri="{9D8B030D-6E8A-4147-A177-3AD203B41FA5}">
                          <a16:colId xmlns:a16="http://schemas.microsoft.com/office/drawing/2014/main" val="277204372"/>
                        </a:ext>
                      </a:extLst>
                    </a:gridCol>
                  </a:tblGrid>
                  <a:tr h="370840">
                    <a:tc rowSpan="2">
                      <a:txBody>
                        <a:bodyPr/>
                        <a:lstStyle/>
                        <a:p>
                          <a:endParaRPr lang="en-US" sz="1400" dirty="0"/>
                        </a:p>
                      </a:txBody>
                      <a:tcPr/>
                    </a:tc>
                    <a:tc gridSpan="2">
                      <a:txBody>
                        <a:bodyPr/>
                        <a:lstStyle/>
                        <a:p>
                          <a:pPr algn="ctr"/>
                          <a14:m>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ea typeface="Cambria Math" panose="02040503050406030204" pitchFamily="18" charset="0"/>
                                        </a:rPr>
                                        <m:t>𝛽𝛽</m:t>
                                      </m:r>
                                    </m:sub>
                                  </m:sSub>
                                </m:e>
                              </m:d>
                            </m:oMath>
                          </a14:m>
                          <a:r>
                            <a:rPr lang="en-US" sz="1400" dirty="0"/>
                            <a:t> [meV] from median NME</a:t>
                          </a:r>
                        </a:p>
                      </a:txBody>
                      <a:tcPr/>
                    </a:tc>
                    <a:tc hMerge="1">
                      <a:txBody>
                        <a:bodyPr/>
                        <a:lstStyle/>
                        <a:p>
                          <a:endParaRPr lang="en-US" dirty="0"/>
                        </a:p>
                      </a:txBody>
                      <a:tcPr/>
                    </a:tc>
                    <a:extLst>
                      <a:ext uri="{0D108BD9-81ED-4DB2-BD59-A6C34878D82A}">
                        <a16:rowId xmlns:a16="http://schemas.microsoft.com/office/drawing/2014/main" val="314051870"/>
                      </a:ext>
                    </a:extLst>
                  </a:tr>
                  <a:tr h="370840">
                    <a:tc vMerge="1">
                      <a:txBody>
                        <a:bodyPr/>
                        <a:lstStyle/>
                        <a:p>
                          <a:endParaRPr lang="en-US" dirty="0"/>
                        </a:p>
                      </a:txBody>
                      <a:tcPr/>
                    </a:tc>
                    <a:tc>
                      <a:txBody>
                        <a:bodyPr/>
                        <a:lstStyle/>
                        <a:p>
                          <a:r>
                            <a:rPr lang="en-US" sz="1400" dirty="0"/>
                            <a:t>90% CL </a:t>
                          </a:r>
                          <a:r>
                            <a:rPr lang="en-US" sz="1400" dirty="0" err="1"/>
                            <a:t>sens.</a:t>
                          </a:r>
                          <a:endParaRPr lang="en-US" sz="1400" dirty="0"/>
                        </a:p>
                      </a:txBody>
                      <a:tcPr/>
                    </a:tc>
                    <a:tc>
                      <a:txBody>
                        <a:bodyPr/>
                        <a:lstStyle/>
                        <a:p>
                          <a:r>
                            <a:rPr lang="en-US" sz="1400" dirty="0"/>
                            <a:t>3</a:t>
                          </a:r>
                          <a:r>
                            <a:rPr lang="el-GR" sz="1400" dirty="0">
                              <a:latin typeface="Calibri" panose="020F0502020204030204" pitchFamily="34" charset="0"/>
                              <a:cs typeface="Calibri" panose="020F0502020204030204" pitchFamily="34" charset="0"/>
                            </a:rPr>
                            <a:t>σ</a:t>
                          </a:r>
                          <a:r>
                            <a:rPr lang="en-US" sz="1400" dirty="0">
                              <a:latin typeface="Calibri" panose="020F0502020204030204" pitchFamily="34" charset="0"/>
                              <a:cs typeface="Calibri" panose="020F0502020204030204" pitchFamily="34" charset="0"/>
                            </a:rPr>
                            <a:t> discovery</a:t>
                          </a:r>
                          <a:endParaRPr lang="en-US" sz="1400" dirty="0"/>
                        </a:p>
                      </a:txBody>
                      <a:tcPr/>
                    </a:tc>
                    <a:extLst>
                      <a:ext uri="{0D108BD9-81ED-4DB2-BD59-A6C34878D82A}">
                        <a16:rowId xmlns:a16="http://schemas.microsoft.com/office/drawing/2014/main" val="2862305382"/>
                      </a:ext>
                    </a:extLst>
                  </a:tr>
                  <a:tr h="370840">
                    <a:tc>
                      <a:txBody>
                        <a:bodyPr/>
                        <a:lstStyle/>
                        <a:p>
                          <a:r>
                            <a:rPr lang="en-US" sz="1400" dirty="0"/>
                            <a:t>nEXO</a:t>
                          </a:r>
                        </a:p>
                      </a:txBody>
                      <a:tcPr/>
                    </a:tc>
                    <a:tc>
                      <a:txBody>
                        <a:bodyPr/>
                        <a:lstStyle/>
                        <a:p>
                          <a:r>
                            <a:rPr lang="en-US" sz="1400" dirty="0"/>
                            <a:t>8.2</a:t>
                          </a:r>
                        </a:p>
                      </a:txBody>
                      <a:tcPr/>
                    </a:tc>
                    <a:tc>
                      <a:txBody>
                        <a:bodyPr/>
                        <a:lstStyle/>
                        <a:p>
                          <a:r>
                            <a:rPr lang="en-US" sz="1400" dirty="0"/>
                            <a:t>11.1</a:t>
                          </a:r>
                        </a:p>
                      </a:txBody>
                      <a:tcPr/>
                    </a:tc>
                    <a:extLst>
                      <a:ext uri="{0D108BD9-81ED-4DB2-BD59-A6C34878D82A}">
                        <a16:rowId xmlns:a16="http://schemas.microsoft.com/office/drawing/2014/main" val="1169010443"/>
                      </a:ext>
                    </a:extLst>
                  </a:tr>
                  <a:tr h="370840">
                    <a:tc>
                      <a:txBody>
                        <a:bodyPr/>
                        <a:lstStyle/>
                        <a:p>
                          <a:r>
                            <a:rPr lang="en-US" sz="1400" dirty="0"/>
                            <a:t>LEGEND</a:t>
                          </a:r>
                        </a:p>
                      </a:txBody>
                      <a:tcPr/>
                    </a:tc>
                    <a:tc>
                      <a:txBody>
                        <a:bodyPr/>
                        <a:lstStyle/>
                        <a:p>
                          <a:r>
                            <a:rPr lang="en-US" sz="1400" dirty="0"/>
                            <a:t>11.1</a:t>
                          </a:r>
                        </a:p>
                      </a:txBody>
                      <a:tcPr/>
                    </a:tc>
                    <a:tc>
                      <a:txBody>
                        <a:bodyPr/>
                        <a:lstStyle/>
                        <a:p>
                          <a:r>
                            <a:rPr lang="en-US" sz="1400" dirty="0"/>
                            <a:t>12.0</a:t>
                          </a:r>
                        </a:p>
                      </a:txBody>
                      <a:tcPr/>
                    </a:tc>
                    <a:extLst>
                      <a:ext uri="{0D108BD9-81ED-4DB2-BD59-A6C34878D82A}">
                        <a16:rowId xmlns:a16="http://schemas.microsoft.com/office/drawing/2014/main" val="2709317029"/>
                      </a:ext>
                    </a:extLst>
                  </a:tr>
                  <a:tr h="370840">
                    <a:tc>
                      <a:txBody>
                        <a:bodyPr/>
                        <a:lstStyle/>
                        <a:p>
                          <a:r>
                            <a:rPr lang="en-US" sz="1400" dirty="0"/>
                            <a:t>CUPID</a:t>
                          </a:r>
                        </a:p>
                      </a:txBody>
                      <a:tcPr/>
                    </a:tc>
                    <a:tc>
                      <a:txBody>
                        <a:bodyPr/>
                        <a:lstStyle/>
                        <a:p>
                          <a:r>
                            <a:rPr lang="en-US" sz="1400" dirty="0"/>
                            <a:t>12.9</a:t>
                          </a:r>
                        </a:p>
                      </a:txBody>
                      <a:tcPr/>
                    </a:tc>
                    <a:tc>
                      <a:txBody>
                        <a:bodyPr/>
                        <a:lstStyle/>
                        <a:p>
                          <a:r>
                            <a:rPr lang="en-US" sz="1400" dirty="0"/>
                            <a:t>15.0</a:t>
                          </a:r>
                        </a:p>
                      </a:txBody>
                      <a:tcPr/>
                    </a:tc>
                    <a:extLst>
                      <a:ext uri="{0D108BD9-81ED-4DB2-BD59-A6C34878D82A}">
                        <a16:rowId xmlns:a16="http://schemas.microsoft.com/office/drawing/2014/main" val="3084355849"/>
                      </a:ext>
                    </a:extLst>
                  </a:tr>
                </a:tbl>
              </a:graphicData>
            </a:graphic>
          </p:graphicFrame>
        </mc:Choice>
        <mc:Fallback xmlns="">
          <p:graphicFrame>
            <p:nvGraphicFramePr>
              <p:cNvPr id="10" name="Table 9">
                <a:extLst>
                  <a:ext uri="{FF2B5EF4-FFF2-40B4-BE49-F238E27FC236}">
                    <a16:creationId xmlns:a16="http://schemas.microsoft.com/office/drawing/2014/main" id="{E03CC711-E662-4678-B150-5A2FB56B426C}"/>
                  </a:ext>
                </a:extLst>
              </p:cNvPr>
              <p:cNvGraphicFramePr>
                <a:graphicFrameLocks noGrp="1"/>
              </p:cNvGraphicFramePr>
              <p:nvPr>
                <p:extLst>
                  <p:ext uri="{D42A27DB-BD31-4B8C-83A1-F6EECF244321}">
                    <p14:modId xmlns:p14="http://schemas.microsoft.com/office/powerpoint/2010/main" val="665516180"/>
                  </p:ext>
                </p:extLst>
              </p:nvPr>
            </p:nvGraphicFramePr>
            <p:xfrm>
              <a:off x="7888382" y="4450706"/>
              <a:ext cx="4187635" cy="1854200"/>
            </p:xfrm>
            <a:graphic>
              <a:graphicData uri="http://schemas.openxmlformats.org/drawingml/2006/table">
                <a:tbl>
                  <a:tblPr firstRow="1" bandRow="1">
                    <a:tableStyleId>{5940675A-B579-460E-94D1-54222C63F5DA}</a:tableStyleId>
                  </a:tblPr>
                  <a:tblGrid>
                    <a:gridCol w="985076">
                      <a:extLst>
                        <a:ext uri="{9D8B030D-6E8A-4147-A177-3AD203B41FA5}">
                          <a16:colId xmlns:a16="http://schemas.microsoft.com/office/drawing/2014/main" val="3574608357"/>
                        </a:ext>
                      </a:extLst>
                    </a:gridCol>
                    <a:gridCol w="1424305">
                      <a:extLst>
                        <a:ext uri="{9D8B030D-6E8A-4147-A177-3AD203B41FA5}">
                          <a16:colId xmlns:a16="http://schemas.microsoft.com/office/drawing/2014/main" val="1843211699"/>
                        </a:ext>
                      </a:extLst>
                    </a:gridCol>
                    <a:gridCol w="1778254">
                      <a:extLst>
                        <a:ext uri="{9D8B030D-6E8A-4147-A177-3AD203B41FA5}">
                          <a16:colId xmlns:a16="http://schemas.microsoft.com/office/drawing/2014/main" val="277204372"/>
                        </a:ext>
                      </a:extLst>
                    </a:gridCol>
                  </a:tblGrid>
                  <a:tr h="370840">
                    <a:tc rowSpan="2">
                      <a:txBody>
                        <a:bodyPr/>
                        <a:lstStyle/>
                        <a:p>
                          <a:endParaRPr lang="en-US" sz="1400" dirty="0"/>
                        </a:p>
                      </a:txBody>
                      <a:tcPr/>
                    </a:tc>
                    <a:tc gridSpan="2">
                      <a:txBody>
                        <a:bodyPr/>
                        <a:lstStyle/>
                        <a:p>
                          <a:endParaRPr lang="en-US"/>
                        </a:p>
                      </a:txBody>
                      <a:tcPr>
                        <a:blipFill>
                          <a:blip r:embed="rId4"/>
                          <a:stretch>
                            <a:fillRect l="-31238" t="-1639" r="-571" b="-403279"/>
                          </a:stretch>
                        </a:blipFill>
                      </a:tcPr>
                    </a:tc>
                    <a:tc hMerge="1">
                      <a:txBody>
                        <a:bodyPr/>
                        <a:lstStyle/>
                        <a:p>
                          <a:endParaRPr lang="en-US" dirty="0"/>
                        </a:p>
                      </a:txBody>
                      <a:tcPr/>
                    </a:tc>
                    <a:extLst>
                      <a:ext uri="{0D108BD9-81ED-4DB2-BD59-A6C34878D82A}">
                        <a16:rowId xmlns:a16="http://schemas.microsoft.com/office/drawing/2014/main" val="314051870"/>
                      </a:ext>
                    </a:extLst>
                  </a:tr>
                  <a:tr h="370840">
                    <a:tc vMerge="1">
                      <a:txBody>
                        <a:bodyPr/>
                        <a:lstStyle/>
                        <a:p>
                          <a:endParaRPr lang="en-US" dirty="0"/>
                        </a:p>
                      </a:txBody>
                      <a:tcPr/>
                    </a:tc>
                    <a:tc>
                      <a:txBody>
                        <a:bodyPr/>
                        <a:lstStyle/>
                        <a:p>
                          <a:r>
                            <a:rPr lang="en-US" sz="1400" dirty="0"/>
                            <a:t>90% CL </a:t>
                          </a:r>
                          <a:r>
                            <a:rPr lang="en-US" sz="1400" dirty="0" err="1"/>
                            <a:t>sens.</a:t>
                          </a:r>
                          <a:endParaRPr lang="en-US" sz="1400" dirty="0"/>
                        </a:p>
                      </a:txBody>
                      <a:tcPr/>
                    </a:tc>
                    <a:tc>
                      <a:txBody>
                        <a:bodyPr/>
                        <a:lstStyle/>
                        <a:p>
                          <a:r>
                            <a:rPr lang="en-US" sz="1400" dirty="0"/>
                            <a:t>3</a:t>
                          </a:r>
                          <a:r>
                            <a:rPr lang="el-GR" sz="1400" dirty="0">
                              <a:latin typeface="Calibri" panose="020F0502020204030204" pitchFamily="34" charset="0"/>
                              <a:cs typeface="Calibri" panose="020F0502020204030204" pitchFamily="34" charset="0"/>
                            </a:rPr>
                            <a:t>σ</a:t>
                          </a:r>
                          <a:r>
                            <a:rPr lang="en-US" sz="1400" dirty="0">
                              <a:latin typeface="Calibri" panose="020F0502020204030204" pitchFamily="34" charset="0"/>
                              <a:cs typeface="Calibri" panose="020F0502020204030204" pitchFamily="34" charset="0"/>
                            </a:rPr>
                            <a:t> discovery</a:t>
                          </a:r>
                          <a:endParaRPr lang="en-US" sz="1400" dirty="0"/>
                        </a:p>
                      </a:txBody>
                      <a:tcPr/>
                    </a:tc>
                    <a:extLst>
                      <a:ext uri="{0D108BD9-81ED-4DB2-BD59-A6C34878D82A}">
                        <a16:rowId xmlns:a16="http://schemas.microsoft.com/office/drawing/2014/main" val="2862305382"/>
                      </a:ext>
                    </a:extLst>
                  </a:tr>
                  <a:tr h="370840">
                    <a:tc>
                      <a:txBody>
                        <a:bodyPr/>
                        <a:lstStyle/>
                        <a:p>
                          <a:r>
                            <a:rPr lang="en-US" sz="1400" dirty="0"/>
                            <a:t>nEXO</a:t>
                          </a:r>
                        </a:p>
                      </a:txBody>
                      <a:tcPr/>
                    </a:tc>
                    <a:tc>
                      <a:txBody>
                        <a:bodyPr/>
                        <a:lstStyle/>
                        <a:p>
                          <a:r>
                            <a:rPr lang="en-US" sz="1400" dirty="0"/>
                            <a:t>8.2</a:t>
                          </a:r>
                        </a:p>
                      </a:txBody>
                      <a:tcPr/>
                    </a:tc>
                    <a:tc>
                      <a:txBody>
                        <a:bodyPr/>
                        <a:lstStyle/>
                        <a:p>
                          <a:r>
                            <a:rPr lang="en-US" sz="1400" dirty="0"/>
                            <a:t>11.1</a:t>
                          </a:r>
                        </a:p>
                      </a:txBody>
                      <a:tcPr/>
                    </a:tc>
                    <a:extLst>
                      <a:ext uri="{0D108BD9-81ED-4DB2-BD59-A6C34878D82A}">
                        <a16:rowId xmlns:a16="http://schemas.microsoft.com/office/drawing/2014/main" val="1169010443"/>
                      </a:ext>
                    </a:extLst>
                  </a:tr>
                  <a:tr h="370840">
                    <a:tc>
                      <a:txBody>
                        <a:bodyPr/>
                        <a:lstStyle/>
                        <a:p>
                          <a:r>
                            <a:rPr lang="en-US" sz="1400" dirty="0"/>
                            <a:t>LEGEND</a:t>
                          </a:r>
                        </a:p>
                      </a:txBody>
                      <a:tcPr/>
                    </a:tc>
                    <a:tc>
                      <a:txBody>
                        <a:bodyPr/>
                        <a:lstStyle/>
                        <a:p>
                          <a:r>
                            <a:rPr lang="en-US" sz="1400" dirty="0"/>
                            <a:t>11.1</a:t>
                          </a:r>
                        </a:p>
                      </a:txBody>
                      <a:tcPr/>
                    </a:tc>
                    <a:tc>
                      <a:txBody>
                        <a:bodyPr/>
                        <a:lstStyle/>
                        <a:p>
                          <a:r>
                            <a:rPr lang="en-US" sz="1400" dirty="0"/>
                            <a:t>12.0</a:t>
                          </a:r>
                        </a:p>
                      </a:txBody>
                      <a:tcPr/>
                    </a:tc>
                    <a:extLst>
                      <a:ext uri="{0D108BD9-81ED-4DB2-BD59-A6C34878D82A}">
                        <a16:rowId xmlns:a16="http://schemas.microsoft.com/office/drawing/2014/main" val="2709317029"/>
                      </a:ext>
                    </a:extLst>
                  </a:tr>
                  <a:tr h="370840">
                    <a:tc>
                      <a:txBody>
                        <a:bodyPr/>
                        <a:lstStyle/>
                        <a:p>
                          <a:r>
                            <a:rPr lang="en-US" sz="1400" dirty="0"/>
                            <a:t>CUPID</a:t>
                          </a:r>
                        </a:p>
                      </a:txBody>
                      <a:tcPr/>
                    </a:tc>
                    <a:tc>
                      <a:txBody>
                        <a:bodyPr/>
                        <a:lstStyle/>
                        <a:p>
                          <a:r>
                            <a:rPr lang="en-US" sz="1400" dirty="0"/>
                            <a:t>12.9</a:t>
                          </a:r>
                        </a:p>
                      </a:txBody>
                      <a:tcPr/>
                    </a:tc>
                    <a:tc>
                      <a:txBody>
                        <a:bodyPr/>
                        <a:lstStyle/>
                        <a:p>
                          <a:r>
                            <a:rPr lang="en-US" sz="1400" dirty="0"/>
                            <a:t>15.0</a:t>
                          </a:r>
                        </a:p>
                      </a:txBody>
                      <a:tcPr/>
                    </a:tc>
                    <a:extLst>
                      <a:ext uri="{0D108BD9-81ED-4DB2-BD59-A6C34878D82A}">
                        <a16:rowId xmlns:a16="http://schemas.microsoft.com/office/drawing/2014/main" val="3084355849"/>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7F315A-8FF5-45FA-9CC9-26ECFAFA139F}"/>
                  </a:ext>
                </a:extLst>
              </p:cNvPr>
              <p:cNvSpPr txBox="1"/>
              <p:nvPr/>
            </p:nvSpPr>
            <p:spPr>
              <a:xfrm>
                <a:off x="833180" y="3930516"/>
                <a:ext cx="6455229" cy="888577"/>
              </a:xfrm>
              <a:prstGeom prst="rect">
                <a:avLst/>
              </a:prstGeom>
              <a:noFill/>
            </p:spPr>
            <p:txBody>
              <a:bodyPr wrap="square" rtlCol="0">
                <a:spAutoFit/>
              </a:bodyPr>
              <a:lstStyle/>
              <a:p>
                <a:r>
                  <a:rPr lang="en-US" sz="2400" dirty="0">
                    <a:solidFill>
                      <a:schemeClr val="accent4">
                        <a:lumMod val="50000"/>
                      </a:schemeClr>
                    </a:solidFill>
                  </a:rPr>
                  <a:t>The median nEXO sensitivity reaches beyond the IO lower edge at </a:t>
                </a:r>
                <a14:m>
                  <m:oMath xmlns:m="http://schemas.openxmlformats.org/officeDocument/2006/math">
                    <m:d>
                      <m:dPr>
                        <m:begChr m:val="⟨"/>
                        <m:endChr m:val="⟩"/>
                        <m:ctrlPr>
                          <a:rPr lang="en-US" sz="2400" i="1">
                            <a:solidFill>
                              <a:schemeClr val="accent4">
                                <a:lumMod val="50000"/>
                              </a:schemeClr>
                            </a:solidFill>
                            <a:latin typeface="Cambria Math" panose="02040503050406030204" pitchFamily="18" charset="0"/>
                          </a:rPr>
                        </m:ctrlPr>
                      </m:dPr>
                      <m:e>
                        <m:sSub>
                          <m:sSubPr>
                            <m:ctrlPr>
                              <a:rPr lang="en-US" sz="2400" i="1">
                                <a:solidFill>
                                  <a:schemeClr val="accent4">
                                    <a:lumMod val="50000"/>
                                  </a:schemeClr>
                                </a:solidFill>
                                <a:latin typeface="Cambria Math" panose="02040503050406030204" pitchFamily="18" charset="0"/>
                              </a:rPr>
                            </m:ctrlPr>
                          </m:sSubPr>
                          <m:e>
                            <m:r>
                              <a:rPr lang="en-US" sz="2400" i="1">
                                <a:solidFill>
                                  <a:schemeClr val="accent4">
                                    <a:lumMod val="50000"/>
                                  </a:schemeClr>
                                </a:solidFill>
                                <a:latin typeface="Cambria Math" panose="02040503050406030204" pitchFamily="18" charset="0"/>
                              </a:rPr>
                              <m:t>𝑚</m:t>
                            </m:r>
                          </m:e>
                          <m:sub>
                            <m:r>
                              <a:rPr lang="en-US" sz="2400" i="1">
                                <a:solidFill>
                                  <a:schemeClr val="accent4">
                                    <a:lumMod val="50000"/>
                                  </a:schemeClr>
                                </a:solidFill>
                                <a:latin typeface="Cambria Math" panose="02040503050406030204" pitchFamily="18" charset="0"/>
                                <a:ea typeface="Cambria Math" panose="02040503050406030204" pitchFamily="18" charset="0"/>
                              </a:rPr>
                              <m:t>𝛽𝛽</m:t>
                            </m:r>
                          </m:sub>
                        </m:sSub>
                      </m:e>
                    </m:d>
                    <m:r>
                      <a:rPr lang="en-US" sz="2400" b="0" i="1" smtClean="0">
                        <a:solidFill>
                          <a:schemeClr val="accent4">
                            <a:lumMod val="50000"/>
                          </a:schemeClr>
                        </a:solidFill>
                        <a:latin typeface="Cambria Math" panose="02040503050406030204" pitchFamily="18" charset="0"/>
                        <a:ea typeface="Cambria Math" panose="02040503050406030204" pitchFamily="18" charset="0"/>
                      </a:rPr>
                      <m:t>=15 </m:t>
                    </m:r>
                    <m:r>
                      <a:rPr lang="en-US" sz="2400" b="0" i="1" smtClean="0">
                        <a:solidFill>
                          <a:schemeClr val="accent4">
                            <a:lumMod val="50000"/>
                          </a:schemeClr>
                        </a:solidFill>
                        <a:latin typeface="Cambria Math" panose="02040503050406030204" pitchFamily="18" charset="0"/>
                        <a:ea typeface="Cambria Math" panose="02040503050406030204" pitchFamily="18" charset="0"/>
                      </a:rPr>
                      <m:t>𝑒𝑉</m:t>
                    </m:r>
                  </m:oMath>
                </a14:m>
                <a:r>
                  <a:rPr lang="en-US" sz="2400" dirty="0">
                    <a:solidFill>
                      <a:schemeClr val="accent4">
                        <a:lumMod val="50000"/>
                      </a:schemeClr>
                    </a:solidFill>
                  </a:rPr>
                  <a:t>.</a:t>
                </a:r>
              </a:p>
            </p:txBody>
          </p:sp>
        </mc:Choice>
        <mc:Fallback xmlns="">
          <p:sp>
            <p:nvSpPr>
              <p:cNvPr id="12" name="TextBox 11">
                <a:extLst>
                  <a:ext uri="{FF2B5EF4-FFF2-40B4-BE49-F238E27FC236}">
                    <a16:creationId xmlns:a16="http://schemas.microsoft.com/office/drawing/2014/main" id="{7E7F315A-8FF5-45FA-9CC9-26ECFAFA139F}"/>
                  </a:ext>
                </a:extLst>
              </p:cNvPr>
              <p:cNvSpPr txBox="1">
                <a:spLocks noRot="1" noChangeAspect="1" noMove="1" noResize="1" noEditPoints="1" noAdjustHandles="1" noChangeArrowheads="1" noChangeShapeType="1" noTextEdit="1"/>
              </p:cNvSpPr>
              <p:nvPr/>
            </p:nvSpPr>
            <p:spPr>
              <a:xfrm>
                <a:off x="833180" y="3930516"/>
                <a:ext cx="6455229" cy="888577"/>
              </a:xfrm>
              <a:prstGeom prst="rect">
                <a:avLst/>
              </a:prstGeom>
              <a:blipFill>
                <a:blip r:embed="rId5"/>
                <a:stretch>
                  <a:fillRect l="-1511" t="-5479" b="-1164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E339733E-9E0C-4774-B8D5-BCAF0A4B05EE}"/>
              </a:ext>
            </a:extLst>
          </p:cNvPr>
          <p:cNvSpPr txBox="1"/>
          <p:nvPr/>
        </p:nvSpPr>
        <p:spPr>
          <a:xfrm>
            <a:off x="833180" y="5054789"/>
            <a:ext cx="6596743" cy="1200329"/>
          </a:xfrm>
          <a:prstGeom prst="rect">
            <a:avLst/>
          </a:prstGeom>
          <a:noFill/>
        </p:spPr>
        <p:txBody>
          <a:bodyPr wrap="square" rtlCol="0">
            <a:spAutoFit/>
          </a:bodyPr>
          <a:lstStyle/>
          <a:p>
            <a:r>
              <a:rPr lang="en-US" sz="2400" dirty="0">
                <a:solidFill>
                  <a:schemeClr val="accent6">
                    <a:lumMod val="50000"/>
                  </a:schemeClr>
                </a:solidFill>
              </a:rPr>
              <a:t>Given the high variability of this parameter translation: all three new projects have comparable reach.</a:t>
            </a:r>
          </a:p>
        </p:txBody>
      </p:sp>
    </p:spTree>
    <p:extLst>
      <p:ext uri="{BB962C8B-B14F-4D97-AF65-F5344CB8AC3E}">
        <p14:creationId xmlns:p14="http://schemas.microsoft.com/office/powerpoint/2010/main" val="3371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5F742CE-20B9-4303-9180-224EE4CDAE80}"/>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𝜈𝛽𝛽</m:t>
                    </m:r>
                  </m:oMath>
                </a14:m>
                <a:r>
                  <a:rPr lang="en-US" dirty="0"/>
                  <a:t> Discovery with nEXO</a:t>
                </a:r>
                <a:endParaRPr lang="en-US" b="0" dirty="0">
                  <a:latin typeface="Calibri Light" panose="020F0302020204030204" pitchFamily="34" charset="0"/>
                  <a:cs typeface="Calibri Light" panose="020F0302020204030204" pitchFamily="34" charset="0"/>
                </a:endParaRPr>
              </a:p>
            </p:txBody>
          </p:sp>
        </mc:Choice>
        <mc:Fallback xmlns="">
          <p:sp>
            <p:nvSpPr>
              <p:cNvPr id="2" name="Title 1">
                <a:extLst>
                  <a:ext uri="{FF2B5EF4-FFF2-40B4-BE49-F238E27FC236}">
                    <a16:creationId xmlns:a16="http://schemas.microsoft.com/office/drawing/2014/main" id="{75F742CE-20B9-4303-9180-224EE4CDAE80}"/>
                  </a:ext>
                </a:extLst>
              </p:cNvPr>
              <p:cNvSpPr>
                <a:spLocks noGrp="1" noRot="1" noChangeAspect="1" noMove="1" noResize="1" noEditPoints="1" noAdjustHandles="1" noChangeArrowheads="1" noChangeShapeType="1" noTextEdit="1"/>
              </p:cNvSpPr>
              <p:nvPr>
                <p:ph type="title"/>
              </p:nvPr>
            </p:nvSpPr>
            <p:spPr>
              <a:blipFill>
                <a:blip r:embed="rId2"/>
                <a:stretch>
                  <a:fillRect t="-12766" b="-241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DF438D5-D252-4FC2-A2F3-8DBB056D4751}"/>
              </a:ext>
            </a:extLst>
          </p:cNvPr>
          <p:cNvSpPr>
            <a:spLocks noGrp="1"/>
          </p:cNvSpPr>
          <p:nvPr>
            <p:ph type="sldNum" sz="quarter" idx="12"/>
          </p:nvPr>
        </p:nvSpPr>
        <p:spPr/>
        <p:txBody>
          <a:bodyPr/>
          <a:lstStyle/>
          <a:p>
            <a:fld id="{702A13C8-4E0A-4ADA-AF67-E326CA4F1584}" type="slidenum">
              <a:rPr lang="en-US" smtClean="0"/>
              <a:pPr/>
              <a:t>26</a:t>
            </a:fld>
            <a:endParaRPr lang="en-US" dirty="0"/>
          </a:p>
        </p:txBody>
      </p:sp>
      <p:sp>
        <p:nvSpPr>
          <p:cNvPr id="5" name="Footer Placeholder 4">
            <a:extLst>
              <a:ext uri="{FF2B5EF4-FFF2-40B4-BE49-F238E27FC236}">
                <a16:creationId xmlns:a16="http://schemas.microsoft.com/office/drawing/2014/main" id="{A78F61AF-6012-4075-877A-38358458CCA4}"/>
              </a:ext>
            </a:extLst>
          </p:cNvPr>
          <p:cNvSpPr>
            <a:spLocks noGrp="1"/>
          </p:cNvSpPr>
          <p:nvPr>
            <p:ph type="ftr" sz="quarter" idx="11"/>
          </p:nvPr>
        </p:nvSpPr>
        <p:spPr/>
        <p:txBody>
          <a:bodyPr/>
          <a:lstStyle/>
          <a:p>
            <a:r>
              <a:rPr lang="en-US"/>
              <a:t>Erice 2022</a:t>
            </a:r>
            <a:endParaRPr lang="en-US" dirty="0"/>
          </a:p>
        </p:txBody>
      </p:sp>
      <p:pic>
        <p:nvPicPr>
          <p:cNvPr id="7" name="Google Shape;329;p50">
            <a:extLst>
              <a:ext uri="{FF2B5EF4-FFF2-40B4-BE49-F238E27FC236}">
                <a16:creationId xmlns:a16="http://schemas.microsoft.com/office/drawing/2014/main" id="{1E17D8FF-DE52-4461-B42C-B1652A28F8F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11" y="2084614"/>
            <a:ext cx="6567178" cy="41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30;p50">
            <a:extLst>
              <a:ext uri="{FF2B5EF4-FFF2-40B4-BE49-F238E27FC236}">
                <a16:creationId xmlns:a16="http://schemas.microsoft.com/office/drawing/2014/main" id="{AE8E5F4D-CB14-4EE1-9631-CA0EC52ADB8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577450"/>
            <a:ext cx="2611438" cy="2212975"/>
          </a:xfrm>
          <a:prstGeom prst="rect">
            <a:avLst/>
          </a:prstGeom>
          <a:noFill/>
          <a:ln w="9525">
            <a:solidFill>
              <a:srgbClr val="B7B7B7"/>
            </a:solidFill>
            <a:round/>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6F63203D-AA69-4252-8085-35EF2E93DC7B}"/>
              </a:ext>
            </a:extLst>
          </p:cNvPr>
          <p:cNvCxnSpPr>
            <a:cxnSpLocks/>
          </p:cNvCxnSpPr>
          <p:nvPr/>
        </p:nvCxnSpPr>
        <p:spPr>
          <a:xfrm flipV="1">
            <a:off x="6030686" y="3790426"/>
            <a:ext cx="2122714" cy="4868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664776-DA01-454E-8E32-5BE1D9C214F8}"/>
              </a:ext>
            </a:extLst>
          </p:cNvPr>
          <p:cNvCxnSpPr>
            <a:cxnSpLocks/>
          </p:cNvCxnSpPr>
          <p:nvPr/>
        </p:nvCxnSpPr>
        <p:spPr>
          <a:xfrm flipV="1">
            <a:off x="6373019" y="3790425"/>
            <a:ext cx="4391819" cy="4868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18E3CF6-CA49-4DDA-8326-F24087D6CCC1}"/>
              </a:ext>
            </a:extLst>
          </p:cNvPr>
          <p:cNvSpPr txBox="1"/>
          <p:nvPr/>
        </p:nvSpPr>
        <p:spPr>
          <a:xfrm>
            <a:off x="7635673" y="4299866"/>
            <a:ext cx="4284184" cy="1569660"/>
          </a:xfrm>
          <a:prstGeom prst="rect">
            <a:avLst/>
          </a:prstGeom>
          <a:noFill/>
        </p:spPr>
        <p:txBody>
          <a:bodyPr wrap="square" rtlCol="0">
            <a:spAutoFit/>
          </a:bodyPr>
          <a:lstStyle/>
          <a:p>
            <a:r>
              <a:rPr lang="en-US" sz="2400" dirty="0">
                <a:solidFill>
                  <a:srgbClr val="FF0000"/>
                </a:solidFill>
              </a:rPr>
              <a:t>PDF at the discovery limit and for 10 yr live time: </a:t>
            </a:r>
            <a:r>
              <a:rPr lang="en-US" sz="2400" dirty="0"/>
              <a:t>an event excess is visible in the energy spectrum in the inner part of the detector.</a:t>
            </a:r>
          </a:p>
        </p:txBody>
      </p:sp>
    </p:spTree>
    <p:extLst>
      <p:ext uri="{BB962C8B-B14F-4D97-AF65-F5344CB8AC3E}">
        <p14:creationId xmlns:p14="http://schemas.microsoft.com/office/powerpoint/2010/main" val="2783483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5F742CE-20B9-4303-9180-224EE4CDAE80}"/>
                  </a:ext>
                </a:extLst>
              </p:cNvPr>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𝜈𝛽𝛽</m:t>
                    </m:r>
                  </m:oMath>
                </a14:m>
                <a:r>
                  <a:rPr lang="en-US" dirty="0"/>
                  <a:t> Search with nEXO with Fluctuations</a:t>
                </a:r>
                <a:endParaRPr lang="en-US" b="0" dirty="0">
                  <a:latin typeface="Calibri Light" panose="020F0302020204030204" pitchFamily="34" charset="0"/>
                  <a:cs typeface="Calibri Light" panose="020F0302020204030204" pitchFamily="34" charset="0"/>
                </a:endParaRPr>
              </a:p>
            </p:txBody>
          </p:sp>
        </mc:Choice>
        <mc:Fallback xmlns="">
          <p:sp>
            <p:nvSpPr>
              <p:cNvPr id="2" name="Title 1">
                <a:extLst>
                  <a:ext uri="{FF2B5EF4-FFF2-40B4-BE49-F238E27FC236}">
                    <a16:creationId xmlns:a16="http://schemas.microsoft.com/office/drawing/2014/main" id="{75F742CE-20B9-4303-9180-224EE4CDAE80}"/>
                  </a:ext>
                </a:extLst>
              </p:cNvPr>
              <p:cNvSpPr>
                <a:spLocks noGrp="1" noRot="1" noChangeAspect="1" noMove="1" noResize="1" noEditPoints="1" noAdjustHandles="1" noChangeArrowheads="1" noChangeShapeType="1" noTextEdit="1"/>
              </p:cNvSpPr>
              <p:nvPr>
                <p:ph type="title"/>
              </p:nvPr>
            </p:nvSpPr>
            <p:spPr>
              <a:blipFill>
                <a:blip r:embed="rId2"/>
                <a:stretch>
                  <a:fillRect t="-12766" b="-2411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DF438D5-D252-4FC2-A2F3-8DBB056D4751}"/>
              </a:ext>
            </a:extLst>
          </p:cNvPr>
          <p:cNvSpPr>
            <a:spLocks noGrp="1"/>
          </p:cNvSpPr>
          <p:nvPr>
            <p:ph type="sldNum" sz="quarter" idx="12"/>
          </p:nvPr>
        </p:nvSpPr>
        <p:spPr/>
        <p:txBody>
          <a:bodyPr/>
          <a:lstStyle/>
          <a:p>
            <a:fld id="{702A13C8-4E0A-4ADA-AF67-E326CA4F1584}" type="slidenum">
              <a:rPr lang="en-US" smtClean="0"/>
              <a:pPr/>
              <a:t>27</a:t>
            </a:fld>
            <a:endParaRPr lang="en-US" dirty="0"/>
          </a:p>
        </p:txBody>
      </p:sp>
      <p:sp>
        <p:nvSpPr>
          <p:cNvPr id="5" name="Footer Placeholder 4">
            <a:extLst>
              <a:ext uri="{FF2B5EF4-FFF2-40B4-BE49-F238E27FC236}">
                <a16:creationId xmlns:a16="http://schemas.microsoft.com/office/drawing/2014/main" id="{A78F61AF-6012-4075-877A-38358458CCA4}"/>
              </a:ext>
            </a:extLst>
          </p:cNvPr>
          <p:cNvSpPr>
            <a:spLocks noGrp="1"/>
          </p:cNvSpPr>
          <p:nvPr>
            <p:ph type="ftr" sz="quarter" idx="11"/>
          </p:nvPr>
        </p:nvSpPr>
        <p:spPr/>
        <p:txBody>
          <a:bodyPr/>
          <a:lstStyle/>
          <a:p>
            <a:r>
              <a:rPr lang="en-US"/>
              <a:t>Erice 2022</a:t>
            </a:r>
            <a:endParaRPr lang="en-US" dirty="0"/>
          </a:p>
        </p:txBody>
      </p:sp>
      <p:pic>
        <p:nvPicPr>
          <p:cNvPr id="12" name="Google Shape;305;p47">
            <a:extLst>
              <a:ext uri="{FF2B5EF4-FFF2-40B4-BE49-F238E27FC236}">
                <a16:creationId xmlns:a16="http://schemas.microsoft.com/office/drawing/2014/main" id="{6AAA59F9-457A-40BB-B404-09CEF462BD1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93" y="1716087"/>
            <a:ext cx="8637587"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a:extLst>
              <a:ext uri="{FF2B5EF4-FFF2-40B4-BE49-F238E27FC236}">
                <a16:creationId xmlns:a16="http://schemas.microsoft.com/office/drawing/2014/main" id="{ACA5C0C0-E152-4EF2-BB9C-68F12E1AE365}"/>
              </a:ext>
            </a:extLst>
          </p:cNvPr>
          <p:cNvSpPr>
            <a:spLocks noChangeArrowheads="1"/>
          </p:cNvSpPr>
          <p:nvPr/>
        </p:nvSpPr>
        <p:spPr bwMode="auto">
          <a:xfrm>
            <a:off x="940254" y="5551660"/>
            <a:ext cx="108163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Calibri" panose="020F0502020204030204" pitchFamily="34" charset="0"/>
                <a:cs typeface="Calibri" panose="020F0502020204030204" pitchFamily="34" charset="0"/>
              </a:rPr>
              <a:t>Repeated toy experiments visualize what we might observe at the limit of discovery (T</a:t>
            </a:r>
            <a:r>
              <a:rPr lang="en-US" altLang="en-US" baseline="-25000" dirty="0">
                <a:latin typeface="Calibri" panose="020F0502020204030204" pitchFamily="34" charset="0"/>
                <a:cs typeface="Calibri" panose="020F0502020204030204" pitchFamily="34" charset="0"/>
              </a:rPr>
              <a:t>1/2</a:t>
            </a:r>
            <a:r>
              <a:rPr lang="en-US" altLang="en-US" dirty="0">
                <a:latin typeface="Calibri" panose="020F0502020204030204" pitchFamily="34" charset="0"/>
                <a:cs typeface="Calibri" panose="020F0502020204030204" pitchFamily="34" charset="0"/>
              </a:rPr>
              <a:t> = 0.74·10</a:t>
            </a:r>
            <a:r>
              <a:rPr lang="en-US" altLang="en-US" baseline="30000" dirty="0">
                <a:latin typeface="Calibri" panose="020F0502020204030204" pitchFamily="34" charset="0"/>
                <a:cs typeface="Calibri" panose="020F0502020204030204" pitchFamily="34" charset="0"/>
              </a:rPr>
              <a:t>28</a:t>
            </a:r>
            <a:r>
              <a:rPr lang="en-US" altLang="en-US" dirty="0">
                <a:latin typeface="Calibri" panose="020F0502020204030204" pitchFamily="34" charset="0"/>
                <a:cs typeface="Calibri" panose="020F0502020204030204" pitchFamily="34" charset="0"/>
              </a:rPr>
              <a:t> yr, 3</a:t>
            </a:r>
            <a:r>
              <a:rPr lang="el-GR" altLang="en-US" i="1" dirty="0">
                <a:latin typeface="Calibri" panose="020F0502020204030204" pitchFamily="34" charset="0"/>
                <a:cs typeface="Calibri" panose="020F0502020204030204" pitchFamily="34" charset="0"/>
              </a:rPr>
              <a:t>σ</a:t>
            </a:r>
            <a:r>
              <a:rPr lang="en-US" altLang="en-US" dirty="0">
                <a:latin typeface="Calibri" panose="020F0502020204030204" pitchFamily="34" charset="0"/>
                <a:cs typeface="Calibri" panose="020F0502020204030204" pitchFamily="34" charset="0"/>
              </a:rPr>
              <a:t>), in 10 years of data taking.</a:t>
            </a:r>
          </a:p>
        </p:txBody>
      </p:sp>
    </p:spTree>
    <p:extLst>
      <p:ext uri="{BB962C8B-B14F-4D97-AF65-F5344CB8AC3E}">
        <p14:creationId xmlns:p14="http://schemas.microsoft.com/office/powerpoint/2010/main" val="1044905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AE8FB-AC56-46BF-B44B-9897FF59D628}"/>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70EF60C0-8809-4DB2-8B07-8B0A7F8DC00F}"/>
              </a:ext>
            </a:extLst>
          </p:cNvPr>
          <p:cNvSpPr>
            <a:spLocks noGrp="1"/>
          </p:cNvSpPr>
          <p:nvPr>
            <p:ph type="sldNum" sz="quarter" idx="12"/>
          </p:nvPr>
        </p:nvSpPr>
        <p:spPr/>
        <p:txBody>
          <a:bodyPr/>
          <a:lstStyle/>
          <a:p>
            <a:fld id="{702A13C8-4E0A-4ADA-AF67-E326CA4F1584}" type="slidenum">
              <a:rPr lang="en-US" smtClean="0"/>
              <a:pPr/>
              <a:t>28</a:t>
            </a:fld>
            <a:endParaRPr lang="en-US" dirty="0"/>
          </a:p>
        </p:txBody>
      </p:sp>
      <p:sp>
        <p:nvSpPr>
          <p:cNvPr id="5" name="Footer Placeholder 4">
            <a:extLst>
              <a:ext uri="{FF2B5EF4-FFF2-40B4-BE49-F238E27FC236}">
                <a16:creationId xmlns:a16="http://schemas.microsoft.com/office/drawing/2014/main" id="{8DD3A5F4-ABC3-4DDC-948E-283DBB7AB3D9}"/>
              </a:ext>
            </a:extLst>
          </p:cNvPr>
          <p:cNvSpPr>
            <a:spLocks noGrp="1"/>
          </p:cNvSpPr>
          <p:nvPr>
            <p:ph type="ftr" sz="quarter" idx="11"/>
          </p:nvPr>
        </p:nvSpPr>
        <p:spPr/>
        <p:txBody>
          <a:bodyPr/>
          <a:lstStyle/>
          <a:p>
            <a:r>
              <a:rPr lang="en-US"/>
              <a:t>Erice 2022</a:t>
            </a:r>
            <a:endParaRPr lang="en-US" dirty="0"/>
          </a:p>
        </p:txBody>
      </p:sp>
      <p:sp>
        <p:nvSpPr>
          <p:cNvPr id="3" name="TextBox 2">
            <a:extLst>
              <a:ext uri="{FF2B5EF4-FFF2-40B4-BE49-F238E27FC236}">
                <a16:creationId xmlns:a16="http://schemas.microsoft.com/office/drawing/2014/main" id="{C4005DD2-938E-4D42-9CF7-1B80EFF413B5}"/>
              </a:ext>
            </a:extLst>
          </p:cNvPr>
          <p:cNvSpPr txBox="1"/>
          <p:nvPr/>
        </p:nvSpPr>
        <p:spPr>
          <a:xfrm>
            <a:off x="838200" y="1719943"/>
            <a:ext cx="10967357"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development and construction of next-generation double beta decay experiments is a scientific priority.</a:t>
            </a:r>
          </a:p>
          <a:p>
            <a:pPr marL="342900" indent="-342900">
              <a:buFont typeface="Arial" panose="020B0604020202020204" pitchFamily="34" charset="0"/>
              <a:buChar char="•"/>
            </a:pPr>
            <a:r>
              <a:rPr lang="en-US" sz="2400" dirty="0">
                <a:solidFill>
                  <a:schemeClr val="accent4">
                    <a:lumMod val="50000"/>
                  </a:schemeClr>
                </a:solidFill>
              </a:rPr>
              <a:t>Several projects have crystalized out of a large number of ideas.</a:t>
            </a:r>
          </a:p>
          <a:p>
            <a:pPr marL="342900" indent="-342900">
              <a:buFont typeface="Arial" panose="020B0604020202020204" pitchFamily="34" charset="0"/>
              <a:buChar char="•"/>
            </a:pPr>
            <a:r>
              <a:rPr lang="en-US" sz="2400" dirty="0">
                <a:solidFill>
                  <a:schemeClr val="accent6">
                    <a:lumMod val="50000"/>
                  </a:schemeClr>
                </a:solidFill>
              </a:rPr>
              <a:t>The nEXO project aims at using 5000 kg of isotopically enriched </a:t>
            </a:r>
            <a:r>
              <a:rPr lang="en-US" sz="2400">
                <a:solidFill>
                  <a:schemeClr val="accent6">
                    <a:lumMod val="50000"/>
                  </a:schemeClr>
                </a:solidFill>
              </a:rPr>
              <a:t>xenon and </a:t>
            </a:r>
            <a:r>
              <a:rPr lang="en-US" sz="2400" dirty="0">
                <a:solidFill>
                  <a:schemeClr val="accent6">
                    <a:lumMod val="50000"/>
                  </a:schemeClr>
                </a:solidFill>
              </a:rPr>
              <a:t>a single phase TPC to meet this challenge.</a:t>
            </a:r>
          </a:p>
          <a:p>
            <a:pPr marL="342900" indent="-342900">
              <a:buFont typeface="Arial" panose="020B0604020202020204" pitchFamily="34" charset="0"/>
              <a:buChar char="•"/>
            </a:pPr>
            <a:r>
              <a:rPr lang="en-US" sz="2400" dirty="0">
                <a:solidFill>
                  <a:srgbClr val="0000FF"/>
                </a:solidFill>
              </a:rPr>
              <a:t>The simultaneous measurement of electron energy, event single </a:t>
            </a:r>
            <a:r>
              <a:rPr lang="en-US" sz="2400" dirty="0" err="1">
                <a:solidFill>
                  <a:srgbClr val="0000FF"/>
                </a:solidFill>
              </a:rPr>
              <a:t>sitedness</a:t>
            </a:r>
            <a:r>
              <a:rPr lang="en-US" sz="2400" dirty="0">
                <a:solidFill>
                  <a:srgbClr val="0000FF"/>
                </a:solidFill>
              </a:rPr>
              <a:t> and event position allows to achieve a sensitivity of T</a:t>
            </a:r>
            <a:r>
              <a:rPr lang="en-US" sz="2400" baseline="-25000" dirty="0">
                <a:solidFill>
                  <a:srgbClr val="0000FF"/>
                </a:solidFill>
              </a:rPr>
              <a:t>1/2</a:t>
            </a:r>
            <a:r>
              <a:rPr lang="en-US" sz="2400" dirty="0">
                <a:solidFill>
                  <a:srgbClr val="0000FF"/>
                </a:solidFill>
              </a:rPr>
              <a:t> &gt; 1.35</a:t>
            </a:r>
            <a:r>
              <a:rPr lang="en-US" sz="2400" dirty="0">
                <a:solidFill>
                  <a:srgbClr val="0000FF"/>
                </a:solidFill>
                <a:latin typeface="Calibri" panose="020F0502020204030204" pitchFamily="34" charset="0"/>
                <a:cs typeface="Calibri" panose="020F0502020204030204" pitchFamily="34" charset="0"/>
              </a:rPr>
              <a:t>·10</a:t>
            </a:r>
            <a:r>
              <a:rPr lang="en-US" sz="2400" baseline="30000" dirty="0">
                <a:solidFill>
                  <a:srgbClr val="0000FF"/>
                </a:solidFill>
                <a:latin typeface="Calibri" panose="020F0502020204030204" pitchFamily="34" charset="0"/>
                <a:cs typeface="Calibri" panose="020F0502020204030204" pitchFamily="34" charset="0"/>
              </a:rPr>
              <a:t>28</a:t>
            </a:r>
            <a:r>
              <a:rPr lang="en-US" sz="2400" dirty="0">
                <a:solidFill>
                  <a:srgbClr val="0000FF"/>
                </a:solidFill>
                <a:latin typeface="Calibri" panose="020F0502020204030204" pitchFamily="34" charset="0"/>
                <a:cs typeface="Calibri" panose="020F0502020204030204" pitchFamily="34" charset="0"/>
              </a:rPr>
              <a:t> yr in 10 yr of data taking. </a:t>
            </a:r>
          </a:p>
          <a:p>
            <a:pPr marL="342900" indent="-342900">
              <a:buFont typeface="Arial" panose="020B0604020202020204" pitchFamily="34" charset="0"/>
              <a:buChar char="•"/>
            </a:pPr>
            <a:r>
              <a:rPr lang="en-US" sz="2400" dirty="0">
                <a:solidFill>
                  <a:srgbClr val="7030A0"/>
                </a:solidFill>
                <a:latin typeface="Calibri" panose="020F0502020204030204" pitchFamily="34" charset="0"/>
                <a:cs typeface="Calibri" panose="020F0502020204030204" pitchFamily="34" charset="0"/>
              </a:rPr>
              <a:t>The collaboration has shown this to be possible by means of a likelihood profile analysis, simultaneously utilizing all event dimensions in the presence of the background derived from the nEXO materials assay program.</a:t>
            </a:r>
          </a:p>
          <a:p>
            <a:pPr marL="342900" indent="-342900">
              <a:buFont typeface="Arial" panose="020B0604020202020204" pitchFamily="34" charset="0"/>
              <a:buChar char="•"/>
            </a:pPr>
            <a:r>
              <a:rPr lang="en-US" sz="2400" dirty="0">
                <a:solidFill>
                  <a:schemeClr val="bg1">
                    <a:lumMod val="50000"/>
                  </a:schemeClr>
                </a:solidFill>
                <a:latin typeface="Calibri" panose="020F0502020204030204" pitchFamily="34" charset="0"/>
                <a:cs typeface="Calibri" panose="020F0502020204030204" pitchFamily="34" charset="0"/>
              </a:rPr>
              <a:t>A construction decision has not yet been made for nEXO or the other projects.</a:t>
            </a:r>
            <a:endParaRPr lang="en-US" sz="2400" dirty="0">
              <a:solidFill>
                <a:schemeClr val="bg1">
                  <a:lumMod val="50000"/>
                </a:schemeClr>
              </a:solidFill>
            </a:endParaRPr>
          </a:p>
        </p:txBody>
      </p:sp>
    </p:spTree>
    <p:extLst>
      <p:ext uri="{BB962C8B-B14F-4D97-AF65-F5344CB8AC3E}">
        <p14:creationId xmlns:p14="http://schemas.microsoft.com/office/powerpoint/2010/main" val="3572196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8309D23-4D3A-4F55-A176-B61FCE5B02C3}"/>
              </a:ext>
            </a:extLst>
          </p:cNvPr>
          <p:cNvSpPr>
            <a:spLocks noGrp="1"/>
          </p:cNvSpPr>
          <p:nvPr>
            <p:ph type="ftr" sz="quarter" idx="11"/>
          </p:nvPr>
        </p:nvSpPr>
        <p:spPr/>
        <p:txBody>
          <a:bodyPr/>
          <a:lstStyle/>
          <a:p>
            <a:r>
              <a:rPr lang="en-US"/>
              <a:t>Erice 2022</a:t>
            </a:r>
            <a:endParaRPr lang="en-US" dirty="0"/>
          </a:p>
        </p:txBody>
      </p:sp>
      <p:sp>
        <p:nvSpPr>
          <p:cNvPr id="4" name="Slide Number Placeholder 3">
            <a:extLst>
              <a:ext uri="{FF2B5EF4-FFF2-40B4-BE49-F238E27FC236}">
                <a16:creationId xmlns:a16="http://schemas.microsoft.com/office/drawing/2014/main" id="{48AE2DE1-F6A5-469A-9D95-4364EBFAA3A1}"/>
              </a:ext>
            </a:extLst>
          </p:cNvPr>
          <p:cNvSpPr>
            <a:spLocks noGrp="1"/>
          </p:cNvSpPr>
          <p:nvPr>
            <p:ph type="sldNum" sz="quarter" idx="12"/>
          </p:nvPr>
        </p:nvSpPr>
        <p:spPr/>
        <p:txBody>
          <a:bodyPr/>
          <a:lstStyle/>
          <a:p>
            <a:fld id="{702A13C8-4E0A-4ADA-AF67-E326CA4F1584}" type="slidenum">
              <a:rPr lang="en-US" smtClean="0"/>
              <a:pPr/>
              <a:t>29</a:t>
            </a:fld>
            <a:endParaRPr lang="en-US" dirty="0"/>
          </a:p>
        </p:txBody>
      </p:sp>
      <p:pic>
        <p:nvPicPr>
          <p:cNvPr id="7" name="Picture 6">
            <a:extLst>
              <a:ext uri="{FF2B5EF4-FFF2-40B4-BE49-F238E27FC236}">
                <a16:creationId xmlns:a16="http://schemas.microsoft.com/office/drawing/2014/main" id="{64083230-47B9-437F-A3AA-5EDB147BC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357" y="842791"/>
            <a:ext cx="10543285" cy="5930598"/>
          </a:xfrm>
          <a:prstGeom prst="rect">
            <a:avLst/>
          </a:prstGeom>
        </p:spPr>
      </p:pic>
      <p:pic>
        <p:nvPicPr>
          <p:cNvPr id="8" name="Picture 3">
            <a:extLst>
              <a:ext uri="{FF2B5EF4-FFF2-40B4-BE49-F238E27FC236}">
                <a16:creationId xmlns:a16="http://schemas.microsoft.com/office/drawing/2014/main" id="{02AFFDB0-BB15-46AB-987A-68FFE6BD3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660" y="295357"/>
            <a:ext cx="8103728" cy="50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15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64ED-F138-4023-97C5-47315610ACF0}"/>
              </a:ext>
            </a:extLst>
          </p:cNvPr>
          <p:cNvSpPr>
            <a:spLocks noGrp="1"/>
          </p:cNvSpPr>
          <p:nvPr>
            <p:ph type="title"/>
          </p:nvPr>
        </p:nvSpPr>
        <p:spPr/>
        <p:txBody>
          <a:bodyPr/>
          <a:lstStyle/>
          <a:p>
            <a:r>
              <a:rPr lang="en-US" dirty="0"/>
              <a:t>Introduction</a:t>
            </a:r>
          </a:p>
        </p:txBody>
      </p:sp>
      <p:sp>
        <p:nvSpPr>
          <p:cNvPr id="4" name="Content Placeholder 3">
            <a:extLst>
              <a:ext uri="{FF2B5EF4-FFF2-40B4-BE49-F238E27FC236}">
                <a16:creationId xmlns:a16="http://schemas.microsoft.com/office/drawing/2014/main" id="{C190627F-F78D-4F61-A1F6-BCBAD5398221}"/>
              </a:ext>
            </a:extLst>
          </p:cNvPr>
          <p:cNvSpPr>
            <a:spLocks noGrp="1"/>
          </p:cNvSpPr>
          <p:nvPr>
            <p:ph idx="1"/>
          </p:nvPr>
        </p:nvSpPr>
        <p:spPr>
          <a:xfrm>
            <a:off x="786685" y="1682478"/>
            <a:ext cx="10991658" cy="428677"/>
          </a:xfrm>
        </p:spPr>
        <p:txBody>
          <a:bodyPr>
            <a:noAutofit/>
          </a:bodyPr>
          <a:lstStyle/>
          <a:p>
            <a:pPr marL="0" indent="0">
              <a:buNone/>
            </a:pPr>
            <a:r>
              <a:rPr lang="en-US" sz="2400" dirty="0"/>
              <a:t>Are neutrinos Majorana particles? This question needs to be answered by experiment.</a:t>
            </a:r>
          </a:p>
        </p:txBody>
      </p:sp>
      <p:sp>
        <p:nvSpPr>
          <p:cNvPr id="11" name="Slide Number Placeholder 10">
            <a:extLst>
              <a:ext uri="{FF2B5EF4-FFF2-40B4-BE49-F238E27FC236}">
                <a16:creationId xmlns:a16="http://schemas.microsoft.com/office/drawing/2014/main" id="{4BECE6FF-BFF0-483B-A032-AA1C4F666DEB}"/>
              </a:ext>
            </a:extLst>
          </p:cNvPr>
          <p:cNvSpPr>
            <a:spLocks noGrp="1"/>
          </p:cNvSpPr>
          <p:nvPr>
            <p:ph type="sldNum" sz="quarter" idx="12"/>
          </p:nvPr>
        </p:nvSpPr>
        <p:spPr/>
        <p:txBody>
          <a:bodyPr/>
          <a:lstStyle/>
          <a:p>
            <a:fld id="{702A13C8-4E0A-4ADA-AF67-E326CA4F1584}" type="slidenum">
              <a:rPr lang="en-US" smtClean="0"/>
              <a:pPr/>
              <a:t>3</a:t>
            </a:fld>
            <a:endParaRPr lang="en-US" dirty="0"/>
          </a:p>
        </p:txBody>
      </p:sp>
      <p:sp>
        <p:nvSpPr>
          <p:cNvPr id="3" name="Footer Placeholder 2">
            <a:extLst>
              <a:ext uri="{FF2B5EF4-FFF2-40B4-BE49-F238E27FC236}">
                <a16:creationId xmlns:a16="http://schemas.microsoft.com/office/drawing/2014/main" id="{CA6ABE61-6857-4C00-9480-E462B66029CE}"/>
              </a:ext>
            </a:extLst>
          </p:cNvPr>
          <p:cNvSpPr>
            <a:spLocks noGrp="1"/>
          </p:cNvSpPr>
          <p:nvPr>
            <p:ph type="ftr" sz="quarter" idx="11"/>
          </p:nvPr>
        </p:nvSpPr>
        <p:spPr>
          <a:xfrm>
            <a:off x="4038600" y="6356350"/>
            <a:ext cx="4925518" cy="365125"/>
          </a:xfrm>
        </p:spPr>
        <p:txBody>
          <a:bodyPr/>
          <a:lstStyle/>
          <a:p>
            <a:r>
              <a:rPr lang="en-US"/>
              <a:t>Erice 2022</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4B09BA-A8FA-4EAA-A08D-891C599888F0}"/>
                  </a:ext>
                </a:extLst>
              </p:cNvPr>
              <p:cNvSpPr txBox="1"/>
              <p:nvPr/>
            </p:nvSpPr>
            <p:spPr>
              <a:xfrm>
                <a:off x="786685" y="2242457"/>
                <a:ext cx="11355572" cy="1569660"/>
              </a:xfrm>
              <a:prstGeom prst="rect">
                <a:avLst/>
              </a:prstGeom>
              <a:noFill/>
            </p:spPr>
            <p:txBody>
              <a:bodyPr wrap="square" rtlCol="0">
                <a:spAutoFit/>
              </a:bodyPr>
              <a:lstStyle/>
              <a:p>
                <a:r>
                  <a:rPr lang="en-US" sz="2400" dirty="0">
                    <a:solidFill>
                      <a:schemeClr val="accent4">
                        <a:lumMod val="50000"/>
                      </a:schemeClr>
                    </a:solidFill>
                  </a:rPr>
                  <a:t>The observation of neutrinoless double beta decay would show the Majorana nature of neutrinos. The existence of </a:t>
                </a:r>
                <a14:m>
                  <m:oMath xmlns:m="http://schemas.openxmlformats.org/officeDocument/2006/math">
                    <m:r>
                      <a:rPr lang="en-US" sz="2400" b="0" i="1" smtClean="0">
                        <a:solidFill>
                          <a:schemeClr val="accent4">
                            <a:lumMod val="50000"/>
                          </a:schemeClr>
                        </a:solidFill>
                        <a:latin typeface="Cambria Math" panose="02040503050406030204" pitchFamily="18" charset="0"/>
                      </a:rPr>
                      <m:t>0</m:t>
                    </m:r>
                    <m:r>
                      <a:rPr lang="en-US" sz="2400" b="0" i="1" smtClean="0">
                        <a:solidFill>
                          <a:schemeClr val="accent4">
                            <a:lumMod val="50000"/>
                          </a:schemeClr>
                        </a:solidFill>
                        <a:latin typeface="Cambria Math" panose="02040503050406030204" pitchFamily="18" charset="0"/>
                        <a:ea typeface="Cambria Math" panose="02040503050406030204" pitchFamily="18" charset="0"/>
                      </a:rPr>
                      <m:t>𝜈𝛽𝛽</m:t>
                    </m:r>
                  </m:oMath>
                </a14:m>
                <a:r>
                  <a:rPr lang="en-US" sz="2400" dirty="0">
                    <a:solidFill>
                      <a:schemeClr val="accent4">
                        <a:lumMod val="50000"/>
                      </a:schemeClr>
                    </a:solidFill>
                  </a:rPr>
                  <a:t>-decay always implies that neutrinos are Majorana particles. Many people consider this search for a new form of matter the primary motivation for developing new, more sensitive experiments.</a:t>
                </a:r>
              </a:p>
            </p:txBody>
          </p:sp>
        </mc:Choice>
        <mc:Fallback xmlns="">
          <p:sp>
            <p:nvSpPr>
              <p:cNvPr id="8" name="TextBox 7">
                <a:extLst>
                  <a:ext uri="{FF2B5EF4-FFF2-40B4-BE49-F238E27FC236}">
                    <a16:creationId xmlns:a16="http://schemas.microsoft.com/office/drawing/2014/main" id="{BE4B09BA-A8FA-4EAA-A08D-891C599888F0}"/>
                  </a:ext>
                </a:extLst>
              </p:cNvPr>
              <p:cNvSpPr txBox="1">
                <a:spLocks noRot="1" noChangeAspect="1" noMove="1" noResize="1" noEditPoints="1" noAdjustHandles="1" noChangeArrowheads="1" noChangeShapeType="1" noTextEdit="1"/>
              </p:cNvSpPr>
              <p:nvPr/>
            </p:nvSpPr>
            <p:spPr>
              <a:xfrm>
                <a:off x="786685" y="2242457"/>
                <a:ext cx="11355572" cy="1569660"/>
              </a:xfrm>
              <a:prstGeom prst="rect">
                <a:avLst/>
              </a:prstGeom>
              <a:blipFill>
                <a:blip r:embed="rId2"/>
                <a:stretch>
                  <a:fillRect l="-805" t="-3113" b="-817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3FCC076-37CF-48D8-9652-EECDC98CB6F5}"/>
              </a:ext>
            </a:extLst>
          </p:cNvPr>
          <p:cNvSpPr txBox="1"/>
          <p:nvPr/>
        </p:nvSpPr>
        <p:spPr>
          <a:xfrm>
            <a:off x="807950" y="3990116"/>
            <a:ext cx="6466353" cy="2308324"/>
          </a:xfrm>
          <a:prstGeom prst="rect">
            <a:avLst/>
          </a:prstGeom>
          <a:noFill/>
        </p:spPr>
        <p:txBody>
          <a:bodyPr wrap="square" rtlCol="0">
            <a:spAutoFit/>
          </a:bodyPr>
          <a:lstStyle/>
          <a:p>
            <a:r>
              <a:rPr lang="en-US" sz="2400" u="sng" dirty="0">
                <a:solidFill>
                  <a:schemeClr val="accent6">
                    <a:lumMod val="50000"/>
                  </a:schemeClr>
                </a:solidFill>
              </a:rPr>
              <a:t>Added</a:t>
            </a:r>
            <a:r>
              <a:rPr lang="en-US" sz="2400" dirty="0">
                <a:solidFill>
                  <a:schemeClr val="accent6">
                    <a:lumMod val="50000"/>
                  </a:schemeClr>
                </a:solidFill>
              </a:rPr>
              <a:t> to this possibility of discovering a novel aspect of nature is the capability to determine the value of the neutrino mass. This utilizes one particular decay mechanism: the exchange of light neutrinos. It offers a convenient way of comparing results from different nuclides with each other.</a:t>
            </a:r>
          </a:p>
        </p:txBody>
      </p:sp>
      <p:grpSp>
        <p:nvGrpSpPr>
          <p:cNvPr id="5" name="Group 4">
            <a:extLst>
              <a:ext uri="{FF2B5EF4-FFF2-40B4-BE49-F238E27FC236}">
                <a16:creationId xmlns:a16="http://schemas.microsoft.com/office/drawing/2014/main" id="{FF646CFC-B3F1-416B-A0E5-9D63D8FDE0E3}"/>
              </a:ext>
            </a:extLst>
          </p:cNvPr>
          <p:cNvGrpSpPr/>
          <p:nvPr/>
        </p:nvGrpSpPr>
        <p:grpSpPr>
          <a:xfrm>
            <a:off x="7909379" y="3951129"/>
            <a:ext cx="3068583" cy="2355185"/>
            <a:chOff x="7274303" y="4100220"/>
            <a:chExt cx="3068583" cy="2355185"/>
          </a:xfrm>
        </p:grpSpPr>
        <p:grpSp>
          <p:nvGrpSpPr>
            <p:cNvPr id="10" name="Group 9">
              <a:extLst>
                <a:ext uri="{FF2B5EF4-FFF2-40B4-BE49-F238E27FC236}">
                  <a16:creationId xmlns:a16="http://schemas.microsoft.com/office/drawing/2014/main" id="{8EBC3AE5-358D-4CA7-8056-3DE66D47118C}"/>
                </a:ext>
              </a:extLst>
            </p:cNvPr>
            <p:cNvGrpSpPr/>
            <p:nvPr/>
          </p:nvGrpSpPr>
          <p:grpSpPr>
            <a:xfrm>
              <a:off x="7274303" y="4100220"/>
              <a:ext cx="3068583" cy="2355185"/>
              <a:chOff x="1028663" y="3221442"/>
              <a:chExt cx="6510632" cy="3729652"/>
            </a:xfrm>
          </p:grpSpPr>
          <p:grpSp>
            <p:nvGrpSpPr>
              <p:cNvPr id="12" name="Group 109">
                <a:extLst>
                  <a:ext uri="{FF2B5EF4-FFF2-40B4-BE49-F238E27FC236}">
                    <a16:creationId xmlns:a16="http://schemas.microsoft.com/office/drawing/2014/main" id="{5879638F-9C4E-4E75-B03A-A8DCC1CB0E16}"/>
                  </a:ext>
                </a:extLst>
              </p:cNvPr>
              <p:cNvGrpSpPr>
                <a:grpSpLocks/>
              </p:cNvGrpSpPr>
              <p:nvPr/>
            </p:nvGrpSpPr>
            <p:grpSpPr bwMode="auto">
              <a:xfrm>
                <a:off x="3704149" y="4552666"/>
                <a:ext cx="1253004" cy="829036"/>
                <a:chOff x="4343400" y="4312349"/>
                <a:chExt cx="1066800" cy="659762"/>
              </a:xfrm>
            </p:grpSpPr>
            <p:cxnSp>
              <p:nvCxnSpPr>
                <p:cNvPr id="45" name="Straight Connector 93">
                  <a:extLst>
                    <a:ext uri="{FF2B5EF4-FFF2-40B4-BE49-F238E27FC236}">
                      <a16:creationId xmlns:a16="http://schemas.microsoft.com/office/drawing/2014/main" id="{03310D63-45E3-4654-80B3-E11C73CF0717}"/>
                    </a:ext>
                  </a:extLst>
                </p:cNvPr>
                <p:cNvCxnSpPr>
                  <a:cxnSpLocks noChangeShapeType="1"/>
                </p:cNvCxnSpPr>
                <p:nvPr/>
              </p:nvCxnSpPr>
              <p:spPr bwMode="auto">
                <a:xfrm>
                  <a:off x="4343400" y="4970523"/>
                  <a:ext cx="1066800" cy="1588"/>
                </a:xfrm>
                <a:prstGeom prst="line">
                  <a:avLst/>
                </a:prstGeom>
                <a:noFill/>
                <a:ln w="28575" algn="ctr">
                  <a:solidFill>
                    <a:srgbClr val="FF0000"/>
                  </a:solidFill>
                  <a:round/>
                  <a:headEnd/>
                  <a:tailEnd/>
                </a:ln>
              </p:spPr>
            </p:cxnSp>
            <p:sp>
              <p:nvSpPr>
                <p:cNvPr id="46" name="TextBox 45">
                  <a:extLst>
                    <a:ext uri="{FF2B5EF4-FFF2-40B4-BE49-F238E27FC236}">
                      <a16:creationId xmlns:a16="http://schemas.microsoft.com/office/drawing/2014/main" id="{7A201B17-C405-4055-872A-1E177F3173E2}"/>
                    </a:ext>
                  </a:extLst>
                </p:cNvPr>
                <p:cNvSpPr txBox="1"/>
                <p:nvPr/>
              </p:nvSpPr>
              <p:spPr>
                <a:xfrm>
                  <a:off x="4568419" y="4312349"/>
                  <a:ext cx="458786" cy="461667"/>
                </a:xfrm>
                <a:prstGeom prst="rect">
                  <a:avLst/>
                </a:prstGeom>
                <a:noFill/>
              </p:spPr>
              <p:txBody>
                <a:bodyPr wrap="none">
                  <a:spAutoFit/>
                </a:bodyPr>
                <a:lstStyle/>
                <a:p>
                  <a:pPr>
                    <a:defRPr/>
                  </a:pPr>
                  <a:r>
                    <a:rPr lang="en-US" dirty="0">
                      <a:solidFill>
                        <a:srgbClr val="FF0000"/>
                      </a:solidFill>
                      <a:latin typeface="Symbol" pitchFamily="18" charset="2"/>
                    </a:rPr>
                    <a:t>n</a:t>
                  </a:r>
                  <a:r>
                    <a:rPr lang="en-US" baseline="-25000" dirty="0">
                      <a:solidFill>
                        <a:srgbClr val="FF0000"/>
                      </a:solidFill>
                      <a:latin typeface="+mn-lt"/>
                    </a:rPr>
                    <a:t>e</a:t>
                  </a:r>
                  <a:endParaRPr lang="en-US" baseline="-25000" dirty="0">
                    <a:solidFill>
                      <a:srgbClr val="FF0000"/>
                    </a:solidFill>
                    <a:latin typeface="Symbol" pitchFamily="18" charset="2"/>
                  </a:endParaRPr>
                </a:p>
              </p:txBody>
            </p:sp>
          </p:grpSp>
          <p:grpSp>
            <p:nvGrpSpPr>
              <p:cNvPr id="13" name="Group 107">
                <a:extLst>
                  <a:ext uri="{FF2B5EF4-FFF2-40B4-BE49-F238E27FC236}">
                    <a16:creationId xmlns:a16="http://schemas.microsoft.com/office/drawing/2014/main" id="{38AE55EB-3BEF-4681-B9D7-001EAF991325}"/>
                  </a:ext>
                </a:extLst>
              </p:cNvPr>
              <p:cNvGrpSpPr>
                <a:grpSpLocks/>
              </p:cNvGrpSpPr>
              <p:nvPr/>
            </p:nvGrpSpPr>
            <p:grpSpPr bwMode="auto">
              <a:xfrm>
                <a:off x="1028663" y="3221442"/>
                <a:ext cx="2935875" cy="3686582"/>
                <a:chOff x="2065510" y="3276600"/>
                <a:chExt cx="2499583" cy="2935746"/>
              </a:xfrm>
            </p:grpSpPr>
            <p:grpSp>
              <p:nvGrpSpPr>
                <p:cNvPr id="30" name="Group 84">
                  <a:extLst>
                    <a:ext uri="{FF2B5EF4-FFF2-40B4-BE49-F238E27FC236}">
                      <a16:creationId xmlns:a16="http://schemas.microsoft.com/office/drawing/2014/main" id="{337EBD9F-E6B9-45B7-99CB-7259775128F3}"/>
                    </a:ext>
                  </a:extLst>
                </p:cNvPr>
                <p:cNvGrpSpPr>
                  <a:grpSpLocks/>
                </p:cNvGrpSpPr>
                <p:nvPr/>
              </p:nvGrpSpPr>
              <p:grpSpPr bwMode="auto">
                <a:xfrm>
                  <a:off x="2515737" y="3818038"/>
                  <a:ext cx="2049356" cy="2087462"/>
                  <a:chOff x="1828800" y="3818038"/>
                  <a:chExt cx="2049356" cy="2087462"/>
                </a:xfrm>
              </p:grpSpPr>
              <p:grpSp>
                <p:nvGrpSpPr>
                  <p:cNvPr id="35" name="Group 11">
                    <a:extLst>
                      <a:ext uri="{FF2B5EF4-FFF2-40B4-BE49-F238E27FC236}">
                        <a16:creationId xmlns:a16="http://schemas.microsoft.com/office/drawing/2014/main" id="{34544122-E4E7-42C4-92B9-072CD4405BC9}"/>
                      </a:ext>
                    </a:extLst>
                  </p:cNvPr>
                  <p:cNvGrpSpPr>
                    <a:grpSpLocks/>
                  </p:cNvGrpSpPr>
                  <p:nvPr/>
                </p:nvGrpSpPr>
                <p:grpSpPr bwMode="auto">
                  <a:xfrm>
                    <a:off x="1828800" y="4991100"/>
                    <a:ext cx="914400" cy="914400"/>
                    <a:chOff x="876300" y="3429000"/>
                    <a:chExt cx="914400" cy="914400"/>
                  </a:xfrm>
                </p:grpSpPr>
                <p:cxnSp>
                  <p:nvCxnSpPr>
                    <p:cNvPr id="43" name="Straight Connector 65">
                      <a:extLst>
                        <a:ext uri="{FF2B5EF4-FFF2-40B4-BE49-F238E27FC236}">
                          <a16:creationId xmlns:a16="http://schemas.microsoft.com/office/drawing/2014/main" id="{E2CF07F2-1AA3-4F45-833D-427DDE5033B6}"/>
                        </a:ext>
                      </a:extLst>
                    </p:cNvPr>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44" name="Straight Arrow Connector 66">
                      <a:extLst>
                        <a:ext uri="{FF2B5EF4-FFF2-40B4-BE49-F238E27FC236}">
                          <a16:creationId xmlns:a16="http://schemas.microsoft.com/office/drawing/2014/main" id="{89602DEF-A284-4DC3-B5DD-F4CD70E0A409}"/>
                        </a:ext>
                      </a:extLst>
                    </p:cNvPr>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grpSp>
                <p:nvGrpSpPr>
                  <p:cNvPr id="36" name="Group 12">
                    <a:extLst>
                      <a:ext uri="{FF2B5EF4-FFF2-40B4-BE49-F238E27FC236}">
                        <a16:creationId xmlns:a16="http://schemas.microsoft.com/office/drawing/2014/main" id="{D7BDBC2B-591C-47B4-9B7E-BE9DD02ADB58}"/>
                      </a:ext>
                    </a:extLst>
                  </p:cNvPr>
                  <p:cNvGrpSpPr>
                    <a:grpSpLocks/>
                  </p:cNvGrpSpPr>
                  <p:nvPr/>
                </p:nvGrpSpPr>
                <p:grpSpPr bwMode="auto">
                  <a:xfrm rot="-5400000">
                    <a:off x="1828800" y="4076701"/>
                    <a:ext cx="914400" cy="914400"/>
                    <a:chOff x="876300" y="3429000"/>
                    <a:chExt cx="914400" cy="914400"/>
                  </a:xfrm>
                </p:grpSpPr>
                <p:cxnSp>
                  <p:nvCxnSpPr>
                    <p:cNvPr id="41" name="Straight Connector 63">
                      <a:extLst>
                        <a:ext uri="{FF2B5EF4-FFF2-40B4-BE49-F238E27FC236}">
                          <a16:creationId xmlns:a16="http://schemas.microsoft.com/office/drawing/2014/main" id="{DFEF4855-B1CE-475B-822C-583505D471D5}"/>
                        </a:ext>
                      </a:extLst>
                    </p:cNvPr>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42" name="Straight Arrow Connector 64">
                      <a:extLst>
                        <a:ext uri="{FF2B5EF4-FFF2-40B4-BE49-F238E27FC236}">
                          <a16:creationId xmlns:a16="http://schemas.microsoft.com/office/drawing/2014/main" id="{1AF77E9A-D394-4D4F-9AA9-C5E9533556F0}"/>
                        </a:ext>
                      </a:extLst>
                    </p:cNvPr>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cxnSp>
                <p:nvCxnSpPr>
                  <p:cNvPr id="37" name="Straight Connector 56">
                    <a:extLst>
                      <a:ext uri="{FF2B5EF4-FFF2-40B4-BE49-F238E27FC236}">
                        <a16:creationId xmlns:a16="http://schemas.microsoft.com/office/drawing/2014/main" id="{26598778-5C7B-43A2-9B3C-0E0060512676}"/>
                      </a:ext>
                    </a:extLst>
                  </p:cNvPr>
                  <p:cNvCxnSpPr>
                    <a:cxnSpLocks noChangeShapeType="1"/>
                  </p:cNvCxnSpPr>
                  <p:nvPr/>
                </p:nvCxnSpPr>
                <p:spPr bwMode="auto">
                  <a:xfrm>
                    <a:off x="2743200" y="4991100"/>
                    <a:ext cx="914400" cy="1588"/>
                  </a:xfrm>
                  <a:prstGeom prst="line">
                    <a:avLst/>
                  </a:prstGeom>
                  <a:noFill/>
                  <a:ln w="28575" algn="ctr">
                    <a:solidFill>
                      <a:srgbClr val="996600"/>
                    </a:solidFill>
                    <a:prstDash val="dash"/>
                    <a:round/>
                    <a:headEnd/>
                    <a:tailEnd/>
                  </a:ln>
                </p:spPr>
              </p:cxnSp>
              <p:grpSp>
                <p:nvGrpSpPr>
                  <p:cNvPr id="38" name="Group 23">
                    <a:extLst>
                      <a:ext uri="{FF2B5EF4-FFF2-40B4-BE49-F238E27FC236}">
                        <a16:creationId xmlns:a16="http://schemas.microsoft.com/office/drawing/2014/main" id="{12320AF2-C7CF-461A-A1D2-721729F9BA83}"/>
                      </a:ext>
                    </a:extLst>
                  </p:cNvPr>
                  <p:cNvGrpSpPr>
                    <a:grpSpLocks/>
                  </p:cNvGrpSpPr>
                  <p:nvPr/>
                </p:nvGrpSpPr>
                <p:grpSpPr bwMode="auto">
                  <a:xfrm rot="-2723256">
                    <a:off x="3096208" y="4290220"/>
                    <a:ext cx="1254130" cy="309766"/>
                    <a:chOff x="707270" y="3824344"/>
                    <a:chExt cx="1254130" cy="309766"/>
                  </a:xfrm>
                </p:grpSpPr>
                <p:cxnSp>
                  <p:nvCxnSpPr>
                    <p:cNvPr id="39" name="Straight Connector 59">
                      <a:extLst>
                        <a:ext uri="{FF2B5EF4-FFF2-40B4-BE49-F238E27FC236}">
                          <a16:creationId xmlns:a16="http://schemas.microsoft.com/office/drawing/2014/main" id="{F3AF2750-4648-4F8E-B2C8-0AF21A46FBCF}"/>
                        </a:ext>
                      </a:extLst>
                    </p:cNvPr>
                    <p:cNvCxnSpPr>
                      <a:cxnSpLocks noChangeShapeType="1"/>
                    </p:cNvCxnSpPr>
                    <p:nvPr/>
                  </p:nvCxnSpPr>
                  <p:spPr bwMode="auto">
                    <a:xfrm rot="2723256" flipH="1" flipV="1">
                      <a:off x="1322305" y="3209309"/>
                      <a:ext cx="24060" cy="1254130"/>
                    </a:xfrm>
                    <a:prstGeom prst="line">
                      <a:avLst/>
                    </a:prstGeom>
                    <a:noFill/>
                    <a:ln w="28575" algn="ctr">
                      <a:solidFill>
                        <a:srgbClr val="FF0000"/>
                      </a:solidFill>
                      <a:round/>
                      <a:headEnd/>
                      <a:tailEnd/>
                    </a:ln>
                  </p:spPr>
                </p:cxnSp>
                <p:cxnSp>
                  <p:nvCxnSpPr>
                    <p:cNvPr id="40" name="Straight Arrow Connector 60">
                      <a:extLst>
                        <a:ext uri="{FF2B5EF4-FFF2-40B4-BE49-F238E27FC236}">
                          <a16:creationId xmlns:a16="http://schemas.microsoft.com/office/drawing/2014/main" id="{C77C0105-ECC1-40FD-866B-83CBAC76EBE8}"/>
                        </a:ext>
                      </a:extLst>
                    </p:cNvPr>
                    <p:cNvCxnSpPr>
                      <a:cxnSpLocks noChangeShapeType="1"/>
                    </p:cNvCxnSpPr>
                    <p:nvPr/>
                  </p:nvCxnSpPr>
                  <p:spPr bwMode="auto">
                    <a:xfrm rot="2723256" flipH="1" flipV="1">
                      <a:off x="1131939" y="3795059"/>
                      <a:ext cx="12011" cy="666091"/>
                    </a:xfrm>
                    <a:prstGeom prst="straightConnector1">
                      <a:avLst/>
                    </a:prstGeom>
                    <a:noFill/>
                    <a:ln w="28575" algn="ctr">
                      <a:solidFill>
                        <a:srgbClr val="FF0000"/>
                      </a:solidFill>
                      <a:round/>
                      <a:headEnd/>
                      <a:tailEnd type="triangle" w="lg" len="lg"/>
                    </a:ln>
                  </p:spPr>
                </p:cxnSp>
              </p:grpSp>
            </p:grpSp>
            <p:sp>
              <p:nvSpPr>
                <p:cNvPr id="31" name="TextBox 94">
                  <a:extLst>
                    <a:ext uri="{FF2B5EF4-FFF2-40B4-BE49-F238E27FC236}">
                      <a16:creationId xmlns:a16="http://schemas.microsoft.com/office/drawing/2014/main" id="{9EA2363B-B0DB-4EB8-B276-1E57BA7C7EE1}"/>
                    </a:ext>
                  </a:extLst>
                </p:cNvPr>
                <p:cNvSpPr txBox="1">
                  <a:spLocks noChangeArrowheads="1"/>
                </p:cNvSpPr>
                <p:nvPr/>
              </p:nvSpPr>
              <p:spPr bwMode="auto">
                <a:xfrm>
                  <a:off x="4052497" y="3276600"/>
                  <a:ext cx="425116" cy="461666"/>
                </a:xfrm>
                <a:prstGeom prst="rect">
                  <a:avLst/>
                </a:prstGeom>
                <a:noFill/>
                <a:ln w="9525">
                  <a:noFill/>
                  <a:miter lim="800000"/>
                  <a:headEnd/>
                  <a:tailEnd/>
                </a:ln>
              </p:spPr>
              <p:txBody>
                <a:bodyPr wrap="none">
                  <a:spAutoFit/>
                </a:bodyPr>
                <a:lstStyle/>
                <a:p>
                  <a:r>
                    <a:rPr lang="en-US" dirty="0">
                      <a:solidFill>
                        <a:srgbClr val="FF0000"/>
                      </a:solidFill>
                    </a:rPr>
                    <a:t>e</a:t>
                  </a:r>
                  <a:r>
                    <a:rPr lang="en-US" baseline="30000" dirty="0">
                      <a:solidFill>
                        <a:srgbClr val="FF0000"/>
                      </a:solidFill>
                    </a:rPr>
                    <a:t>-</a:t>
                  </a:r>
                </a:p>
              </p:txBody>
            </p:sp>
            <p:sp>
              <p:nvSpPr>
                <p:cNvPr id="32" name="TextBox 99">
                  <a:extLst>
                    <a:ext uri="{FF2B5EF4-FFF2-40B4-BE49-F238E27FC236}">
                      <a16:creationId xmlns:a16="http://schemas.microsoft.com/office/drawing/2014/main" id="{66567E7F-130A-4CFD-9A90-05E92A61E456}"/>
                    </a:ext>
                  </a:extLst>
                </p:cNvPr>
                <p:cNvSpPr txBox="1">
                  <a:spLocks noChangeArrowheads="1"/>
                </p:cNvSpPr>
                <p:nvPr/>
              </p:nvSpPr>
              <p:spPr bwMode="auto">
                <a:xfrm>
                  <a:off x="3536910" y="4991100"/>
                  <a:ext cx="474810" cy="461666"/>
                </a:xfrm>
                <a:prstGeom prst="rect">
                  <a:avLst/>
                </a:prstGeom>
                <a:noFill/>
                <a:ln w="9525">
                  <a:noFill/>
                  <a:miter lim="800000"/>
                  <a:headEnd/>
                  <a:tailEnd/>
                </a:ln>
              </p:spPr>
              <p:txBody>
                <a:bodyPr wrap="none">
                  <a:spAutoFit/>
                </a:bodyPr>
                <a:lstStyle/>
                <a:p>
                  <a:r>
                    <a:rPr lang="en-US" dirty="0">
                      <a:solidFill>
                        <a:srgbClr val="996600"/>
                      </a:solidFill>
                    </a:rPr>
                    <a:t>W</a:t>
                  </a:r>
                </a:p>
              </p:txBody>
            </p:sp>
            <p:sp>
              <p:nvSpPr>
                <p:cNvPr id="33" name="TextBox 101">
                  <a:extLst>
                    <a:ext uri="{FF2B5EF4-FFF2-40B4-BE49-F238E27FC236}">
                      <a16:creationId xmlns:a16="http://schemas.microsoft.com/office/drawing/2014/main" id="{D6CAFCE9-727B-4CFB-81B8-31566C3A1111}"/>
                    </a:ext>
                  </a:extLst>
                </p:cNvPr>
                <p:cNvSpPr txBox="1">
                  <a:spLocks noChangeArrowheads="1"/>
                </p:cNvSpPr>
                <p:nvPr/>
              </p:nvSpPr>
              <p:spPr bwMode="auto">
                <a:xfrm>
                  <a:off x="2077302" y="3699841"/>
                  <a:ext cx="356189" cy="461665"/>
                </a:xfrm>
                <a:prstGeom prst="rect">
                  <a:avLst/>
                </a:prstGeom>
                <a:noFill/>
                <a:ln w="9525">
                  <a:noFill/>
                  <a:miter lim="800000"/>
                  <a:headEnd/>
                  <a:tailEnd/>
                </a:ln>
              </p:spPr>
              <p:txBody>
                <a:bodyPr wrap="none">
                  <a:spAutoFit/>
                </a:bodyPr>
                <a:lstStyle/>
                <a:p>
                  <a:r>
                    <a:rPr lang="en-US" dirty="0">
                      <a:solidFill>
                        <a:srgbClr val="0000FF"/>
                      </a:solidFill>
                    </a:rPr>
                    <a:t>u</a:t>
                  </a:r>
                </a:p>
              </p:txBody>
            </p:sp>
            <p:sp>
              <p:nvSpPr>
                <p:cNvPr id="34" name="TextBox 103">
                  <a:extLst>
                    <a:ext uri="{FF2B5EF4-FFF2-40B4-BE49-F238E27FC236}">
                      <a16:creationId xmlns:a16="http://schemas.microsoft.com/office/drawing/2014/main" id="{B7489B3B-A56E-41FE-BFD6-8B5976FFDB72}"/>
                    </a:ext>
                  </a:extLst>
                </p:cNvPr>
                <p:cNvSpPr txBox="1">
                  <a:spLocks noChangeArrowheads="1"/>
                </p:cNvSpPr>
                <p:nvPr/>
              </p:nvSpPr>
              <p:spPr bwMode="auto">
                <a:xfrm>
                  <a:off x="2065510" y="5750680"/>
                  <a:ext cx="356189" cy="461666"/>
                </a:xfrm>
                <a:prstGeom prst="rect">
                  <a:avLst/>
                </a:prstGeom>
                <a:noFill/>
                <a:ln w="9525">
                  <a:noFill/>
                  <a:miter lim="800000"/>
                  <a:headEnd/>
                  <a:tailEnd/>
                </a:ln>
              </p:spPr>
              <p:txBody>
                <a:bodyPr wrap="none">
                  <a:spAutoFit/>
                </a:bodyPr>
                <a:lstStyle/>
                <a:p>
                  <a:r>
                    <a:rPr lang="en-US" dirty="0">
                      <a:solidFill>
                        <a:srgbClr val="0000FF"/>
                      </a:solidFill>
                    </a:rPr>
                    <a:t>d</a:t>
                  </a:r>
                </a:p>
              </p:txBody>
            </p:sp>
          </p:grpSp>
          <p:grpSp>
            <p:nvGrpSpPr>
              <p:cNvPr id="14" name="Group 108">
                <a:extLst>
                  <a:ext uri="{FF2B5EF4-FFF2-40B4-BE49-F238E27FC236}">
                    <a16:creationId xmlns:a16="http://schemas.microsoft.com/office/drawing/2014/main" id="{619DFB41-0E11-4AAA-8BAA-B489ADE67EFB}"/>
                  </a:ext>
                </a:extLst>
              </p:cNvPr>
              <p:cNvGrpSpPr>
                <a:grpSpLocks/>
              </p:cNvGrpSpPr>
              <p:nvPr/>
            </p:nvGrpSpPr>
            <p:grpSpPr bwMode="auto">
              <a:xfrm>
                <a:off x="4587696" y="3222323"/>
                <a:ext cx="2951599" cy="3728771"/>
                <a:chOff x="5095674" y="3243656"/>
                <a:chExt cx="2513508" cy="2969028"/>
              </a:xfrm>
            </p:grpSpPr>
            <p:grpSp>
              <p:nvGrpSpPr>
                <p:cNvPr id="15" name="Group 85">
                  <a:extLst>
                    <a:ext uri="{FF2B5EF4-FFF2-40B4-BE49-F238E27FC236}">
                      <a16:creationId xmlns:a16="http://schemas.microsoft.com/office/drawing/2014/main" id="{71BECD53-80AF-4351-A1FC-6A3DE315FFCA}"/>
                    </a:ext>
                  </a:extLst>
                </p:cNvPr>
                <p:cNvGrpSpPr>
                  <a:grpSpLocks/>
                </p:cNvGrpSpPr>
                <p:nvPr/>
              </p:nvGrpSpPr>
              <p:grpSpPr bwMode="auto">
                <a:xfrm>
                  <a:off x="5339302" y="3814529"/>
                  <a:ext cx="2015134" cy="2090971"/>
                  <a:chOff x="5528666" y="3814529"/>
                  <a:chExt cx="2015134" cy="2090971"/>
                </a:xfrm>
              </p:grpSpPr>
              <p:cxnSp>
                <p:nvCxnSpPr>
                  <p:cNvPr id="20" name="Straight Connector 70">
                    <a:extLst>
                      <a:ext uri="{FF2B5EF4-FFF2-40B4-BE49-F238E27FC236}">
                        <a16:creationId xmlns:a16="http://schemas.microsoft.com/office/drawing/2014/main" id="{9258219E-7457-4591-9843-0D46BF9D74BE}"/>
                      </a:ext>
                    </a:extLst>
                  </p:cNvPr>
                  <p:cNvCxnSpPr>
                    <a:cxnSpLocks noChangeShapeType="1"/>
                  </p:cNvCxnSpPr>
                  <p:nvPr/>
                </p:nvCxnSpPr>
                <p:spPr bwMode="auto">
                  <a:xfrm>
                    <a:off x="5715000" y="4991100"/>
                    <a:ext cx="914400" cy="1588"/>
                  </a:xfrm>
                  <a:prstGeom prst="line">
                    <a:avLst/>
                  </a:prstGeom>
                  <a:noFill/>
                  <a:ln w="28575" algn="ctr">
                    <a:solidFill>
                      <a:srgbClr val="996600"/>
                    </a:solidFill>
                    <a:prstDash val="dash"/>
                    <a:round/>
                    <a:headEnd/>
                    <a:tailEnd/>
                  </a:ln>
                </p:spPr>
              </p:cxnSp>
              <p:grpSp>
                <p:nvGrpSpPr>
                  <p:cNvPr id="21" name="Group 34">
                    <a:extLst>
                      <a:ext uri="{FF2B5EF4-FFF2-40B4-BE49-F238E27FC236}">
                        <a16:creationId xmlns:a16="http://schemas.microsoft.com/office/drawing/2014/main" id="{05F8436B-84FD-40F3-ADAD-A0BA707E73C6}"/>
                      </a:ext>
                    </a:extLst>
                  </p:cNvPr>
                  <p:cNvGrpSpPr>
                    <a:grpSpLocks/>
                  </p:cNvGrpSpPr>
                  <p:nvPr/>
                </p:nvGrpSpPr>
                <p:grpSpPr bwMode="auto">
                  <a:xfrm rot="-5400000">
                    <a:off x="6629400" y="4991100"/>
                    <a:ext cx="914400" cy="914400"/>
                    <a:chOff x="876300" y="3429000"/>
                    <a:chExt cx="914400" cy="914400"/>
                  </a:xfrm>
                </p:grpSpPr>
                <p:cxnSp>
                  <p:nvCxnSpPr>
                    <p:cNvPr id="28" name="Straight Connector 75">
                      <a:extLst>
                        <a:ext uri="{FF2B5EF4-FFF2-40B4-BE49-F238E27FC236}">
                          <a16:creationId xmlns:a16="http://schemas.microsoft.com/office/drawing/2014/main" id="{3DF2D7E8-800D-4828-89C0-FB589D9D6018}"/>
                        </a:ext>
                      </a:extLst>
                    </p:cNvPr>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29" name="Straight Arrow Connector 76">
                      <a:extLst>
                        <a:ext uri="{FF2B5EF4-FFF2-40B4-BE49-F238E27FC236}">
                          <a16:creationId xmlns:a16="http://schemas.microsoft.com/office/drawing/2014/main" id="{1119F1B9-CA5F-4F7C-AE99-53D9008D9949}"/>
                        </a:ext>
                      </a:extLst>
                    </p:cNvPr>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grpSp>
                <p:nvGrpSpPr>
                  <p:cNvPr id="22" name="Group 37">
                    <a:extLst>
                      <a:ext uri="{FF2B5EF4-FFF2-40B4-BE49-F238E27FC236}">
                        <a16:creationId xmlns:a16="http://schemas.microsoft.com/office/drawing/2014/main" id="{680B9084-1AF5-4512-BC32-BAC09187E16A}"/>
                      </a:ext>
                    </a:extLst>
                  </p:cNvPr>
                  <p:cNvGrpSpPr>
                    <a:grpSpLocks/>
                  </p:cNvGrpSpPr>
                  <p:nvPr/>
                </p:nvGrpSpPr>
                <p:grpSpPr bwMode="auto">
                  <a:xfrm>
                    <a:off x="6629400" y="4076700"/>
                    <a:ext cx="914400" cy="914400"/>
                    <a:chOff x="876300" y="3429000"/>
                    <a:chExt cx="914400" cy="914400"/>
                  </a:xfrm>
                </p:grpSpPr>
                <p:cxnSp>
                  <p:nvCxnSpPr>
                    <p:cNvPr id="26" name="Straight Connector 73">
                      <a:extLst>
                        <a:ext uri="{FF2B5EF4-FFF2-40B4-BE49-F238E27FC236}">
                          <a16:creationId xmlns:a16="http://schemas.microsoft.com/office/drawing/2014/main" id="{707954F4-0F5F-4D47-AE3E-047D2181C325}"/>
                        </a:ext>
                      </a:extLst>
                    </p:cNvPr>
                    <p:cNvCxnSpPr>
                      <a:cxnSpLocks noChangeShapeType="1"/>
                    </p:cNvCxnSpPr>
                    <p:nvPr/>
                  </p:nvCxnSpPr>
                  <p:spPr bwMode="auto">
                    <a:xfrm rot="5400000" flipH="1" flipV="1">
                      <a:off x="876300" y="3429000"/>
                      <a:ext cx="914400" cy="914400"/>
                    </a:xfrm>
                    <a:prstGeom prst="line">
                      <a:avLst/>
                    </a:prstGeom>
                    <a:noFill/>
                    <a:ln w="28575" algn="ctr">
                      <a:solidFill>
                        <a:srgbClr val="0000FF"/>
                      </a:solidFill>
                      <a:round/>
                      <a:headEnd/>
                      <a:tailEnd/>
                    </a:ln>
                  </p:spPr>
                </p:cxnSp>
                <p:cxnSp>
                  <p:nvCxnSpPr>
                    <p:cNvPr id="27" name="Straight Arrow Connector 74">
                      <a:extLst>
                        <a:ext uri="{FF2B5EF4-FFF2-40B4-BE49-F238E27FC236}">
                          <a16:creationId xmlns:a16="http://schemas.microsoft.com/office/drawing/2014/main" id="{3839A79D-AF5D-444D-ACCC-BF3EC9C8D29E}"/>
                        </a:ext>
                      </a:extLst>
                    </p:cNvPr>
                    <p:cNvCxnSpPr>
                      <a:cxnSpLocks noChangeShapeType="1"/>
                    </p:cNvCxnSpPr>
                    <p:nvPr/>
                  </p:nvCxnSpPr>
                  <p:spPr bwMode="auto">
                    <a:xfrm rot="5400000" flipH="1" flipV="1">
                      <a:off x="876300" y="3848100"/>
                      <a:ext cx="495300" cy="495300"/>
                    </a:xfrm>
                    <a:prstGeom prst="straightConnector1">
                      <a:avLst/>
                    </a:prstGeom>
                    <a:noFill/>
                    <a:ln w="28575" algn="ctr">
                      <a:solidFill>
                        <a:srgbClr val="0000FF"/>
                      </a:solidFill>
                      <a:round/>
                      <a:headEnd/>
                      <a:tailEnd type="triangle" w="lg" len="lg"/>
                    </a:ln>
                  </p:spPr>
                </p:cxnSp>
              </p:grpSp>
              <p:grpSp>
                <p:nvGrpSpPr>
                  <p:cNvPr id="23" name="Group 23">
                    <a:extLst>
                      <a:ext uri="{FF2B5EF4-FFF2-40B4-BE49-F238E27FC236}">
                        <a16:creationId xmlns:a16="http://schemas.microsoft.com/office/drawing/2014/main" id="{6F298CC5-9C19-4D66-A331-D0EE3BCEDA1E}"/>
                      </a:ext>
                    </a:extLst>
                  </p:cNvPr>
                  <p:cNvGrpSpPr>
                    <a:grpSpLocks/>
                  </p:cNvGrpSpPr>
                  <p:nvPr/>
                </p:nvGrpSpPr>
                <p:grpSpPr bwMode="auto">
                  <a:xfrm rot="-2723256">
                    <a:off x="5059063" y="4284132"/>
                    <a:ext cx="1212137" cy="272932"/>
                    <a:chOff x="717719" y="3851425"/>
                    <a:chExt cx="1212137" cy="272932"/>
                  </a:xfrm>
                </p:grpSpPr>
                <p:cxnSp>
                  <p:nvCxnSpPr>
                    <p:cNvPr id="24" name="Straight Connector 82">
                      <a:extLst>
                        <a:ext uri="{FF2B5EF4-FFF2-40B4-BE49-F238E27FC236}">
                          <a16:creationId xmlns:a16="http://schemas.microsoft.com/office/drawing/2014/main" id="{2F8CC957-E1C0-4200-8D8C-EDF6E4F997C3}"/>
                        </a:ext>
                      </a:extLst>
                    </p:cNvPr>
                    <p:cNvCxnSpPr>
                      <a:cxnSpLocks noChangeShapeType="1"/>
                    </p:cNvCxnSpPr>
                    <p:nvPr/>
                  </p:nvCxnSpPr>
                  <p:spPr bwMode="auto">
                    <a:xfrm rot="2723256" flipH="1" flipV="1">
                      <a:off x="1318457" y="3250687"/>
                      <a:ext cx="10662" cy="1212137"/>
                    </a:xfrm>
                    <a:prstGeom prst="line">
                      <a:avLst/>
                    </a:prstGeom>
                    <a:noFill/>
                    <a:ln w="28575" algn="ctr">
                      <a:solidFill>
                        <a:srgbClr val="FF0000"/>
                      </a:solidFill>
                      <a:round/>
                      <a:headEnd/>
                      <a:tailEnd/>
                    </a:ln>
                  </p:spPr>
                </p:cxnSp>
                <p:cxnSp>
                  <p:nvCxnSpPr>
                    <p:cNvPr id="25" name="Straight Arrow Connector 83">
                      <a:extLst>
                        <a:ext uri="{FF2B5EF4-FFF2-40B4-BE49-F238E27FC236}">
                          <a16:creationId xmlns:a16="http://schemas.microsoft.com/office/drawing/2014/main" id="{BFCC3E27-464B-47DB-998E-BF878FE62D57}"/>
                        </a:ext>
                      </a:extLst>
                    </p:cNvPr>
                    <p:cNvCxnSpPr>
                      <a:cxnSpLocks noChangeShapeType="1"/>
                    </p:cNvCxnSpPr>
                    <p:nvPr/>
                  </p:nvCxnSpPr>
                  <p:spPr bwMode="auto">
                    <a:xfrm rot="2723256" flipH="1" flipV="1">
                      <a:off x="1135754" y="3784091"/>
                      <a:ext cx="6329" cy="674203"/>
                    </a:xfrm>
                    <a:prstGeom prst="straightConnector1">
                      <a:avLst/>
                    </a:prstGeom>
                    <a:noFill/>
                    <a:ln w="28575" algn="ctr">
                      <a:solidFill>
                        <a:srgbClr val="FF0000"/>
                      </a:solidFill>
                      <a:round/>
                      <a:headEnd/>
                      <a:tailEnd type="triangle" w="lg" len="lg"/>
                    </a:ln>
                  </p:spPr>
                </p:cxnSp>
              </p:grpSp>
            </p:grpSp>
            <p:sp>
              <p:nvSpPr>
                <p:cNvPr id="16" name="TextBox 95">
                  <a:extLst>
                    <a:ext uri="{FF2B5EF4-FFF2-40B4-BE49-F238E27FC236}">
                      <a16:creationId xmlns:a16="http://schemas.microsoft.com/office/drawing/2014/main" id="{4F2BE160-831E-47F5-83F5-6FA5002642B0}"/>
                    </a:ext>
                  </a:extLst>
                </p:cNvPr>
                <p:cNvSpPr txBox="1">
                  <a:spLocks noChangeArrowheads="1"/>
                </p:cNvSpPr>
                <p:nvPr/>
              </p:nvSpPr>
              <p:spPr bwMode="auto">
                <a:xfrm>
                  <a:off x="5095674" y="3243656"/>
                  <a:ext cx="425115" cy="461664"/>
                </a:xfrm>
                <a:prstGeom prst="rect">
                  <a:avLst/>
                </a:prstGeom>
                <a:noFill/>
                <a:ln w="9525">
                  <a:noFill/>
                  <a:miter lim="800000"/>
                  <a:headEnd/>
                  <a:tailEnd/>
                </a:ln>
              </p:spPr>
              <p:txBody>
                <a:bodyPr wrap="none">
                  <a:spAutoFit/>
                </a:bodyPr>
                <a:lstStyle/>
                <a:p>
                  <a:r>
                    <a:rPr lang="en-US" dirty="0">
                      <a:solidFill>
                        <a:srgbClr val="FF0000"/>
                      </a:solidFill>
                    </a:rPr>
                    <a:t>e</a:t>
                  </a:r>
                  <a:r>
                    <a:rPr lang="en-US" baseline="30000" dirty="0">
                      <a:solidFill>
                        <a:srgbClr val="FF0000"/>
                      </a:solidFill>
                    </a:rPr>
                    <a:t>-</a:t>
                  </a:r>
                </a:p>
              </p:txBody>
            </p:sp>
            <p:sp>
              <p:nvSpPr>
                <p:cNvPr id="17" name="TextBox 100">
                  <a:extLst>
                    <a:ext uri="{FF2B5EF4-FFF2-40B4-BE49-F238E27FC236}">
                      <a16:creationId xmlns:a16="http://schemas.microsoft.com/office/drawing/2014/main" id="{B1A5F663-7426-4E52-8B7A-3901A4F5F306}"/>
                    </a:ext>
                  </a:extLst>
                </p:cNvPr>
                <p:cNvSpPr txBox="1">
                  <a:spLocks noChangeArrowheads="1"/>
                </p:cNvSpPr>
                <p:nvPr/>
              </p:nvSpPr>
              <p:spPr bwMode="auto">
                <a:xfrm>
                  <a:off x="5685588" y="4991101"/>
                  <a:ext cx="474809" cy="461665"/>
                </a:xfrm>
                <a:prstGeom prst="rect">
                  <a:avLst/>
                </a:prstGeom>
                <a:noFill/>
                <a:ln w="9525">
                  <a:noFill/>
                  <a:miter lim="800000"/>
                  <a:headEnd/>
                  <a:tailEnd/>
                </a:ln>
              </p:spPr>
              <p:txBody>
                <a:bodyPr wrap="none">
                  <a:spAutoFit/>
                </a:bodyPr>
                <a:lstStyle/>
                <a:p>
                  <a:r>
                    <a:rPr lang="en-US" dirty="0">
                      <a:solidFill>
                        <a:srgbClr val="996600"/>
                      </a:solidFill>
                    </a:rPr>
                    <a:t>W</a:t>
                  </a:r>
                </a:p>
              </p:txBody>
            </p:sp>
            <p:sp>
              <p:nvSpPr>
                <p:cNvPr id="18" name="TextBox 102">
                  <a:extLst>
                    <a:ext uri="{FF2B5EF4-FFF2-40B4-BE49-F238E27FC236}">
                      <a16:creationId xmlns:a16="http://schemas.microsoft.com/office/drawing/2014/main" id="{F395CBB4-6888-4E4F-AA60-37E8DA6E0302}"/>
                    </a:ext>
                  </a:extLst>
                </p:cNvPr>
                <p:cNvSpPr txBox="1">
                  <a:spLocks noChangeArrowheads="1"/>
                </p:cNvSpPr>
                <p:nvPr/>
              </p:nvSpPr>
              <p:spPr bwMode="auto">
                <a:xfrm>
                  <a:off x="7245603" y="3703975"/>
                  <a:ext cx="356186" cy="461665"/>
                </a:xfrm>
                <a:prstGeom prst="rect">
                  <a:avLst/>
                </a:prstGeom>
                <a:noFill/>
                <a:ln w="9525">
                  <a:noFill/>
                  <a:miter lim="800000"/>
                  <a:headEnd/>
                  <a:tailEnd/>
                </a:ln>
              </p:spPr>
              <p:txBody>
                <a:bodyPr wrap="none">
                  <a:spAutoFit/>
                </a:bodyPr>
                <a:lstStyle/>
                <a:p>
                  <a:r>
                    <a:rPr lang="en-US" dirty="0">
                      <a:solidFill>
                        <a:srgbClr val="0000FF"/>
                      </a:solidFill>
                    </a:rPr>
                    <a:t>u</a:t>
                  </a:r>
                </a:p>
              </p:txBody>
            </p:sp>
            <p:sp>
              <p:nvSpPr>
                <p:cNvPr id="19" name="TextBox 104">
                  <a:extLst>
                    <a:ext uri="{FF2B5EF4-FFF2-40B4-BE49-F238E27FC236}">
                      <a16:creationId xmlns:a16="http://schemas.microsoft.com/office/drawing/2014/main" id="{B574F3C6-A58D-433D-A00D-5744524A5093}"/>
                    </a:ext>
                  </a:extLst>
                </p:cNvPr>
                <p:cNvSpPr txBox="1">
                  <a:spLocks noChangeArrowheads="1"/>
                </p:cNvSpPr>
                <p:nvPr/>
              </p:nvSpPr>
              <p:spPr bwMode="auto">
                <a:xfrm>
                  <a:off x="7252994" y="5751019"/>
                  <a:ext cx="356188" cy="461665"/>
                </a:xfrm>
                <a:prstGeom prst="rect">
                  <a:avLst/>
                </a:prstGeom>
                <a:noFill/>
                <a:ln w="9525">
                  <a:noFill/>
                  <a:miter lim="800000"/>
                  <a:headEnd/>
                  <a:tailEnd/>
                </a:ln>
              </p:spPr>
              <p:txBody>
                <a:bodyPr wrap="none">
                  <a:spAutoFit/>
                </a:bodyPr>
                <a:lstStyle/>
                <a:p>
                  <a:r>
                    <a:rPr lang="en-US" dirty="0">
                      <a:solidFill>
                        <a:srgbClr val="0000FF"/>
                      </a:solidFill>
                    </a:rPr>
                    <a:t>d</a:t>
                  </a:r>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C54333D-3ADB-4837-9EFF-B3EDBE282A8E}"/>
                    </a:ext>
                  </a:extLst>
                </p:cNvPr>
                <p:cNvSpPr txBox="1"/>
                <p:nvPr/>
              </p:nvSpPr>
              <p:spPr>
                <a:xfrm>
                  <a:off x="8520587" y="5948049"/>
                  <a:ext cx="5840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𝜈𝛽𝛽</m:t>
                        </m:r>
                      </m:oMath>
                    </m:oMathPara>
                  </a14:m>
                  <a:endParaRPr lang="en-US" dirty="0"/>
                </a:p>
              </p:txBody>
            </p:sp>
          </mc:Choice>
          <mc:Fallback xmlns="">
            <p:sp>
              <p:nvSpPr>
                <p:cNvPr id="47" name="TextBox 46">
                  <a:extLst>
                    <a:ext uri="{FF2B5EF4-FFF2-40B4-BE49-F238E27FC236}">
                      <a16:creationId xmlns:a16="http://schemas.microsoft.com/office/drawing/2014/main" id="{4C54333D-3ADB-4837-9EFF-B3EDBE282A8E}"/>
                    </a:ext>
                  </a:extLst>
                </p:cNvPr>
                <p:cNvSpPr txBox="1">
                  <a:spLocks noRot="1" noChangeAspect="1" noMove="1" noResize="1" noEditPoints="1" noAdjustHandles="1" noChangeArrowheads="1" noChangeShapeType="1" noTextEdit="1"/>
                </p:cNvSpPr>
                <p:nvPr/>
              </p:nvSpPr>
              <p:spPr>
                <a:xfrm>
                  <a:off x="8520587" y="5948049"/>
                  <a:ext cx="584071" cy="276999"/>
                </a:xfrm>
                <a:prstGeom prst="rect">
                  <a:avLst/>
                </a:prstGeom>
                <a:blipFill>
                  <a:blip r:embed="rId3"/>
                  <a:stretch>
                    <a:fillRect l="-9375" t="-2174" r="-13542" b="-32609"/>
                  </a:stretch>
                </a:blipFill>
              </p:spPr>
              <p:txBody>
                <a:bodyPr/>
                <a:lstStyle/>
                <a:p>
                  <a:r>
                    <a:rPr lang="en-US">
                      <a:noFill/>
                    </a:rPr>
                    <a:t> </a:t>
                  </a:r>
                </a:p>
              </p:txBody>
            </p:sp>
          </mc:Fallback>
        </mc:AlternateContent>
      </p:grpSp>
      <p:grpSp>
        <p:nvGrpSpPr>
          <p:cNvPr id="48" name="Group 47">
            <a:extLst>
              <a:ext uri="{FF2B5EF4-FFF2-40B4-BE49-F238E27FC236}">
                <a16:creationId xmlns:a16="http://schemas.microsoft.com/office/drawing/2014/main" id="{5E3D8D29-EED2-40C1-B409-2B04155816AA}"/>
              </a:ext>
            </a:extLst>
          </p:cNvPr>
          <p:cNvGrpSpPr/>
          <p:nvPr/>
        </p:nvGrpSpPr>
        <p:grpSpPr>
          <a:xfrm>
            <a:off x="7588527" y="3906487"/>
            <a:ext cx="4467156" cy="2355492"/>
            <a:chOff x="2365231" y="1520097"/>
            <a:chExt cx="4467156" cy="2355492"/>
          </a:xfrm>
        </p:grpSpPr>
        <p:sp>
          <p:nvSpPr>
            <p:cNvPr id="49" name="Rectangle 48">
              <a:extLst>
                <a:ext uri="{FF2B5EF4-FFF2-40B4-BE49-F238E27FC236}">
                  <a16:creationId xmlns:a16="http://schemas.microsoft.com/office/drawing/2014/main" id="{5EB6E7B0-E82C-4D20-A19E-A9E7E539E8F9}"/>
                </a:ext>
              </a:extLst>
            </p:cNvPr>
            <p:cNvSpPr/>
            <p:nvPr/>
          </p:nvSpPr>
          <p:spPr>
            <a:xfrm>
              <a:off x="2365231" y="1520097"/>
              <a:ext cx="4467156" cy="235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5724D219-954A-4274-8EFF-DE39BFC35D57}"/>
                </a:ext>
              </a:extLst>
            </p:cNvPr>
            <p:cNvGrpSpPr/>
            <p:nvPr/>
          </p:nvGrpSpPr>
          <p:grpSpPr>
            <a:xfrm>
              <a:off x="2452082" y="1831253"/>
              <a:ext cx="4336045" cy="2027800"/>
              <a:chOff x="2555731" y="1769286"/>
              <a:chExt cx="4336045" cy="2027800"/>
            </a:xfrm>
            <a:solidFill>
              <a:schemeClr val="bg1"/>
            </a:solidFill>
          </p:grpSpPr>
          <p:grpSp>
            <p:nvGrpSpPr>
              <p:cNvPr id="51" name="Group 105">
                <a:extLst>
                  <a:ext uri="{FF2B5EF4-FFF2-40B4-BE49-F238E27FC236}">
                    <a16:creationId xmlns:a16="http://schemas.microsoft.com/office/drawing/2014/main" id="{485C2964-B522-4854-8B29-6774520106F5}"/>
                  </a:ext>
                </a:extLst>
              </p:cNvPr>
              <p:cNvGrpSpPr>
                <a:grpSpLocks/>
              </p:cNvGrpSpPr>
              <p:nvPr/>
            </p:nvGrpSpPr>
            <p:grpSpPr bwMode="auto">
              <a:xfrm>
                <a:off x="2555731" y="1798725"/>
                <a:ext cx="2097333" cy="1998361"/>
                <a:chOff x="2483742" y="1129127"/>
                <a:chExt cx="2796445" cy="2664133"/>
              </a:xfrm>
              <a:grpFill/>
            </p:grpSpPr>
            <p:grpSp>
              <p:nvGrpSpPr>
                <p:cNvPr id="73" name="Group 40">
                  <a:extLst>
                    <a:ext uri="{FF2B5EF4-FFF2-40B4-BE49-F238E27FC236}">
                      <a16:creationId xmlns:a16="http://schemas.microsoft.com/office/drawing/2014/main" id="{EA455EE8-C80D-422A-9C1E-B66A99C7B356}"/>
                    </a:ext>
                  </a:extLst>
                </p:cNvPr>
                <p:cNvGrpSpPr>
                  <a:grpSpLocks/>
                </p:cNvGrpSpPr>
                <p:nvPr/>
              </p:nvGrpSpPr>
              <p:grpSpPr bwMode="auto">
                <a:xfrm>
                  <a:off x="2788865" y="1540652"/>
                  <a:ext cx="2468935" cy="1905966"/>
                  <a:chOff x="1150565" y="2493152"/>
                  <a:chExt cx="2468935" cy="1905966"/>
                </a:xfrm>
                <a:grpFill/>
              </p:grpSpPr>
              <p:grpSp>
                <p:nvGrpSpPr>
                  <p:cNvPr id="79" name="Group 11">
                    <a:extLst>
                      <a:ext uri="{FF2B5EF4-FFF2-40B4-BE49-F238E27FC236}">
                        <a16:creationId xmlns:a16="http://schemas.microsoft.com/office/drawing/2014/main" id="{A2750E33-883E-4BA9-A583-6C1BCE4441ED}"/>
                      </a:ext>
                    </a:extLst>
                  </p:cNvPr>
                  <p:cNvGrpSpPr>
                    <a:grpSpLocks/>
                  </p:cNvGrpSpPr>
                  <p:nvPr/>
                </p:nvGrpSpPr>
                <p:grpSpPr bwMode="auto">
                  <a:xfrm>
                    <a:off x="1160763" y="3428998"/>
                    <a:ext cx="655424" cy="970120"/>
                    <a:chOff x="1160763" y="3428998"/>
                    <a:chExt cx="655424" cy="970120"/>
                  </a:xfrm>
                  <a:grpFill/>
                </p:grpSpPr>
                <p:cxnSp>
                  <p:nvCxnSpPr>
                    <p:cNvPr id="90" name="Straight Connector 8">
                      <a:extLst>
                        <a:ext uri="{FF2B5EF4-FFF2-40B4-BE49-F238E27FC236}">
                          <a16:creationId xmlns:a16="http://schemas.microsoft.com/office/drawing/2014/main" id="{E73D161C-66FF-4F11-AB2D-E187116F0C28}"/>
                        </a:ext>
                      </a:extLst>
                    </p:cNvPr>
                    <p:cNvCxnSpPr>
                      <a:cxnSpLocks noChangeShapeType="1"/>
                    </p:cNvCxnSpPr>
                    <p:nvPr/>
                  </p:nvCxnSpPr>
                  <p:spPr bwMode="auto">
                    <a:xfrm flipV="1">
                      <a:off x="1189838" y="3428998"/>
                      <a:ext cx="626349" cy="948910"/>
                    </a:xfrm>
                    <a:prstGeom prst="line">
                      <a:avLst/>
                    </a:prstGeom>
                    <a:grpFill/>
                    <a:ln w="28575" algn="ctr">
                      <a:solidFill>
                        <a:srgbClr val="0000FF"/>
                      </a:solidFill>
                      <a:round/>
                      <a:headEnd/>
                      <a:tailEnd/>
                    </a:ln>
                  </p:spPr>
                </p:cxnSp>
                <p:cxnSp>
                  <p:nvCxnSpPr>
                    <p:cNvPr id="91" name="Straight Arrow Connector 10">
                      <a:extLst>
                        <a:ext uri="{FF2B5EF4-FFF2-40B4-BE49-F238E27FC236}">
                          <a16:creationId xmlns:a16="http://schemas.microsoft.com/office/drawing/2014/main" id="{94E50539-C3EC-44C7-B83A-1BAE5B70A58E}"/>
                        </a:ext>
                      </a:extLst>
                    </p:cNvPr>
                    <p:cNvCxnSpPr>
                      <a:cxnSpLocks noChangeShapeType="1"/>
                    </p:cNvCxnSpPr>
                    <p:nvPr/>
                  </p:nvCxnSpPr>
                  <p:spPr bwMode="auto">
                    <a:xfrm flipV="1">
                      <a:off x="1160763" y="3881435"/>
                      <a:ext cx="356297" cy="517683"/>
                    </a:xfrm>
                    <a:prstGeom prst="straightConnector1">
                      <a:avLst/>
                    </a:prstGeom>
                    <a:grpFill/>
                    <a:ln w="28575" algn="ctr">
                      <a:solidFill>
                        <a:srgbClr val="0000FF"/>
                      </a:solidFill>
                      <a:round/>
                      <a:headEnd/>
                      <a:tailEnd type="triangle" w="lg" len="lg"/>
                    </a:ln>
                  </p:spPr>
                </p:cxnSp>
              </p:grpSp>
              <p:grpSp>
                <p:nvGrpSpPr>
                  <p:cNvPr id="80" name="Group 12">
                    <a:extLst>
                      <a:ext uri="{FF2B5EF4-FFF2-40B4-BE49-F238E27FC236}">
                        <a16:creationId xmlns:a16="http://schemas.microsoft.com/office/drawing/2014/main" id="{DCFFB8FB-C6C4-412F-918D-E5AF8595AF62}"/>
                      </a:ext>
                    </a:extLst>
                  </p:cNvPr>
                  <p:cNvGrpSpPr>
                    <a:grpSpLocks/>
                  </p:cNvGrpSpPr>
                  <p:nvPr/>
                </p:nvGrpSpPr>
                <p:grpSpPr bwMode="auto">
                  <a:xfrm rot="-5400000">
                    <a:off x="1002707" y="2641010"/>
                    <a:ext cx="935851" cy="640136"/>
                    <a:chOff x="876298" y="3703264"/>
                    <a:chExt cx="935851" cy="640136"/>
                  </a:xfrm>
                  <a:grpFill/>
                </p:grpSpPr>
                <p:cxnSp>
                  <p:nvCxnSpPr>
                    <p:cNvPr id="88" name="Straight Connector 13">
                      <a:extLst>
                        <a:ext uri="{FF2B5EF4-FFF2-40B4-BE49-F238E27FC236}">
                          <a16:creationId xmlns:a16="http://schemas.microsoft.com/office/drawing/2014/main" id="{599FB011-57BE-493B-8D4A-5230F7D2B510}"/>
                        </a:ext>
                      </a:extLst>
                    </p:cNvPr>
                    <p:cNvCxnSpPr>
                      <a:cxnSpLocks noChangeShapeType="1"/>
                    </p:cNvCxnSpPr>
                    <p:nvPr/>
                  </p:nvCxnSpPr>
                  <p:spPr bwMode="auto">
                    <a:xfrm rot="5400000" flipH="1" flipV="1">
                      <a:off x="1024157" y="3555407"/>
                      <a:ext cx="640136" cy="935849"/>
                    </a:xfrm>
                    <a:prstGeom prst="line">
                      <a:avLst/>
                    </a:prstGeom>
                    <a:grpFill/>
                    <a:ln w="28575" algn="ctr">
                      <a:solidFill>
                        <a:srgbClr val="0000FF"/>
                      </a:solidFill>
                      <a:round/>
                      <a:headEnd/>
                      <a:tailEnd/>
                    </a:ln>
                  </p:spPr>
                </p:cxnSp>
                <p:cxnSp>
                  <p:nvCxnSpPr>
                    <p:cNvPr id="89" name="Straight Arrow Connector 14">
                      <a:extLst>
                        <a:ext uri="{FF2B5EF4-FFF2-40B4-BE49-F238E27FC236}">
                          <a16:creationId xmlns:a16="http://schemas.microsoft.com/office/drawing/2014/main" id="{405A4910-B7DF-44AB-94B7-27CB1B844ACA}"/>
                        </a:ext>
                      </a:extLst>
                    </p:cNvPr>
                    <p:cNvCxnSpPr>
                      <a:cxnSpLocks noChangeShapeType="1"/>
                    </p:cNvCxnSpPr>
                    <p:nvPr/>
                  </p:nvCxnSpPr>
                  <p:spPr bwMode="auto">
                    <a:xfrm rot="5400000" flipH="1" flipV="1">
                      <a:off x="959197" y="3938776"/>
                      <a:ext cx="321725" cy="487524"/>
                    </a:xfrm>
                    <a:prstGeom prst="straightConnector1">
                      <a:avLst/>
                    </a:prstGeom>
                    <a:grpFill/>
                    <a:ln w="28575" algn="ctr">
                      <a:solidFill>
                        <a:srgbClr val="0000FF"/>
                      </a:solidFill>
                      <a:round/>
                      <a:headEnd/>
                      <a:tailEnd type="triangle" w="lg" len="lg"/>
                    </a:ln>
                  </p:spPr>
                </p:cxnSp>
              </p:grpSp>
              <p:cxnSp>
                <p:nvCxnSpPr>
                  <p:cNvPr id="81" name="Straight Connector 19">
                    <a:extLst>
                      <a:ext uri="{FF2B5EF4-FFF2-40B4-BE49-F238E27FC236}">
                        <a16:creationId xmlns:a16="http://schemas.microsoft.com/office/drawing/2014/main" id="{FAAB6FF1-9C2D-4131-8BA7-D40148958F9A}"/>
                      </a:ext>
                    </a:extLst>
                  </p:cNvPr>
                  <p:cNvCxnSpPr>
                    <a:cxnSpLocks noChangeShapeType="1"/>
                  </p:cNvCxnSpPr>
                  <p:nvPr/>
                </p:nvCxnSpPr>
                <p:spPr bwMode="auto">
                  <a:xfrm>
                    <a:off x="1790700" y="3429000"/>
                    <a:ext cx="914400" cy="1588"/>
                  </a:xfrm>
                  <a:prstGeom prst="line">
                    <a:avLst/>
                  </a:prstGeom>
                  <a:grpFill/>
                  <a:ln w="28575" algn="ctr">
                    <a:solidFill>
                      <a:srgbClr val="996600"/>
                    </a:solidFill>
                    <a:prstDash val="dash"/>
                    <a:round/>
                    <a:headEnd/>
                    <a:tailEnd/>
                  </a:ln>
                </p:spPr>
              </p:cxnSp>
              <p:grpSp>
                <p:nvGrpSpPr>
                  <p:cNvPr id="82" name="Group 26">
                    <a:extLst>
                      <a:ext uri="{FF2B5EF4-FFF2-40B4-BE49-F238E27FC236}">
                        <a16:creationId xmlns:a16="http://schemas.microsoft.com/office/drawing/2014/main" id="{81AFEC04-A926-40D0-8625-EB1633BD3C05}"/>
                      </a:ext>
                    </a:extLst>
                  </p:cNvPr>
                  <p:cNvGrpSpPr>
                    <a:grpSpLocks/>
                  </p:cNvGrpSpPr>
                  <p:nvPr/>
                </p:nvGrpSpPr>
                <p:grpSpPr bwMode="auto">
                  <a:xfrm>
                    <a:off x="1790700" y="2514600"/>
                    <a:ext cx="914400" cy="914401"/>
                    <a:chOff x="1676400" y="2514600"/>
                    <a:chExt cx="914400" cy="914401"/>
                  </a:xfrm>
                  <a:grpFill/>
                </p:grpSpPr>
                <p:cxnSp>
                  <p:nvCxnSpPr>
                    <p:cNvPr id="86" name="Straight Connector 21">
                      <a:extLst>
                        <a:ext uri="{FF2B5EF4-FFF2-40B4-BE49-F238E27FC236}">
                          <a16:creationId xmlns:a16="http://schemas.microsoft.com/office/drawing/2014/main" id="{79C1DCFA-4A0D-4F2F-A473-990E73C00FDD}"/>
                        </a:ext>
                      </a:extLst>
                    </p:cNvPr>
                    <p:cNvCxnSpPr>
                      <a:cxnSpLocks noChangeShapeType="1"/>
                    </p:cNvCxnSpPr>
                    <p:nvPr/>
                  </p:nvCxnSpPr>
                  <p:spPr bwMode="auto">
                    <a:xfrm flipH="1" flipV="1">
                      <a:off x="1676400" y="2514601"/>
                      <a:ext cx="914400" cy="914400"/>
                    </a:xfrm>
                    <a:prstGeom prst="line">
                      <a:avLst/>
                    </a:prstGeom>
                    <a:grpFill/>
                    <a:ln w="28575" algn="ctr">
                      <a:solidFill>
                        <a:srgbClr val="FF0000"/>
                      </a:solidFill>
                      <a:round/>
                      <a:headEnd/>
                      <a:tailEnd/>
                    </a:ln>
                  </p:spPr>
                </p:cxnSp>
                <p:cxnSp>
                  <p:nvCxnSpPr>
                    <p:cNvPr id="87" name="Straight Arrow Connector 22">
                      <a:extLst>
                        <a:ext uri="{FF2B5EF4-FFF2-40B4-BE49-F238E27FC236}">
                          <a16:creationId xmlns:a16="http://schemas.microsoft.com/office/drawing/2014/main" id="{3DA9B303-CCBE-4F2C-94F6-4A1E622B913C}"/>
                        </a:ext>
                      </a:extLst>
                    </p:cNvPr>
                    <p:cNvCxnSpPr>
                      <a:cxnSpLocks noChangeShapeType="1"/>
                    </p:cNvCxnSpPr>
                    <p:nvPr/>
                  </p:nvCxnSpPr>
                  <p:spPr bwMode="auto">
                    <a:xfrm rot="10800000" flipH="1" flipV="1">
                      <a:off x="1676401" y="2514600"/>
                      <a:ext cx="495300" cy="495300"/>
                    </a:xfrm>
                    <a:prstGeom prst="straightConnector1">
                      <a:avLst/>
                    </a:prstGeom>
                    <a:grpFill/>
                    <a:ln w="28575" algn="ctr">
                      <a:solidFill>
                        <a:srgbClr val="FF0000"/>
                      </a:solidFill>
                      <a:round/>
                      <a:headEnd/>
                      <a:tailEnd type="triangle" w="lg" len="lg"/>
                    </a:ln>
                  </p:spPr>
                </p:cxnSp>
              </p:grpSp>
              <p:grpSp>
                <p:nvGrpSpPr>
                  <p:cNvPr id="83" name="Group 23">
                    <a:extLst>
                      <a:ext uri="{FF2B5EF4-FFF2-40B4-BE49-F238E27FC236}">
                        <a16:creationId xmlns:a16="http://schemas.microsoft.com/office/drawing/2014/main" id="{0934F7E1-3278-4798-A552-7873A80960A1}"/>
                      </a:ext>
                    </a:extLst>
                  </p:cNvPr>
                  <p:cNvGrpSpPr>
                    <a:grpSpLocks/>
                  </p:cNvGrpSpPr>
                  <p:nvPr/>
                </p:nvGrpSpPr>
                <p:grpSpPr bwMode="auto">
                  <a:xfrm>
                    <a:off x="2705100" y="2514600"/>
                    <a:ext cx="914400" cy="914400"/>
                    <a:chOff x="876300" y="3429000"/>
                    <a:chExt cx="914400" cy="914400"/>
                  </a:xfrm>
                  <a:grpFill/>
                </p:grpSpPr>
                <p:cxnSp>
                  <p:nvCxnSpPr>
                    <p:cNvPr id="84" name="Straight Connector 24">
                      <a:extLst>
                        <a:ext uri="{FF2B5EF4-FFF2-40B4-BE49-F238E27FC236}">
                          <a16:creationId xmlns:a16="http://schemas.microsoft.com/office/drawing/2014/main" id="{D635031B-12C9-4712-A07D-48956B1473D1}"/>
                        </a:ext>
                      </a:extLst>
                    </p:cNvPr>
                    <p:cNvCxnSpPr>
                      <a:cxnSpLocks noChangeShapeType="1"/>
                    </p:cNvCxnSpPr>
                    <p:nvPr/>
                  </p:nvCxnSpPr>
                  <p:spPr bwMode="auto">
                    <a:xfrm rot="5400000" flipH="1" flipV="1">
                      <a:off x="876300" y="3429000"/>
                      <a:ext cx="914400" cy="914400"/>
                    </a:xfrm>
                    <a:prstGeom prst="line">
                      <a:avLst/>
                    </a:prstGeom>
                    <a:grpFill/>
                    <a:ln w="28575" algn="ctr">
                      <a:solidFill>
                        <a:srgbClr val="FF0000"/>
                      </a:solidFill>
                      <a:round/>
                      <a:headEnd/>
                      <a:tailEnd/>
                    </a:ln>
                  </p:spPr>
                </p:cxnSp>
                <p:cxnSp>
                  <p:nvCxnSpPr>
                    <p:cNvPr id="85" name="Straight Arrow Connector 25">
                      <a:extLst>
                        <a:ext uri="{FF2B5EF4-FFF2-40B4-BE49-F238E27FC236}">
                          <a16:creationId xmlns:a16="http://schemas.microsoft.com/office/drawing/2014/main" id="{3B7CE285-2F47-4561-A02C-3CF3E2A1C77A}"/>
                        </a:ext>
                      </a:extLst>
                    </p:cNvPr>
                    <p:cNvCxnSpPr>
                      <a:cxnSpLocks noChangeShapeType="1"/>
                    </p:cNvCxnSpPr>
                    <p:nvPr/>
                  </p:nvCxnSpPr>
                  <p:spPr bwMode="auto">
                    <a:xfrm rot="5400000" flipH="1" flipV="1">
                      <a:off x="876300" y="3848100"/>
                      <a:ext cx="495300" cy="495300"/>
                    </a:xfrm>
                    <a:prstGeom prst="straightConnector1">
                      <a:avLst/>
                    </a:prstGeom>
                    <a:grpFill/>
                    <a:ln w="28575" algn="ctr">
                      <a:solidFill>
                        <a:srgbClr val="FF0000"/>
                      </a:solidFill>
                      <a:round/>
                      <a:headEnd/>
                      <a:tailEnd type="triangle" w="lg" len="lg"/>
                    </a:ln>
                  </p:spPr>
                </p:cxnSp>
              </p:grpSp>
            </p:grpSp>
            <p:sp>
              <p:nvSpPr>
                <p:cNvPr id="74" name="TextBox 42">
                  <a:extLst>
                    <a:ext uri="{FF2B5EF4-FFF2-40B4-BE49-F238E27FC236}">
                      <a16:creationId xmlns:a16="http://schemas.microsoft.com/office/drawing/2014/main" id="{1053E1AF-34DF-4AF4-A9C6-1E0359356790}"/>
                    </a:ext>
                  </a:extLst>
                </p:cNvPr>
                <p:cNvSpPr txBox="1">
                  <a:spLocks noChangeArrowheads="1"/>
                </p:cNvSpPr>
                <p:nvPr/>
              </p:nvSpPr>
              <p:spPr bwMode="auto">
                <a:xfrm>
                  <a:off x="2487278" y="3300882"/>
                  <a:ext cx="417208" cy="492378"/>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0000FF"/>
                      </a:solidFill>
                    </a:rPr>
                    <a:t>d</a:t>
                  </a:r>
                </a:p>
              </p:txBody>
            </p:sp>
            <p:sp>
              <p:nvSpPr>
                <p:cNvPr id="75" name="TextBox 43">
                  <a:extLst>
                    <a:ext uri="{FF2B5EF4-FFF2-40B4-BE49-F238E27FC236}">
                      <a16:creationId xmlns:a16="http://schemas.microsoft.com/office/drawing/2014/main" id="{7A73F0E2-ED33-4ACD-BFCD-2CC7886FEA16}"/>
                    </a:ext>
                  </a:extLst>
                </p:cNvPr>
                <p:cNvSpPr txBox="1">
                  <a:spLocks noChangeArrowheads="1"/>
                </p:cNvSpPr>
                <p:nvPr/>
              </p:nvSpPr>
              <p:spPr bwMode="auto">
                <a:xfrm>
                  <a:off x="2483742" y="1129127"/>
                  <a:ext cx="417208" cy="492378"/>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0000FF"/>
                      </a:solidFill>
                    </a:rPr>
                    <a:t>u</a:t>
                  </a:r>
                </a:p>
              </p:txBody>
            </p:sp>
            <p:sp>
              <p:nvSpPr>
                <p:cNvPr id="76" name="TextBox 44">
                  <a:extLst>
                    <a:ext uri="{FF2B5EF4-FFF2-40B4-BE49-F238E27FC236}">
                      <a16:creationId xmlns:a16="http://schemas.microsoft.com/office/drawing/2014/main" id="{7A830D47-E1E2-47A2-A5A2-142EAFF706BF}"/>
                    </a:ext>
                  </a:extLst>
                </p:cNvPr>
                <p:cNvSpPr txBox="1">
                  <a:spLocks noChangeArrowheads="1"/>
                </p:cNvSpPr>
                <p:nvPr/>
              </p:nvSpPr>
              <p:spPr bwMode="auto">
                <a:xfrm>
                  <a:off x="3543300" y="2476500"/>
                  <a:ext cx="536899" cy="492378"/>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a:solidFill>
                        <a:srgbClr val="996600"/>
                      </a:solidFill>
                    </a:rPr>
                    <a:t>W</a:t>
                  </a:r>
                </a:p>
              </p:txBody>
            </p:sp>
            <p:sp>
              <p:nvSpPr>
                <p:cNvPr id="77" name="TextBox 76">
                  <a:extLst>
                    <a:ext uri="{FF2B5EF4-FFF2-40B4-BE49-F238E27FC236}">
                      <a16:creationId xmlns:a16="http://schemas.microsoft.com/office/drawing/2014/main" id="{2D67BB09-2BE4-45A1-823F-B9AFADCA1194}"/>
                    </a:ext>
                  </a:extLst>
                </p:cNvPr>
                <p:cNvSpPr txBox="1"/>
                <p:nvPr/>
              </p:nvSpPr>
              <p:spPr>
                <a:xfrm>
                  <a:off x="2971800" y="1333500"/>
                  <a:ext cx="519800" cy="492378"/>
                </a:xfrm>
                <a:prstGeom prst="rect">
                  <a:avLst/>
                </a:prstGeom>
                <a:grpFill/>
              </p:spPr>
              <p:txBody>
                <a:bodyPr wrap="none">
                  <a:spAutoFit/>
                </a:bodyPr>
                <a:lstStyle/>
                <a:p>
                  <a:pPr eaLnBrk="0" fontAlgn="base" hangingPunct="0">
                    <a:spcBef>
                      <a:spcPct val="0"/>
                    </a:spcBef>
                    <a:spcAft>
                      <a:spcPct val="0"/>
                    </a:spcAft>
                    <a:defRPr/>
                  </a:pPr>
                  <a:r>
                    <a:rPr lang="en-US" sz="1800" dirty="0">
                      <a:solidFill>
                        <a:srgbClr val="FF0000"/>
                      </a:solidFill>
                      <a:latin typeface="Symbol" pitchFamily="18" charset="2"/>
                    </a:rPr>
                    <a:t>n</a:t>
                  </a:r>
                  <a:r>
                    <a:rPr lang="en-US" sz="1800" baseline="-25000" dirty="0">
                      <a:solidFill>
                        <a:srgbClr val="FF0000"/>
                      </a:solidFill>
                    </a:rPr>
                    <a:t>e</a:t>
                  </a:r>
                  <a:endParaRPr lang="en-US" sz="1800" baseline="-25000" dirty="0">
                    <a:solidFill>
                      <a:srgbClr val="FF0000"/>
                    </a:solidFill>
                    <a:latin typeface="Symbol" pitchFamily="18" charset="2"/>
                  </a:endParaRPr>
                </a:p>
              </p:txBody>
            </p:sp>
            <p:sp>
              <p:nvSpPr>
                <p:cNvPr id="78" name="TextBox 46">
                  <a:extLst>
                    <a:ext uri="{FF2B5EF4-FFF2-40B4-BE49-F238E27FC236}">
                      <a16:creationId xmlns:a16="http://schemas.microsoft.com/office/drawing/2014/main" id="{1363F16E-7827-46ED-9BA1-0C7F577FA3E6}"/>
                    </a:ext>
                  </a:extLst>
                </p:cNvPr>
                <p:cNvSpPr txBox="1">
                  <a:spLocks noChangeArrowheads="1"/>
                </p:cNvSpPr>
                <p:nvPr/>
              </p:nvSpPr>
              <p:spPr bwMode="auto">
                <a:xfrm>
                  <a:off x="4794584" y="1294572"/>
                  <a:ext cx="485603" cy="492378"/>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FF0000"/>
                      </a:solidFill>
                    </a:rPr>
                    <a:t>e</a:t>
                  </a:r>
                  <a:r>
                    <a:rPr lang="en-US" sz="1800" baseline="30000" dirty="0">
                      <a:solidFill>
                        <a:srgbClr val="FF0000"/>
                      </a:solidFill>
                    </a:rPr>
                    <a:t>-</a:t>
                  </a:r>
                </a:p>
              </p:txBody>
            </p:sp>
          </p:grpSp>
          <p:grpSp>
            <p:nvGrpSpPr>
              <p:cNvPr id="52" name="Group 106">
                <a:extLst>
                  <a:ext uri="{FF2B5EF4-FFF2-40B4-BE49-F238E27FC236}">
                    <a16:creationId xmlns:a16="http://schemas.microsoft.com/office/drawing/2014/main" id="{3B0C7DCE-1528-403F-AB68-5A6986260165}"/>
                  </a:ext>
                </a:extLst>
              </p:cNvPr>
              <p:cNvGrpSpPr>
                <a:grpSpLocks/>
              </p:cNvGrpSpPr>
              <p:nvPr/>
            </p:nvGrpSpPr>
            <p:grpSpPr bwMode="auto">
              <a:xfrm>
                <a:off x="4741145" y="1769286"/>
                <a:ext cx="2150631" cy="1989215"/>
                <a:chOff x="5486400" y="1114168"/>
                <a:chExt cx="2867507" cy="2652288"/>
              </a:xfrm>
              <a:grpFill/>
            </p:grpSpPr>
            <p:grpSp>
              <p:nvGrpSpPr>
                <p:cNvPr id="54" name="Group 41">
                  <a:extLst>
                    <a:ext uri="{FF2B5EF4-FFF2-40B4-BE49-F238E27FC236}">
                      <a16:creationId xmlns:a16="http://schemas.microsoft.com/office/drawing/2014/main" id="{3075F1B0-4122-4160-96DC-2D1A19D59317}"/>
                    </a:ext>
                  </a:extLst>
                </p:cNvPr>
                <p:cNvGrpSpPr>
                  <a:grpSpLocks/>
                </p:cNvGrpSpPr>
                <p:nvPr/>
              </p:nvGrpSpPr>
              <p:grpSpPr bwMode="auto">
                <a:xfrm>
                  <a:off x="5486400" y="1551340"/>
                  <a:ext cx="2548972" cy="1854424"/>
                  <a:chOff x="4572000" y="2503840"/>
                  <a:chExt cx="2548972" cy="1854424"/>
                </a:xfrm>
                <a:grpFill/>
              </p:grpSpPr>
              <p:grpSp>
                <p:nvGrpSpPr>
                  <p:cNvPr id="60" name="Group 27">
                    <a:extLst>
                      <a:ext uri="{FF2B5EF4-FFF2-40B4-BE49-F238E27FC236}">
                        <a16:creationId xmlns:a16="http://schemas.microsoft.com/office/drawing/2014/main" id="{46E66CD8-1BFC-44EE-BAE9-4F15B4DC8A27}"/>
                      </a:ext>
                    </a:extLst>
                  </p:cNvPr>
                  <p:cNvGrpSpPr>
                    <a:grpSpLocks/>
                  </p:cNvGrpSpPr>
                  <p:nvPr/>
                </p:nvGrpSpPr>
                <p:grpSpPr bwMode="auto">
                  <a:xfrm>
                    <a:off x="4572000" y="2514601"/>
                    <a:ext cx="914400" cy="914400"/>
                    <a:chOff x="1676400" y="2514601"/>
                    <a:chExt cx="914400" cy="914400"/>
                  </a:xfrm>
                  <a:grpFill/>
                </p:grpSpPr>
                <p:cxnSp>
                  <p:nvCxnSpPr>
                    <p:cNvPr id="71" name="Straight Connector 28">
                      <a:extLst>
                        <a:ext uri="{FF2B5EF4-FFF2-40B4-BE49-F238E27FC236}">
                          <a16:creationId xmlns:a16="http://schemas.microsoft.com/office/drawing/2014/main" id="{B7103645-8BEC-49D0-98D5-A4CDCD4AAB75}"/>
                        </a:ext>
                      </a:extLst>
                    </p:cNvPr>
                    <p:cNvCxnSpPr>
                      <a:cxnSpLocks noChangeShapeType="1"/>
                    </p:cNvCxnSpPr>
                    <p:nvPr/>
                  </p:nvCxnSpPr>
                  <p:spPr bwMode="auto">
                    <a:xfrm flipH="1" flipV="1">
                      <a:off x="1676400" y="2514601"/>
                      <a:ext cx="914400" cy="914400"/>
                    </a:xfrm>
                    <a:prstGeom prst="line">
                      <a:avLst/>
                    </a:prstGeom>
                    <a:grpFill/>
                    <a:ln w="28575" algn="ctr">
                      <a:solidFill>
                        <a:srgbClr val="FF0000"/>
                      </a:solidFill>
                      <a:round/>
                      <a:headEnd/>
                      <a:tailEnd/>
                    </a:ln>
                  </p:spPr>
                </p:cxnSp>
                <p:cxnSp>
                  <p:nvCxnSpPr>
                    <p:cNvPr id="72" name="Straight Arrow Connector 29">
                      <a:extLst>
                        <a:ext uri="{FF2B5EF4-FFF2-40B4-BE49-F238E27FC236}">
                          <a16:creationId xmlns:a16="http://schemas.microsoft.com/office/drawing/2014/main" id="{6B968A6D-66C1-4876-95EF-93560E8EB056}"/>
                        </a:ext>
                      </a:extLst>
                    </p:cNvPr>
                    <p:cNvCxnSpPr>
                      <a:cxnSpLocks noChangeShapeType="1"/>
                    </p:cNvCxnSpPr>
                    <p:nvPr/>
                  </p:nvCxnSpPr>
                  <p:spPr bwMode="auto">
                    <a:xfrm flipH="1" flipV="1">
                      <a:off x="2095500" y="2933700"/>
                      <a:ext cx="495300" cy="495300"/>
                    </a:xfrm>
                    <a:prstGeom prst="straightConnector1">
                      <a:avLst/>
                    </a:prstGeom>
                    <a:grpFill/>
                    <a:ln w="28575" algn="ctr">
                      <a:solidFill>
                        <a:srgbClr val="FF0000"/>
                      </a:solidFill>
                      <a:round/>
                      <a:headEnd/>
                      <a:tailEnd type="triangle" w="lg" len="lg"/>
                    </a:ln>
                  </p:spPr>
                </p:cxnSp>
              </p:grpSp>
              <p:grpSp>
                <p:nvGrpSpPr>
                  <p:cNvPr id="61" name="Group 30">
                    <a:extLst>
                      <a:ext uri="{FF2B5EF4-FFF2-40B4-BE49-F238E27FC236}">
                        <a16:creationId xmlns:a16="http://schemas.microsoft.com/office/drawing/2014/main" id="{47A7EB0C-5D4A-40EA-A511-31644835D5B9}"/>
                      </a:ext>
                    </a:extLst>
                  </p:cNvPr>
                  <p:cNvGrpSpPr>
                    <a:grpSpLocks/>
                  </p:cNvGrpSpPr>
                  <p:nvPr/>
                </p:nvGrpSpPr>
                <p:grpSpPr bwMode="auto">
                  <a:xfrm>
                    <a:off x="5486400" y="2514600"/>
                    <a:ext cx="914400" cy="914400"/>
                    <a:chOff x="876300" y="3429000"/>
                    <a:chExt cx="914400" cy="914400"/>
                  </a:xfrm>
                  <a:grpFill/>
                </p:grpSpPr>
                <p:cxnSp>
                  <p:nvCxnSpPr>
                    <p:cNvPr id="69" name="Straight Connector 31">
                      <a:extLst>
                        <a:ext uri="{FF2B5EF4-FFF2-40B4-BE49-F238E27FC236}">
                          <a16:creationId xmlns:a16="http://schemas.microsoft.com/office/drawing/2014/main" id="{6C78DDAE-C241-4B36-9B2E-E6E93899F3B1}"/>
                        </a:ext>
                      </a:extLst>
                    </p:cNvPr>
                    <p:cNvCxnSpPr>
                      <a:cxnSpLocks noChangeShapeType="1"/>
                    </p:cNvCxnSpPr>
                    <p:nvPr/>
                  </p:nvCxnSpPr>
                  <p:spPr bwMode="auto">
                    <a:xfrm rot="5400000" flipH="1" flipV="1">
                      <a:off x="876300" y="3429000"/>
                      <a:ext cx="914400" cy="914400"/>
                    </a:xfrm>
                    <a:prstGeom prst="line">
                      <a:avLst/>
                    </a:prstGeom>
                    <a:grpFill/>
                    <a:ln w="28575" algn="ctr">
                      <a:solidFill>
                        <a:srgbClr val="FF0000"/>
                      </a:solidFill>
                      <a:round/>
                      <a:headEnd/>
                      <a:tailEnd/>
                    </a:ln>
                  </p:spPr>
                </p:cxnSp>
                <p:cxnSp>
                  <p:nvCxnSpPr>
                    <p:cNvPr id="70" name="Straight Arrow Connector 32">
                      <a:extLst>
                        <a:ext uri="{FF2B5EF4-FFF2-40B4-BE49-F238E27FC236}">
                          <a16:creationId xmlns:a16="http://schemas.microsoft.com/office/drawing/2014/main" id="{70985DA3-606C-4974-995E-3E89A37A4628}"/>
                        </a:ext>
                      </a:extLst>
                    </p:cNvPr>
                    <p:cNvCxnSpPr>
                      <a:cxnSpLocks noChangeShapeType="1"/>
                    </p:cNvCxnSpPr>
                    <p:nvPr/>
                  </p:nvCxnSpPr>
                  <p:spPr bwMode="auto">
                    <a:xfrm rot="16200000" flipH="1" flipV="1">
                      <a:off x="1295399" y="3429000"/>
                      <a:ext cx="495300" cy="495300"/>
                    </a:xfrm>
                    <a:prstGeom prst="straightConnector1">
                      <a:avLst/>
                    </a:prstGeom>
                    <a:grpFill/>
                    <a:ln w="28575" algn="ctr">
                      <a:solidFill>
                        <a:srgbClr val="FF0000"/>
                      </a:solidFill>
                      <a:round/>
                      <a:headEnd/>
                      <a:tailEnd type="triangle" w="lg" len="lg"/>
                    </a:ln>
                  </p:spPr>
                </p:cxnSp>
              </p:grpSp>
              <p:cxnSp>
                <p:nvCxnSpPr>
                  <p:cNvPr id="62" name="Straight Connector 33">
                    <a:extLst>
                      <a:ext uri="{FF2B5EF4-FFF2-40B4-BE49-F238E27FC236}">
                        <a16:creationId xmlns:a16="http://schemas.microsoft.com/office/drawing/2014/main" id="{F616A940-1779-4002-BA28-32FCAA67ABD1}"/>
                      </a:ext>
                    </a:extLst>
                  </p:cNvPr>
                  <p:cNvCxnSpPr>
                    <a:cxnSpLocks noChangeShapeType="1"/>
                  </p:cNvCxnSpPr>
                  <p:nvPr/>
                </p:nvCxnSpPr>
                <p:spPr bwMode="auto">
                  <a:xfrm>
                    <a:off x="5486400" y="3429000"/>
                    <a:ext cx="914400" cy="1588"/>
                  </a:xfrm>
                  <a:prstGeom prst="line">
                    <a:avLst/>
                  </a:prstGeom>
                  <a:grpFill/>
                  <a:ln w="28575" algn="ctr">
                    <a:solidFill>
                      <a:srgbClr val="996600"/>
                    </a:solidFill>
                    <a:prstDash val="dash"/>
                    <a:round/>
                    <a:headEnd/>
                    <a:tailEnd/>
                  </a:ln>
                </p:spPr>
              </p:cxnSp>
              <p:grpSp>
                <p:nvGrpSpPr>
                  <p:cNvPr id="63" name="Group 34">
                    <a:extLst>
                      <a:ext uri="{FF2B5EF4-FFF2-40B4-BE49-F238E27FC236}">
                        <a16:creationId xmlns:a16="http://schemas.microsoft.com/office/drawing/2014/main" id="{FA3C31F3-2D1F-4714-8339-39A1CEF94F9E}"/>
                      </a:ext>
                    </a:extLst>
                  </p:cNvPr>
                  <p:cNvGrpSpPr>
                    <a:grpSpLocks/>
                  </p:cNvGrpSpPr>
                  <p:nvPr/>
                </p:nvGrpSpPr>
                <p:grpSpPr bwMode="auto">
                  <a:xfrm rot="-5400000">
                    <a:off x="6296255" y="3533547"/>
                    <a:ext cx="929263" cy="720171"/>
                    <a:chOff x="861436" y="3429001"/>
                    <a:chExt cx="929263" cy="720171"/>
                  </a:xfrm>
                  <a:grpFill/>
                </p:grpSpPr>
                <p:cxnSp>
                  <p:nvCxnSpPr>
                    <p:cNvPr id="67" name="Straight Connector 35">
                      <a:extLst>
                        <a:ext uri="{FF2B5EF4-FFF2-40B4-BE49-F238E27FC236}">
                          <a16:creationId xmlns:a16="http://schemas.microsoft.com/office/drawing/2014/main" id="{F02AB6C5-5AAE-4D48-9EF9-40AA07BCB421}"/>
                        </a:ext>
                      </a:extLst>
                    </p:cNvPr>
                    <p:cNvCxnSpPr>
                      <a:cxnSpLocks noChangeShapeType="1"/>
                    </p:cNvCxnSpPr>
                    <p:nvPr/>
                  </p:nvCxnSpPr>
                  <p:spPr bwMode="auto">
                    <a:xfrm rot="5400000" flipH="1" flipV="1">
                      <a:off x="965982" y="3324455"/>
                      <a:ext cx="720171" cy="929263"/>
                    </a:xfrm>
                    <a:prstGeom prst="line">
                      <a:avLst/>
                    </a:prstGeom>
                    <a:grpFill/>
                    <a:ln w="28575" algn="ctr">
                      <a:solidFill>
                        <a:srgbClr val="0000FF"/>
                      </a:solidFill>
                      <a:round/>
                      <a:headEnd/>
                      <a:tailEnd/>
                    </a:ln>
                  </p:spPr>
                </p:cxnSp>
                <p:cxnSp>
                  <p:nvCxnSpPr>
                    <p:cNvPr id="68" name="Straight Arrow Connector 36">
                      <a:extLst>
                        <a:ext uri="{FF2B5EF4-FFF2-40B4-BE49-F238E27FC236}">
                          <a16:creationId xmlns:a16="http://schemas.microsoft.com/office/drawing/2014/main" id="{E62C312E-9032-4A89-8978-CCB05E38708E}"/>
                        </a:ext>
                      </a:extLst>
                    </p:cNvPr>
                    <p:cNvCxnSpPr>
                      <a:cxnSpLocks noChangeShapeType="1"/>
                    </p:cNvCxnSpPr>
                    <p:nvPr/>
                  </p:nvCxnSpPr>
                  <p:spPr bwMode="auto">
                    <a:xfrm rot="5400000" flipH="1" flipV="1">
                      <a:off x="973026" y="3728660"/>
                      <a:ext cx="333369" cy="400809"/>
                    </a:xfrm>
                    <a:prstGeom prst="straightConnector1">
                      <a:avLst/>
                    </a:prstGeom>
                    <a:grpFill/>
                    <a:ln w="28575" algn="ctr">
                      <a:solidFill>
                        <a:srgbClr val="0000FF"/>
                      </a:solidFill>
                      <a:round/>
                      <a:headEnd/>
                      <a:tailEnd type="triangle" w="lg" len="lg"/>
                    </a:ln>
                  </p:spPr>
                </p:cxnSp>
              </p:grpSp>
              <p:grpSp>
                <p:nvGrpSpPr>
                  <p:cNvPr id="64" name="Group 37">
                    <a:extLst>
                      <a:ext uri="{FF2B5EF4-FFF2-40B4-BE49-F238E27FC236}">
                        <a16:creationId xmlns:a16="http://schemas.microsoft.com/office/drawing/2014/main" id="{F355F45A-E83C-43E0-B41D-41C3EBEF81CD}"/>
                      </a:ext>
                    </a:extLst>
                  </p:cNvPr>
                  <p:cNvGrpSpPr>
                    <a:grpSpLocks/>
                  </p:cNvGrpSpPr>
                  <p:nvPr/>
                </p:nvGrpSpPr>
                <p:grpSpPr bwMode="auto">
                  <a:xfrm>
                    <a:off x="6400800" y="2503840"/>
                    <a:ext cx="666749" cy="925161"/>
                    <a:chOff x="876300" y="3418240"/>
                    <a:chExt cx="666749" cy="925161"/>
                  </a:xfrm>
                  <a:grpFill/>
                </p:grpSpPr>
                <p:cxnSp>
                  <p:nvCxnSpPr>
                    <p:cNvPr id="65" name="Straight Connector 38">
                      <a:extLst>
                        <a:ext uri="{FF2B5EF4-FFF2-40B4-BE49-F238E27FC236}">
                          <a16:creationId xmlns:a16="http://schemas.microsoft.com/office/drawing/2014/main" id="{AD510009-C7C4-4899-B6BA-62E70F9863FA}"/>
                        </a:ext>
                      </a:extLst>
                    </p:cNvPr>
                    <p:cNvCxnSpPr>
                      <a:cxnSpLocks noChangeShapeType="1"/>
                    </p:cNvCxnSpPr>
                    <p:nvPr/>
                  </p:nvCxnSpPr>
                  <p:spPr bwMode="auto">
                    <a:xfrm flipV="1">
                      <a:off x="876300" y="3418240"/>
                      <a:ext cx="666749" cy="908436"/>
                    </a:xfrm>
                    <a:prstGeom prst="line">
                      <a:avLst/>
                    </a:prstGeom>
                    <a:grpFill/>
                    <a:ln w="28575" algn="ctr">
                      <a:solidFill>
                        <a:srgbClr val="0000FF"/>
                      </a:solidFill>
                      <a:round/>
                      <a:headEnd/>
                      <a:tailEnd/>
                    </a:ln>
                  </p:spPr>
                </p:cxnSp>
                <p:cxnSp>
                  <p:nvCxnSpPr>
                    <p:cNvPr id="66" name="Straight Arrow Connector 39">
                      <a:extLst>
                        <a:ext uri="{FF2B5EF4-FFF2-40B4-BE49-F238E27FC236}">
                          <a16:creationId xmlns:a16="http://schemas.microsoft.com/office/drawing/2014/main" id="{22341C3C-8A71-41E2-B194-0172DB95B033}"/>
                        </a:ext>
                      </a:extLst>
                    </p:cNvPr>
                    <p:cNvCxnSpPr>
                      <a:cxnSpLocks noChangeShapeType="1"/>
                    </p:cNvCxnSpPr>
                    <p:nvPr/>
                  </p:nvCxnSpPr>
                  <p:spPr bwMode="auto">
                    <a:xfrm flipV="1">
                      <a:off x="876300" y="3816120"/>
                      <a:ext cx="392536" cy="527281"/>
                    </a:xfrm>
                    <a:prstGeom prst="straightConnector1">
                      <a:avLst/>
                    </a:prstGeom>
                    <a:grpFill/>
                    <a:ln w="28575" algn="ctr">
                      <a:solidFill>
                        <a:srgbClr val="0000FF"/>
                      </a:solidFill>
                      <a:round/>
                      <a:headEnd/>
                      <a:tailEnd type="triangle" w="lg" len="lg"/>
                    </a:ln>
                  </p:spPr>
                </p:cxnSp>
              </p:grpSp>
            </p:grpSp>
            <p:sp>
              <p:nvSpPr>
                <p:cNvPr id="55" name="TextBox 47">
                  <a:extLst>
                    <a:ext uri="{FF2B5EF4-FFF2-40B4-BE49-F238E27FC236}">
                      <a16:creationId xmlns:a16="http://schemas.microsoft.com/office/drawing/2014/main" id="{9A8E03C6-D3F8-4107-86E5-3C537D26AEC0}"/>
                    </a:ext>
                  </a:extLst>
                </p:cNvPr>
                <p:cNvSpPr txBox="1">
                  <a:spLocks noChangeArrowheads="1"/>
                </p:cNvSpPr>
                <p:nvPr/>
              </p:nvSpPr>
              <p:spPr bwMode="auto">
                <a:xfrm>
                  <a:off x="6782702" y="2478946"/>
                  <a:ext cx="536898" cy="492443"/>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996600"/>
                      </a:solidFill>
                    </a:rPr>
                    <a:t>W</a:t>
                  </a:r>
                </a:p>
              </p:txBody>
            </p:sp>
            <p:sp>
              <p:nvSpPr>
                <p:cNvPr id="56" name="TextBox 48">
                  <a:extLst>
                    <a:ext uri="{FF2B5EF4-FFF2-40B4-BE49-F238E27FC236}">
                      <a16:creationId xmlns:a16="http://schemas.microsoft.com/office/drawing/2014/main" id="{6D54D536-E928-4211-9181-1F302665BD18}"/>
                    </a:ext>
                  </a:extLst>
                </p:cNvPr>
                <p:cNvSpPr txBox="1">
                  <a:spLocks noChangeArrowheads="1"/>
                </p:cNvSpPr>
                <p:nvPr/>
              </p:nvSpPr>
              <p:spPr bwMode="auto">
                <a:xfrm>
                  <a:off x="7933825" y="3274013"/>
                  <a:ext cx="417208" cy="492443"/>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0000FF"/>
                      </a:solidFill>
                    </a:rPr>
                    <a:t>d</a:t>
                  </a:r>
                </a:p>
              </p:txBody>
            </p:sp>
            <p:sp>
              <p:nvSpPr>
                <p:cNvPr id="57" name="TextBox 49">
                  <a:extLst>
                    <a:ext uri="{FF2B5EF4-FFF2-40B4-BE49-F238E27FC236}">
                      <a16:creationId xmlns:a16="http://schemas.microsoft.com/office/drawing/2014/main" id="{9E975B8B-E20B-4983-B827-0561F9DE5E67}"/>
                    </a:ext>
                  </a:extLst>
                </p:cNvPr>
                <p:cNvSpPr txBox="1">
                  <a:spLocks noChangeArrowheads="1"/>
                </p:cNvSpPr>
                <p:nvPr/>
              </p:nvSpPr>
              <p:spPr bwMode="auto">
                <a:xfrm>
                  <a:off x="7936699" y="1114168"/>
                  <a:ext cx="417208" cy="492443"/>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0000FF"/>
                      </a:solidFill>
                    </a:rPr>
                    <a:t>u</a:t>
                  </a:r>
                </a:p>
              </p:txBody>
            </p:sp>
            <p:sp>
              <p:nvSpPr>
                <p:cNvPr id="58" name="TextBox 50">
                  <a:extLst>
                    <a:ext uri="{FF2B5EF4-FFF2-40B4-BE49-F238E27FC236}">
                      <a16:creationId xmlns:a16="http://schemas.microsoft.com/office/drawing/2014/main" id="{D6C54CA6-3C21-4426-9CE5-64211CCAD83E}"/>
                    </a:ext>
                  </a:extLst>
                </p:cNvPr>
                <p:cNvSpPr txBox="1">
                  <a:spLocks noChangeArrowheads="1"/>
                </p:cNvSpPr>
                <p:nvPr/>
              </p:nvSpPr>
              <p:spPr bwMode="auto">
                <a:xfrm>
                  <a:off x="5518484" y="1329035"/>
                  <a:ext cx="485602" cy="492443"/>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FF0000"/>
                      </a:solidFill>
                    </a:rPr>
                    <a:t>e</a:t>
                  </a:r>
                  <a:r>
                    <a:rPr lang="en-US" sz="1800" baseline="30000" dirty="0">
                      <a:solidFill>
                        <a:srgbClr val="FF0000"/>
                      </a:solidFill>
                    </a:rPr>
                    <a:t>-</a:t>
                  </a:r>
                </a:p>
              </p:txBody>
            </p:sp>
            <p:sp>
              <p:nvSpPr>
                <p:cNvPr id="59" name="TextBox 58">
                  <a:extLst>
                    <a:ext uri="{FF2B5EF4-FFF2-40B4-BE49-F238E27FC236}">
                      <a16:creationId xmlns:a16="http://schemas.microsoft.com/office/drawing/2014/main" id="{BC9A480C-C68C-4402-9701-8D3C933811B5}"/>
                    </a:ext>
                  </a:extLst>
                </p:cNvPr>
                <p:cNvSpPr txBox="1"/>
                <p:nvPr/>
              </p:nvSpPr>
              <p:spPr>
                <a:xfrm>
                  <a:off x="7315201" y="1295400"/>
                  <a:ext cx="519800" cy="492443"/>
                </a:xfrm>
                <a:prstGeom prst="rect">
                  <a:avLst/>
                </a:prstGeom>
                <a:grpFill/>
              </p:spPr>
              <p:txBody>
                <a:bodyPr wrap="none">
                  <a:spAutoFit/>
                </a:bodyPr>
                <a:lstStyle/>
                <a:p>
                  <a:pPr eaLnBrk="0" fontAlgn="base" hangingPunct="0">
                    <a:spcBef>
                      <a:spcPct val="0"/>
                    </a:spcBef>
                    <a:spcAft>
                      <a:spcPct val="0"/>
                    </a:spcAft>
                    <a:defRPr/>
                  </a:pPr>
                  <a:r>
                    <a:rPr lang="en-US" sz="1800" dirty="0">
                      <a:solidFill>
                        <a:srgbClr val="FF0000"/>
                      </a:solidFill>
                      <a:latin typeface="Symbol" pitchFamily="18" charset="2"/>
                    </a:rPr>
                    <a:t>n</a:t>
                  </a:r>
                  <a:r>
                    <a:rPr lang="en-US" sz="1800" baseline="-25000" dirty="0">
                      <a:solidFill>
                        <a:srgbClr val="FF0000"/>
                      </a:solidFill>
                    </a:rPr>
                    <a:t>e</a:t>
                  </a:r>
                  <a:endParaRPr lang="en-US" sz="1800" baseline="-25000" dirty="0">
                    <a:solidFill>
                      <a:srgbClr val="FF0000"/>
                    </a:solidFill>
                    <a:latin typeface="Symbol" pitchFamily="18" charset="2"/>
                  </a:endParaRPr>
                </a:p>
              </p:txBody>
            </p:sp>
          </p:grpSp>
          <p:sp>
            <p:nvSpPr>
              <p:cNvPr id="53" name="TextBox 52">
                <a:extLst>
                  <a:ext uri="{FF2B5EF4-FFF2-40B4-BE49-F238E27FC236}">
                    <a16:creationId xmlns:a16="http://schemas.microsoft.com/office/drawing/2014/main" id="{8DD07269-E12E-4BB9-962D-1946BD429776}"/>
                  </a:ext>
                </a:extLst>
              </p:cNvPr>
              <p:cNvSpPr txBox="1">
                <a:spLocks noChangeArrowheads="1"/>
              </p:cNvSpPr>
              <p:nvPr/>
            </p:nvSpPr>
            <p:spPr bwMode="auto">
              <a:xfrm>
                <a:off x="4355109" y="2963410"/>
                <a:ext cx="673582" cy="369332"/>
              </a:xfrm>
              <a:prstGeom prst="rect">
                <a:avLst/>
              </a:prstGeom>
              <a:grpFill/>
              <a:ln w="9525">
                <a:noFill/>
                <a:miter lim="800000"/>
                <a:headEnd/>
                <a:tailEnd/>
              </a:ln>
            </p:spPr>
            <p:txBody>
              <a:bodyPr wrap="none">
                <a:spAutoFit/>
              </a:bodyPr>
              <a:lstStyle/>
              <a:p>
                <a:pPr eaLnBrk="0" fontAlgn="base" hangingPunct="0">
                  <a:spcBef>
                    <a:spcPct val="0"/>
                  </a:spcBef>
                  <a:spcAft>
                    <a:spcPct val="0"/>
                  </a:spcAft>
                </a:pPr>
                <a:r>
                  <a:rPr lang="en-US" sz="1800" dirty="0">
                    <a:solidFill>
                      <a:srgbClr val="000000"/>
                    </a:solidFill>
                    <a:latin typeface="Symbol" pitchFamily="18" charset="2"/>
                  </a:rPr>
                  <a:t>bb2n</a:t>
                </a:r>
              </a:p>
            </p:txBody>
          </p:sp>
        </p:grpSp>
      </p:grpSp>
      <p:sp>
        <p:nvSpPr>
          <p:cNvPr id="6" name="TextBox 5">
            <a:extLst>
              <a:ext uri="{FF2B5EF4-FFF2-40B4-BE49-F238E27FC236}">
                <a16:creationId xmlns:a16="http://schemas.microsoft.com/office/drawing/2014/main" id="{550B8E1F-04FA-4AE7-ADAD-AAC13A0A7907}"/>
              </a:ext>
            </a:extLst>
          </p:cNvPr>
          <p:cNvSpPr txBox="1"/>
          <p:nvPr/>
        </p:nvSpPr>
        <p:spPr>
          <a:xfrm>
            <a:off x="827555" y="3970792"/>
            <a:ext cx="6485350" cy="2677656"/>
          </a:xfrm>
          <a:prstGeom prst="rect">
            <a:avLst/>
          </a:prstGeom>
          <a:solidFill>
            <a:schemeClr val="bg1"/>
          </a:solidFill>
        </p:spPr>
        <p:txBody>
          <a:bodyPr wrap="square" rtlCol="0">
            <a:spAutoFit/>
          </a:bodyPr>
          <a:lstStyle/>
          <a:p>
            <a:r>
              <a:rPr lang="en-US" sz="2400" dirty="0">
                <a:solidFill>
                  <a:srgbClr val="0000FF"/>
                </a:solidFill>
              </a:rPr>
              <a:t>I am not talking about that: allowed two neutrino decay and many other hypothetical neutrinoless modes requiring new physics.</a:t>
            </a:r>
          </a:p>
          <a:p>
            <a:endParaRPr lang="en-US" sz="2400" dirty="0">
              <a:solidFill>
                <a:srgbClr val="0000FF"/>
              </a:solidFill>
            </a:endParaRPr>
          </a:p>
          <a:p>
            <a:endParaRPr lang="en-US" sz="2400" dirty="0">
              <a:solidFill>
                <a:srgbClr val="0000FF"/>
              </a:solidFill>
            </a:endParaRPr>
          </a:p>
          <a:p>
            <a:endParaRPr lang="en-US" sz="2400" dirty="0">
              <a:solidFill>
                <a:srgbClr val="0000FF"/>
              </a:solidFill>
            </a:endParaRPr>
          </a:p>
          <a:p>
            <a:endParaRPr lang="en-US" sz="2400" dirty="0">
              <a:solidFill>
                <a:srgbClr val="0000FF"/>
              </a:solidFill>
            </a:endParaRPr>
          </a:p>
        </p:txBody>
      </p:sp>
    </p:spTree>
    <p:extLst>
      <p:ext uri="{BB962C8B-B14F-4D97-AF65-F5344CB8AC3E}">
        <p14:creationId xmlns:p14="http://schemas.microsoft.com/office/powerpoint/2010/main" val="150883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EC5BD2-28DF-42C0-93B4-921104668A91}"/>
              </a:ext>
            </a:extLst>
          </p:cNvPr>
          <p:cNvSpPr>
            <a:spLocks noGrp="1"/>
          </p:cNvSpPr>
          <p:nvPr>
            <p:ph type="ftr" sz="quarter" idx="11"/>
          </p:nvPr>
        </p:nvSpPr>
        <p:spPr/>
        <p:txBody>
          <a:bodyPr/>
          <a:lstStyle/>
          <a:p>
            <a:r>
              <a:rPr lang="en-US"/>
              <a:t>Erice 2022</a:t>
            </a:r>
            <a:endParaRPr lang="en-US" dirty="0"/>
          </a:p>
        </p:txBody>
      </p:sp>
      <p:sp>
        <p:nvSpPr>
          <p:cNvPr id="4" name="Slide Number Placeholder 3">
            <a:extLst>
              <a:ext uri="{FF2B5EF4-FFF2-40B4-BE49-F238E27FC236}">
                <a16:creationId xmlns:a16="http://schemas.microsoft.com/office/drawing/2014/main" id="{38D36F4D-4277-4DD8-B7FB-9C15209DFF53}"/>
              </a:ext>
            </a:extLst>
          </p:cNvPr>
          <p:cNvSpPr>
            <a:spLocks noGrp="1"/>
          </p:cNvSpPr>
          <p:nvPr>
            <p:ph type="sldNum" sz="quarter" idx="12"/>
          </p:nvPr>
        </p:nvSpPr>
        <p:spPr/>
        <p:txBody>
          <a:bodyPr/>
          <a:lstStyle/>
          <a:p>
            <a:fld id="{702A13C8-4E0A-4ADA-AF67-E326CA4F1584}" type="slidenum">
              <a:rPr lang="en-US" smtClean="0"/>
              <a:pPr/>
              <a:t>30</a:t>
            </a:fld>
            <a:endParaRPr lang="en-US" dirty="0"/>
          </a:p>
        </p:txBody>
      </p:sp>
      <p:pic>
        <p:nvPicPr>
          <p:cNvPr id="3" name="Picture 2">
            <a:extLst>
              <a:ext uri="{FF2B5EF4-FFF2-40B4-BE49-F238E27FC236}">
                <a16:creationId xmlns:a16="http://schemas.microsoft.com/office/drawing/2014/main" id="{F3E7A90B-4903-45F4-9D73-B47651F09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6" name="TextBox 5">
            <a:extLst>
              <a:ext uri="{FF2B5EF4-FFF2-40B4-BE49-F238E27FC236}">
                <a16:creationId xmlns:a16="http://schemas.microsoft.com/office/drawing/2014/main" id="{780BEBB7-C1FF-4E8E-B28F-6DCB248C572E}"/>
              </a:ext>
            </a:extLst>
          </p:cNvPr>
          <p:cNvSpPr txBox="1"/>
          <p:nvPr/>
        </p:nvSpPr>
        <p:spPr>
          <a:xfrm>
            <a:off x="2331561" y="450128"/>
            <a:ext cx="5754505" cy="369332"/>
          </a:xfrm>
          <a:prstGeom prst="rect">
            <a:avLst/>
          </a:prstGeom>
          <a:noFill/>
        </p:spPr>
        <p:txBody>
          <a:bodyPr wrap="square" rtlCol="0">
            <a:spAutoFit/>
          </a:bodyPr>
          <a:lstStyle/>
          <a:p>
            <a:r>
              <a:rPr lang="en-US" dirty="0">
                <a:solidFill>
                  <a:schemeClr val="bg1"/>
                </a:solidFill>
              </a:rPr>
              <a:t>nEXO Collaboration Meeting, Stanford University, July 2022</a:t>
            </a:r>
          </a:p>
        </p:txBody>
      </p:sp>
    </p:spTree>
    <p:extLst>
      <p:ext uri="{BB962C8B-B14F-4D97-AF65-F5344CB8AC3E}">
        <p14:creationId xmlns:p14="http://schemas.microsoft.com/office/powerpoint/2010/main" val="373239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342F-87E9-4953-97E3-DAD3EF6610C8}"/>
              </a:ext>
            </a:extLst>
          </p:cNvPr>
          <p:cNvSpPr>
            <a:spLocks noGrp="1"/>
          </p:cNvSpPr>
          <p:nvPr>
            <p:ph type="title"/>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78BB67C2-080F-46AC-B714-A961ED08D788}"/>
              </a:ext>
            </a:extLst>
          </p:cNvPr>
          <p:cNvSpPr>
            <a:spLocks noGrp="1"/>
          </p:cNvSpPr>
          <p:nvPr>
            <p:ph type="sldNum" sz="quarter" idx="12"/>
          </p:nvPr>
        </p:nvSpPr>
        <p:spPr/>
        <p:txBody>
          <a:bodyPr/>
          <a:lstStyle/>
          <a:p>
            <a:fld id="{702A13C8-4E0A-4ADA-AF67-E326CA4F1584}" type="slidenum">
              <a:rPr lang="en-US" smtClean="0"/>
              <a:pPr/>
              <a:t>4</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7F363DF-0EC1-46C9-9456-F13CA0BBBA72}"/>
                  </a:ext>
                </a:extLst>
              </p:cNvPr>
              <p:cNvSpPr txBox="1"/>
              <p:nvPr/>
            </p:nvSpPr>
            <p:spPr>
              <a:xfrm>
                <a:off x="210787" y="1360380"/>
                <a:ext cx="11770425" cy="519245"/>
              </a:xfrm>
              <a:prstGeom prst="rect">
                <a:avLst/>
              </a:prstGeom>
              <a:noFill/>
            </p:spPr>
            <p:txBody>
              <a:bodyPr wrap="square" rtlCol="0">
                <a:spAutoFit/>
              </a:bodyPr>
              <a:lstStyle/>
              <a:p>
                <a:r>
                  <a:rPr lang="en-US" sz="2400" dirty="0"/>
                  <a:t>The half-life is inversely proportional to the square of the average neutrino mass </a:t>
                </a:r>
                <a14:m>
                  <m:oMath xmlns:m="http://schemas.openxmlformats.org/officeDocument/2006/math">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i="1" smtClean="0">
                                <a:latin typeface="Cambria Math" panose="02040503050406030204" pitchFamily="18" charset="0"/>
                                <a:ea typeface="Cambria Math" panose="02040503050406030204" pitchFamily="18" charset="0"/>
                              </a:rPr>
                              <m:t>𝛽𝛽</m:t>
                            </m:r>
                          </m:sub>
                        </m:sSub>
                      </m:e>
                    </m:d>
                  </m:oMath>
                </a14:m>
                <a:r>
                  <a:rPr lang="en-US" sz="2400" dirty="0"/>
                  <a:t>.</a:t>
                </a:r>
              </a:p>
            </p:txBody>
          </p:sp>
        </mc:Choice>
        <mc:Fallback xmlns="">
          <p:sp>
            <p:nvSpPr>
              <p:cNvPr id="6" name="TextBox 5">
                <a:extLst>
                  <a:ext uri="{FF2B5EF4-FFF2-40B4-BE49-F238E27FC236}">
                    <a16:creationId xmlns:a16="http://schemas.microsoft.com/office/drawing/2014/main" id="{87F363DF-0EC1-46C9-9456-F13CA0BBBA72}"/>
                  </a:ext>
                </a:extLst>
              </p:cNvPr>
              <p:cNvSpPr txBox="1">
                <a:spLocks noRot="1" noChangeAspect="1" noMove="1" noResize="1" noEditPoints="1" noAdjustHandles="1" noChangeArrowheads="1" noChangeShapeType="1" noTextEdit="1"/>
              </p:cNvSpPr>
              <p:nvPr/>
            </p:nvSpPr>
            <p:spPr>
              <a:xfrm>
                <a:off x="210787" y="1360380"/>
                <a:ext cx="11770425" cy="519245"/>
              </a:xfrm>
              <a:prstGeom prst="rect">
                <a:avLst/>
              </a:prstGeom>
              <a:blipFill>
                <a:blip r:embed="rId2"/>
                <a:stretch>
                  <a:fillRect l="-829" t="-3529"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5B90268-F716-438E-9063-AAFB83BFCAE1}"/>
                  </a:ext>
                </a:extLst>
              </p:cNvPr>
              <p:cNvSpPr txBox="1"/>
              <p:nvPr/>
            </p:nvSpPr>
            <p:spPr>
              <a:xfrm>
                <a:off x="285749" y="1870355"/>
                <a:ext cx="6903492" cy="8015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1/2</m:t>
                              </m:r>
                            </m:sub>
                          </m:sSub>
                        </m:den>
                      </m:f>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𝐺</m:t>
                          </m:r>
                        </m:e>
                        <m:sup>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p>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ea typeface="Cambria Math" panose="02040503050406030204" pitchFamily="18" charset="0"/>
                                </a:rPr>
                                <m:t>𝛽𝛽</m:t>
                              </m:r>
                            </m:sub>
                          </m:sSub>
                          <m:r>
                            <a:rPr lang="en-US" sz="2400" b="0" i="1" smtClean="0">
                              <a:latin typeface="Cambria Math" panose="02040503050406030204" pitchFamily="18" charset="0"/>
                            </a:rPr>
                            <m:t>,</m:t>
                          </m:r>
                          <m:r>
                            <a:rPr lang="en-US" sz="2400" b="0" i="1" smtClean="0">
                              <a:latin typeface="Cambria Math" panose="02040503050406030204" pitchFamily="18" charset="0"/>
                            </a:rPr>
                            <m:t>𝑍</m:t>
                          </m:r>
                        </m:e>
                      </m: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𝐴</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𝑀</m:t>
                                  </m:r>
                                </m:e>
                                <m:sub>
                                  <m:r>
                                    <a:rPr lang="en-US" sz="2400" b="0" i="1" smtClean="0">
                                      <a:latin typeface="Cambria Math" panose="02040503050406030204" pitchFamily="18" charset="0"/>
                                      <a:ea typeface="Cambria Math" panose="02040503050406030204" pitchFamily="18" charset="0"/>
                                    </a:rPr>
                                    <m:t>𝐺𝑇</m:t>
                                  </m:r>
                                </m:sub>
                                <m:sup>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bSup>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𝑉</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𝑀</m:t>
                                  </m:r>
                                </m:e>
                                <m:sub>
                                  <m:r>
                                    <a:rPr lang="en-US" sz="2400" b="0" i="1" smtClean="0">
                                      <a:latin typeface="Cambria Math" panose="02040503050406030204" pitchFamily="18" charset="0"/>
                                      <a:ea typeface="Cambria Math" panose="02040503050406030204" pitchFamily="18" charset="0"/>
                                    </a:rPr>
                                    <m:t>𝐹</m:t>
                                  </m:r>
                                </m:sub>
                                <m:sup>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m:t>
                                  </m:r>
                                </m:sup>
                              </m:sSubSup>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𝑚</m:t>
                                  </m:r>
                                </m:e>
                                <m:sub>
                                  <m:r>
                                    <a:rPr lang="en-US" sz="2400" b="0" i="1" smtClean="0">
                                      <a:latin typeface="Cambria Math" panose="02040503050406030204" pitchFamily="18" charset="0"/>
                                      <a:ea typeface="Cambria Math" panose="02040503050406030204" pitchFamily="18" charset="0"/>
                                    </a:rPr>
                                    <m:t>𝛽𝛽</m:t>
                                  </m:r>
                                </m:sub>
                              </m:sSub>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dirty="0"/>
              </a:p>
            </p:txBody>
          </p:sp>
        </mc:Choice>
        <mc:Fallback xmlns="">
          <p:sp>
            <p:nvSpPr>
              <p:cNvPr id="7" name="TextBox 6">
                <a:extLst>
                  <a:ext uri="{FF2B5EF4-FFF2-40B4-BE49-F238E27FC236}">
                    <a16:creationId xmlns:a16="http://schemas.microsoft.com/office/drawing/2014/main" id="{45B90268-F716-438E-9063-AAFB83BFCAE1}"/>
                  </a:ext>
                </a:extLst>
              </p:cNvPr>
              <p:cNvSpPr txBox="1">
                <a:spLocks noRot="1" noChangeAspect="1" noMove="1" noResize="1" noEditPoints="1" noAdjustHandles="1" noChangeArrowheads="1" noChangeShapeType="1" noTextEdit="1"/>
              </p:cNvSpPr>
              <p:nvPr/>
            </p:nvSpPr>
            <p:spPr>
              <a:xfrm>
                <a:off x="285749" y="1870355"/>
                <a:ext cx="6903492" cy="801501"/>
              </a:xfrm>
              <a:prstGeom prst="rect">
                <a:avLst/>
              </a:prstGeom>
              <a:blipFill>
                <a:blip r:embed="rId3"/>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1F092792-32E0-4E7F-97D0-4A96FDC214C4}"/>
              </a:ext>
            </a:extLst>
          </p:cNvPr>
          <p:cNvGrpSpPr/>
          <p:nvPr/>
        </p:nvGrpSpPr>
        <p:grpSpPr>
          <a:xfrm>
            <a:off x="309552" y="2456121"/>
            <a:ext cx="3524693" cy="2120783"/>
            <a:chOff x="309552" y="2456121"/>
            <a:chExt cx="3524693" cy="2120783"/>
          </a:xfrm>
        </p:grpSpPr>
        <p:sp>
          <p:nvSpPr>
            <p:cNvPr id="9" name="TextBox 8">
              <a:extLst>
                <a:ext uri="{FF2B5EF4-FFF2-40B4-BE49-F238E27FC236}">
                  <a16:creationId xmlns:a16="http://schemas.microsoft.com/office/drawing/2014/main" id="{67DF2381-EA5D-4ADF-AC9D-7D964DA2982D}"/>
                </a:ext>
              </a:extLst>
            </p:cNvPr>
            <p:cNvSpPr txBox="1"/>
            <p:nvPr/>
          </p:nvSpPr>
          <p:spPr>
            <a:xfrm>
              <a:off x="309552" y="2945688"/>
              <a:ext cx="3524693" cy="1631216"/>
            </a:xfrm>
            <a:prstGeom prst="rect">
              <a:avLst/>
            </a:prstGeom>
            <a:noFill/>
            <a:ln w="28575">
              <a:solidFill>
                <a:srgbClr val="0000FF"/>
              </a:solidFill>
            </a:ln>
          </p:spPr>
          <p:txBody>
            <a:bodyPr wrap="square" rtlCol="0">
              <a:spAutoFit/>
            </a:bodyPr>
            <a:lstStyle/>
            <a:p>
              <a:r>
                <a:rPr lang="en-US" sz="2000" dirty="0">
                  <a:solidFill>
                    <a:srgbClr val="0000FF"/>
                  </a:solidFill>
                </a:rPr>
                <a:t>Phase space: decay energy and nuclear charge dependent. Obtained by solving Dirac equation for electron travelling from edge of nucleus to infinity.</a:t>
              </a:r>
            </a:p>
          </p:txBody>
        </p:sp>
        <p:cxnSp>
          <p:nvCxnSpPr>
            <p:cNvPr id="10" name="Straight Arrow Connector 9">
              <a:extLst>
                <a:ext uri="{FF2B5EF4-FFF2-40B4-BE49-F238E27FC236}">
                  <a16:creationId xmlns:a16="http://schemas.microsoft.com/office/drawing/2014/main" id="{26F1CF11-4EDF-4381-A65F-6B7DCDCCA557}"/>
                </a:ext>
              </a:extLst>
            </p:cNvPr>
            <p:cNvCxnSpPr>
              <a:stCxn id="9" idx="0"/>
            </p:cNvCxnSpPr>
            <p:nvPr/>
          </p:nvCxnSpPr>
          <p:spPr>
            <a:xfrm flipH="1" flipV="1">
              <a:off x="1477926" y="2456121"/>
              <a:ext cx="593973" cy="489567"/>
            </a:xfrm>
            <a:prstGeom prst="straightConnector1">
              <a:avLst/>
            </a:prstGeom>
            <a:ln w="28575">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A426075-EE21-4EED-A802-EFA94518364A}"/>
              </a:ext>
            </a:extLst>
          </p:cNvPr>
          <p:cNvGrpSpPr/>
          <p:nvPr/>
        </p:nvGrpSpPr>
        <p:grpSpPr>
          <a:xfrm>
            <a:off x="4136065" y="2498651"/>
            <a:ext cx="3550067" cy="1770476"/>
            <a:chOff x="4136065" y="2498651"/>
            <a:chExt cx="3550067" cy="1770476"/>
          </a:xfrm>
        </p:grpSpPr>
        <p:sp>
          <p:nvSpPr>
            <p:cNvPr id="12" name="TextBox 11">
              <a:extLst>
                <a:ext uri="{FF2B5EF4-FFF2-40B4-BE49-F238E27FC236}">
                  <a16:creationId xmlns:a16="http://schemas.microsoft.com/office/drawing/2014/main" id="{F77C5060-DD94-4459-BBB9-7CF33BE4172F}"/>
                </a:ext>
              </a:extLst>
            </p:cNvPr>
            <p:cNvSpPr txBox="1"/>
            <p:nvPr/>
          </p:nvSpPr>
          <p:spPr>
            <a:xfrm>
              <a:off x="4292654" y="2945688"/>
              <a:ext cx="3393478" cy="1323439"/>
            </a:xfrm>
            <a:prstGeom prst="rect">
              <a:avLst/>
            </a:prstGeom>
            <a:noFill/>
            <a:ln w="28575">
              <a:solidFill>
                <a:srgbClr val="FF0000"/>
              </a:solidFill>
            </a:ln>
          </p:spPr>
          <p:txBody>
            <a:bodyPr wrap="square" rtlCol="0">
              <a:spAutoFit/>
            </a:bodyPr>
            <a:lstStyle/>
            <a:p>
              <a:r>
                <a:rPr lang="en-US" sz="2000" dirty="0">
                  <a:solidFill>
                    <a:srgbClr val="FF0000"/>
                  </a:solidFill>
                </a:rPr>
                <a:t>Nuclear matrix elements: obtained from approximate solutions of the nuclear many-body problem</a:t>
              </a:r>
            </a:p>
          </p:txBody>
        </p:sp>
        <p:cxnSp>
          <p:nvCxnSpPr>
            <p:cNvPr id="13" name="Straight Arrow Connector 12">
              <a:extLst>
                <a:ext uri="{FF2B5EF4-FFF2-40B4-BE49-F238E27FC236}">
                  <a16:creationId xmlns:a16="http://schemas.microsoft.com/office/drawing/2014/main" id="{B06FBB6E-8652-4089-BFFC-439B6A99F1FD}"/>
                </a:ext>
              </a:extLst>
            </p:cNvPr>
            <p:cNvCxnSpPr>
              <a:stCxn id="12" idx="0"/>
            </p:cNvCxnSpPr>
            <p:nvPr/>
          </p:nvCxnSpPr>
          <p:spPr>
            <a:xfrm flipH="1" flipV="1">
              <a:off x="4136065" y="2530549"/>
              <a:ext cx="1853328" cy="41513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AA8B442-0A77-41F4-8E9C-C940235E2292}"/>
                </a:ext>
              </a:extLst>
            </p:cNvPr>
            <p:cNvCxnSpPr>
              <a:stCxn id="12" idx="0"/>
            </p:cNvCxnSpPr>
            <p:nvPr/>
          </p:nvCxnSpPr>
          <p:spPr>
            <a:xfrm flipH="1" flipV="1">
              <a:off x="5603358" y="2498651"/>
              <a:ext cx="386035" cy="447037"/>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B92EE230-C5F2-4CD1-872D-651C75956A28}"/>
              </a:ext>
            </a:extLst>
          </p:cNvPr>
          <p:cNvGrpSpPr/>
          <p:nvPr/>
        </p:nvGrpSpPr>
        <p:grpSpPr>
          <a:xfrm>
            <a:off x="3540643" y="2371060"/>
            <a:ext cx="8335926" cy="2205844"/>
            <a:chOff x="3540643" y="2371060"/>
            <a:chExt cx="8335926" cy="2205844"/>
          </a:xfrm>
        </p:grpSpPr>
        <p:sp>
          <p:nvSpPr>
            <p:cNvPr id="16" name="TextBox 15">
              <a:extLst>
                <a:ext uri="{FF2B5EF4-FFF2-40B4-BE49-F238E27FC236}">
                  <a16:creationId xmlns:a16="http://schemas.microsoft.com/office/drawing/2014/main" id="{B3ADC38E-D0A2-43C0-97AA-56BCF2E65E98}"/>
                </a:ext>
              </a:extLst>
            </p:cNvPr>
            <p:cNvSpPr txBox="1"/>
            <p:nvPr/>
          </p:nvSpPr>
          <p:spPr>
            <a:xfrm>
              <a:off x="8144541" y="2945688"/>
              <a:ext cx="3732028" cy="1631216"/>
            </a:xfrm>
            <a:prstGeom prst="rect">
              <a:avLst/>
            </a:prstGeom>
            <a:noFill/>
            <a:ln w="28575">
              <a:solidFill>
                <a:schemeClr val="tx1"/>
              </a:solidFill>
            </a:ln>
          </p:spPr>
          <p:txBody>
            <a:bodyPr wrap="square" rtlCol="0">
              <a:spAutoFit/>
            </a:bodyPr>
            <a:lstStyle/>
            <a:p>
              <a:r>
                <a:rPr lang="en-US" sz="2000" dirty="0"/>
                <a:t>Axial vector coupling constant: expresses the modification of the strength of the weak force due the presence of the strong force. Comes from neutron </a:t>
              </a:r>
              <a:r>
                <a:rPr lang="el-GR" sz="2000" dirty="0">
                  <a:latin typeface="Calibri" panose="020F0502020204030204" pitchFamily="34" charset="0"/>
                </a:rPr>
                <a:t>β</a:t>
              </a:r>
              <a:r>
                <a:rPr lang="en-US" sz="2000" dirty="0">
                  <a:latin typeface="Calibri" panose="020F0502020204030204" pitchFamily="34" charset="0"/>
                </a:rPr>
                <a:t>-</a:t>
              </a:r>
              <a:r>
                <a:rPr lang="en-US" sz="2000" dirty="0"/>
                <a:t>decays.</a:t>
              </a:r>
            </a:p>
          </p:txBody>
        </p:sp>
        <p:cxnSp>
          <p:nvCxnSpPr>
            <p:cNvPr id="17" name="Straight Arrow Connector 16">
              <a:extLst>
                <a:ext uri="{FF2B5EF4-FFF2-40B4-BE49-F238E27FC236}">
                  <a16:creationId xmlns:a16="http://schemas.microsoft.com/office/drawing/2014/main" id="{AF4F4F65-E585-40DC-8F7B-1495A6E8B205}"/>
                </a:ext>
              </a:extLst>
            </p:cNvPr>
            <p:cNvCxnSpPr>
              <a:stCxn id="16" idx="0"/>
            </p:cNvCxnSpPr>
            <p:nvPr/>
          </p:nvCxnSpPr>
          <p:spPr>
            <a:xfrm flipH="1" flipV="1">
              <a:off x="3540643" y="2371060"/>
              <a:ext cx="6469912" cy="57462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54ECA99-D231-45DA-A268-02839ACDE564}"/>
              </a:ext>
            </a:extLst>
          </p:cNvPr>
          <p:cNvSpPr txBox="1"/>
          <p:nvPr/>
        </p:nvSpPr>
        <p:spPr>
          <a:xfrm>
            <a:off x="311728" y="4595184"/>
            <a:ext cx="1252266" cy="400110"/>
          </a:xfrm>
          <a:prstGeom prst="rect">
            <a:avLst/>
          </a:prstGeom>
          <a:noFill/>
        </p:spPr>
        <p:txBody>
          <a:bodyPr wrap="square" rtlCol="0">
            <a:spAutoFit/>
          </a:bodyPr>
          <a:lstStyle/>
          <a:p>
            <a:r>
              <a:rPr lang="en-US" sz="2000" dirty="0"/>
              <a:t>Calculable</a:t>
            </a:r>
          </a:p>
        </p:txBody>
      </p:sp>
      <p:sp>
        <p:nvSpPr>
          <p:cNvPr id="19" name="TextBox 18">
            <a:extLst>
              <a:ext uri="{FF2B5EF4-FFF2-40B4-BE49-F238E27FC236}">
                <a16:creationId xmlns:a16="http://schemas.microsoft.com/office/drawing/2014/main" id="{8323F2F5-015C-4BC3-B851-EF4928CBB6F8}"/>
              </a:ext>
            </a:extLst>
          </p:cNvPr>
          <p:cNvSpPr txBox="1"/>
          <p:nvPr/>
        </p:nvSpPr>
        <p:spPr>
          <a:xfrm>
            <a:off x="4291445" y="4272585"/>
            <a:ext cx="1441357" cy="400110"/>
          </a:xfrm>
          <a:prstGeom prst="rect">
            <a:avLst/>
          </a:prstGeom>
          <a:noFill/>
        </p:spPr>
        <p:txBody>
          <a:bodyPr wrap="square" rtlCol="0">
            <a:spAutoFit/>
          </a:bodyPr>
          <a:lstStyle/>
          <a:p>
            <a:r>
              <a:rPr lang="en-US" sz="2000" dirty="0"/>
              <a:t>Problematic</a:t>
            </a:r>
          </a:p>
        </p:txBody>
      </p:sp>
      <p:sp>
        <p:nvSpPr>
          <p:cNvPr id="20" name="TextBox 19">
            <a:extLst>
              <a:ext uri="{FF2B5EF4-FFF2-40B4-BE49-F238E27FC236}">
                <a16:creationId xmlns:a16="http://schemas.microsoft.com/office/drawing/2014/main" id="{576DFE6B-ABC2-42AE-B9DF-D5C4BC131F3B}"/>
              </a:ext>
            </a:extLst>
          </p:cNvPr>
          <p:cNvSpPr txBox="1"/>
          <p:nvPr/>
        </p:nvSpPr>
        <p:spPr>
          <a:xfrm>
            <a:off x="340967" y="5090337"/>
            <a:ext cx="10887015"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4">
                    <a:lumMod val="50000"/>
                  </a:schemeClr>
                </a:solidFill>
              </a:rPr>
              <a:t>Light neutrino exchange: one possible decay mechanism of many</a:t>
            </a:r>
          </a:p>
          <a:p>
            <a:pPr marL="342900" indent="-342900">
              <a:buFont typeface="Arial" panose="020B0604020202020204" pitchFamily="34" charset="0"/>
              <a:buChar char="•"/>
            </a:pPr>
            <a:r>
              <a:rPr lang="en-US" sz="2400" dirty="0">
                <a:solidFill>
                  <a:schemeClr val="accent6">
                    <a:lumMod val="50000"/>
                  </a:schemeClr>
                </a:solidFill>
              </a:rPr>
              <a:t>Needs nuclear models to connect data with the physics, here neutrino mass</a:t>
            </a:r>
          </a:p>
          <a:p>
            <a:pPr marL="342900" indent="-342900">
              <a:buFont typeface="Arial" panose="020B0604020202020204" pitchFamily="34" charset="0"/>
              <a:buChar char="•"/>
            </a:pPr>
            <a:r>
              <a:rPr lang="en-US" sz="2400" dirty="0">
                <a:solidFill>
                  <a:srgbClr val="0000FF"/>
                </a:solidFill>
              </a:rPr>
              <a:t>Allows to quantify results in terms of a quantity of scientific interest AND allows to compare experiments utilizing different nuclides with each other.</a:t>
            </a:r>
          </a:p>
        </p:txBody>
      </p:sp>
      <p:sp>
        <p:nvSpPr>
          <p:cNvPr id="36" name="TextBox 35">
            <a:extLst>
              <a:ext uri="{FF2B5EF4-FFF2-40B4-BE49-F238E27FC236}">
                <a16:creationId xmlns:a16="http://schemas.microsoft.com/office/drawing/2014/main" id="{ECABE811-4562-4872-8740-4CAFD3604594}"/>
              </a:ext>
            </a:extLst>
          </p:cNvPr>
          <p:cNvSpPr txBox="1"/>
          <p:nvPr/>
        </p:nvSpPr>
        <p:spPr>
          <a:xfrm>
            <a:off x="8143009" y="4598158"/>
            <a:ext cx="1441357" cy="400110"/>
          </a:xfrm>
          <a:prstGeom prst="rect">
            <a:avLst/>
          </a:prstGeom>
          <a:noFill/>
        </p:spPr>
        <p:txBody>
          <a:bodyPr wrap="none" rtlCol="0">
            <a:spAutoFit/>
          </a:bodyPr>
          <a:lstStyle/>
          <a:p>
            <a:r>
              <a:rPr lang="en-US" sz="2000" dirty="0"/>
              <a:t>Problematic</a:t>
            </a:r>
          </a:p>
        </p:txBody>
      </p:sp>
    </p:spTree>
    <p:extLst>
      <p:ext uri="{BB962C8B-B14F-4D97-AF65-F5344CB8AC3E}">
        <p14:creationId xmlns:p14="http://schemas.microsoft.com/office/powerpoint/2010/main" val="9899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par>
                                <p:cTn id="12" presetID="5" presetClass="entr" presetSubtype="1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heckerboard(across)">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par>
                          <p:cTn id="20" fill="hold">
                            <p:stCondLst>
                              <p:cond delay="500"/>
                            </p:stCondLst>
                            <p:childTnLst>
                              <p:par>
                                <p:cTn id="21" presetID="5"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par>
                          <p:cTn id="24" fill="hold">
                            <p:stCondLst>
                              <p:cond delay="1000"/>
                            </p:stCondLst>
                            <p:childTnLst>
                              <p:par>
                                <p:cTn id="25" presetID="5" presetClass="entr" presetSubtype="1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heckerboard(across)">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5ED9-5AA2-4A63-AEA1-40C4F827F612}"/>
              </a:ext>
            </a:extLst>
          </p:cNvPr>
          <p:cNvSpPr>
            <a:spLocks noGrp="1"/>
          </p:cNvSpPr>
          <p:nvPr>
            <p:ph type="title"/>
          </p:nvPr>
        </p:nvSpPr>
        <p:spPr/>
        <p:txBody>
          <a:bodyPr/>
          <a:lstStyle/>
          <a:p>
            <a:r>
              <a:rPr lang="en-US" dirty="0"/>
              <a:t>Community Scientific Goals</a:t>
            </a:r>
          </a:p>
        </p:txBody>
      </p:sp>
      <p:sp>
        <p:nvSpPr>
          <p:cNvPr id="4" name="Slide Number Placeholder 3">
            <a:extLst>
              <a:ext uri="{FF2B5EF4-FFF2-40B4-BE49-F238E27FC236}">
                <a16:creationId xmlns:a16="http://schemas.microsoft.com/office/drawing/2014/main" id="{70F0E765-1C76-4D7A-861B-115C72457461}"/>
              </a:ext>
            </a:extLst>
          </p:cNvPr>
          <p:cNvSpPr>
            <a:spLocks noGrp="1"/>
          </p:cNvSpPr>
          <p:nvPr>
            <p:ph type="sldNum" sz="quarter" idx="12"/>
          </p:nvPr>
        </p:nvSpPr>
        <p:spPr/>
        <p:txBody>
          <a:bodyPr/>
          <a:lstStyle/>
          <a:p>
            <a:fld id="{702A13C8-4E0A-4ADA-AF67-E326CA4F1584}" type="slidenum">
              <a:rPr lang="en-US" smtClean="0"/>
              <a:pPr/>
              <a:t>5</a:t>
            </a:fld>
            <a:endParaRPr lang="en-US" dirty="0"/>
          </a:p>
        </p:txBody>
      </p:sp>
      <p:sp>
        <p:nvSpPr>
          <p:cNvPr id="5" name="Footer Placeholder 4">
            <a:extLst>
              <a:ext uri="{FF2B5EF4-FFF2-40B4-BE49-F238E27FC236}">
                <a16:creationId xmlns:a16="http://schemas.microsoft.com/office/drawing/2014/main" id="{5D7E4DB8-7CF5-4BBF-BAAD-21A3C9CFBD73}"/>
              </a:ext>
            </a:extLst>
          </p:cNvPr>
          <p:cNvSpPr>
            <a:spLocks noGrp="1"/>
          </p:cNvSpPr>
          <p:nvPr>
            <p:ph type="ftr" sz="quarter" idx="11"/>
          </p:nvPr>
        </p:nvSpPr>
        <p:spPr/>
        <p:txBody>
          <a:bodyPr/>
          <a:lstStyle/>
          <a:p>
            <a:r>
              <a:rPr lang="en-US"/>
              <a:t>Erice 2022</a:t>
            </a:r>
            <a:endParaRPr lang="en-US" dirty="0"/>
          </a:p>
        </p:txBody>
      </p:sp>
      <p:sp>
        <p:nvSpPr>
          <p:cNvPr id="6" name="TextBox 5">
            <a:extLst>
              <a:ext uri="{FF2B5EF4-FFF2-40B4-BE49-F238E27FC236}">
                <a16:creationId xmlns:a16="http://schemas.microsoft.com/office/drawing/2014/main" id="{A7543F83-C62A-4888-AEDF-19E6CC819A55}"/>
              </a:ext>
            </a:extLst>
          </p:cNvPr>
          <p:cNvSpPr txBox="1"/>
          <p:nvPr/>
        </p:nvSpPr>
        <p:spPr>
          <a:xfrm>
            <a:off x="645309" y="1525263"/>
            <a:ext cx="11299372" cy="830997"/>
          </a:xfrm>
          <a:prstGeom prst="rect">
            <a:avLst/>
          </a:prstGeom>
          <a:noFill/>
        </p:spPr>
        <p:txBody>
          <a:bodyPr wrap="square" rtlCol="0">
            <a:spAutoFit/>
          </a:bodyPr>
          <a:lstStyle/>
          <a:p>
            <a:pPr marL="228600" indent="-228600">
              <a:buFont typeface="Arial" panose="020B0604020202020204" pitchFamily="34" charset="0"/>
              <a:buChar char="•"/>
            </a:pPr>
            <a:r>
              <a:rPr lang="en-US" sz="2400" dirty="0"/>
              <a:t>The 2015 US Long Range Plan for Nuclear Science listed a ton scale double beta decay experiment as its highest construction priority.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83F51A-00E9-45CC-AC44-93944CED0C1A}"/>
                  </a:ext>
                </a:extLst>
              </p:cNvPr>
              <p:cNvSpPr txBox="1"/>
              <p:nvPr/>
            </p:nvSpPr>
            <p:spPr>
              <a:xfrm>
                <a:off x="645309" y="3429243"/>
                <a:ext cx="11217729" cy="1627240"/>
              </a:xfrm>
              <a:prstGeom prst="rect">
                <a:avLst/>
              </a:prstGeom>
              <a:noFill/>
            </p:spPr>
            <p:txBody>
              <a:bodyPr wrap="square" rtlCol="0">
                <a:spAutoFit/>
              </a:bodyPr>
              <a:lstStyle/>
              <a:p>
                <a:pPr marL="228600" indent="-228600">
                  <a:buFont typeface="Arial" panose="020B0604020202020204" pitchFamily="34" charset="0"/>
                  <a:buChar char="•"/>
                </a:pPr>
                <a:r>
                  <a:rPr lang="en-US" sz="2400" dirty="0">
                    <a:solidFill>
                      <a:srgbClr val="0000FF"/>
                    </a:solidFill>
                  </a:rPr>
                  <a:t>Probe Majorana neutrino masses to the bottom of the IO mass range. We interpret this as </a:t>
                </a:r>
                <a14:m>
                  <m:oMath xmlns:m="http://schemas.openxmlformats.org/officeDocument/2006/math">
                    <m:d>
                      <m:dPr>
                        <m:begChr m:val="⟨"/>
                        <m:endChr m:val="⟩"/>
                        <m:ctrlPr>
                          <a:rPr lang="en-US" sz="2400" i="1" smtClean="0">
                            <a:solidFill>
                              <a:srgbClr val="0000FF"/>
                            </a:solidFill>
                            <a:latin typeface="Cambria Math" panose="02040503050406030204" pitchFamily="18" charset="0"/>
                          </a:rPr>
                        </m:ctrlPr>
                      </m:dPr>
                      <m:e>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𝑚</m:t>
                            </m:r>
                          </m:e>
                          <m:sub>
                            <m:r>
                              <a:rPr lang="en-US" sz="2400" i="1" smtClean="0">
                                <a:solidFill>
                                  <a:srgbClr val="0000FF"/>
                                </a:solidFill>
                                <a:latin typeface="Cambria Math" panose="02040503050406030204" pitchFamily="18" charset="0"/>
                                <a:ea typeface="Cambria Math" panose="02040503050406030204" pitchFamily="18" charset="0"/>
                              </a:rPr>
                              <m:t>𝛽𝛽</m:t>
                            </m:r>
                          </m:sub>
                        </m:sSub>
                      </m:e>
                    </m:d>
                    <m:r>
                      <a:rPr lang="en-US" sz="2400" b="0" i="1" smtClean="0">
                        <a:solidFill>
                          <a:srgbClr val="0000FF"/>
                        </a:solidFill>
                        <a:latin typeface="Cambria Math" panose="02040503050406030204" pitchFamily="18" charset="0"/>
                      </a:rPr>
                      <m:t>=15 </m:t>
                    </m:r>
                    <m:r>
                      <a:rPr lang="en-US" sz="2400" b="0" i="1" smtClean="0">
                        <a:solidFill>
                          <a:srgbClr val="0000FF"/>
                        </a:solidFill>
                        <a:latin typeface="Cambria Math" panose="02040503050406030204" pitchFamily="18" charset="0"/>
                      </a:rPr>
                      <m:t>𝑚𝑒𝑉</m:t>
                    </m:r>
                  </m:oMath>
                </a14:m>
                <a:r>
                  <a:rPr lang="en-US" sz="2400" dirty="0">
                    <a:solidFill>
                      <a:srgbClr val="0000FF"/>
                    </a:solidFill>
                  </a:rPr>
                  <a:t>.</a:t>
                </a:r>
              </a:p>
              <a:p>
                <a:pPr marL="228600" indent="-228600">
                  <a:buFont typeface="Arial" panose="020B0604020202020204" pitchFamily="34" charset="0"/>
                  <a:buChar char="•"/>
                </a:pPr>
                <a:r>
                  <a:rPr lang="en-US" sz="2400" dirty="0">
                    <a:solidFill>
                      <a:srgbClr val="7030A0"/>
                    </a:solidFill>
                  </a:rPr>
                  <a:t>Be capable of providing compelling evidence of the validity of a possible non-null signal.</a:t>
                </a:r>
              </a:p>
            </p:txBody>
          </p:sp>
        </mc:Choice>
        <mc:Fallback xmlns="">
          <p:sp>
            <p:nvSpPr>
              <p:cNvPr id="8" name="TextBox 7">
                <a:extLst>
                  <a:ext uri="{FF2B5EF4-FFF2-40B4-BE49-F238E27FC236}">
                    <a16:creationId xmlns:a16="http://schemas.microsoft.com/office/drawing/2014/main" id="{7E83F51A-00E9-45CC-AC44-93944CED0C1A}"/>
                  </a:ext>
                </a:extLst>
              </p:cNvPr>
              <p:cNvSpPr txBox="1">
                <a:spLocks noRot="1" noChangeAspect="1" noMove="1" noResize="1" noEditPoints="1" noAdjustHandles="1" noChangeArrowheads="1" noChangeShapeType="1" noTextEdit="1"/>
              </p:cNvSpPr>
              <p:nvPr/>
            </p:nvSpPr>
            <p:spPr>
              <a:xfrm>
                <a:off x="645309" y="3429243"/>
                <a:ext cx="11217729" cy="1627240"/>
              </a:xfrm>
              <a:prstGeom prst="rect">
                <a:avLst/>
              </a:prstGeom>
              <a:blipFill>
                <a:blip r:embed="rId2"/>
                <a:stretch>
                  <a:fillRect l="-761" t="-3008" r="-978" b="-789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9232F50-8065-4B9F-A7AD-55D56A04E236}"/>
              </a:ext>
            </a:extLst>
          </p:cNvPr>
          <p:cNvSpPr txBox="1"/>
          <p:nvPr/>
        </p:nvSpPr>
        <p:spPr>
          <a:xfrm>
            <a:off x="645309" y="2294482"/>
            <a:ext cx="10992818" cy="461665"/>
          </a:xfrm>
          <a:prstGeom prst="rect">
            <a:avLst/>
          </a:prstGeom>
          <a:noFill/>
        </p:spPr>
        <p:txBody>
          <a:bodyPr wrap="none" rtlCol="0">
            <a:spAutoFit/>
          </a:bodyPr>
          <a:lstStyle/>
          <a:p>
            <a:pPr marL="228600" indent="-228600">
              <a:buFont typeface="Arial" panose="020B0604020202020204" pitchFamily="34" charset="0"/>
              <a:buChar char="•"/>
            </a:pPr>
            <a:r>
              <a:rPr lang="en-US" sz="2400" dirty="0">
                <a:solidFill>
                  <a:schemeClr val="accent4">
                    <a:lumMod val="50000"/>
                  </a:schemeClr>
                </a:solidFill>
              </a:rPr>
              <a:t>Late 2018 DOE issued a Critical Decision 0, stating mission need for an experiment. </a:t>
            </a:r>
          </a:p>
        </p:txBody>
      </p:sp>
      <p:sp>
        <p:nvSpPr>
          <p:cNvPr id="10" name="TextBox 9">
            <a:extLst>
              <a:ext uri="{FF2B5EF4-FFF2-40B4-BE49-F238E27FC236}">
                <a16:creationId xmlns:a16="http://schemas.microsoft.com/office/drawing/2014/main" id="{79F300BF-E906-405C-8B4C-A9D7E5DD77FF}"/>
              </a:ext>
            </a:extLst>
          </p:cNvPr>
          <p:cNvSpPr txBox="1"/>
          <p:nvPr/>
        </p:nvSpPr>
        <p:spPr>
          <a:xfrm>
            <a:off x="645309" y="2694369"/>
            <a:ext cx="11359243" cy="830997"/>
          </a:xfrm>
          <a:prstGeom prst="rect">
            <a:avLst/>
          </a:prstGeom>
          <a:noFill/>
        </p:spPr>
        <p:txBody>
          <a:bodyPr wrap="square" rtlCol="0">
            <a:spAutoFit/>
          </a:bodyPr>
          <a:lstStyle/>
          <a:p>
            <a:pPr marL="228600" indent="-228600">
              <a:buFont typeface="Arial" panose="020B0604020202020204" pitchFamily="34" charset="0"/>
              <a:buChar char="•"/>
            </a:pPr>
            <a:r>
              <a:rPr lang="en-US" sz="2400" dirty="0">
                <a:solidFill>
                  <a:schemeClr val="accent6">
                    <a:lumMod val="50000"/>
                  </a:schemeClr>
                </a:solidFill>
              </a:rPr>
              <a:t>Summer 2021 DOE performed a portfolio review. The agency intends to build an international program based on LEGEND-1000 (</a:t>
            </a:r>
            <a:r>
              <a:rPr lang="en-US" sz="2400" baseline="30000" dirty="0">
                <a:solidFill>
                  <a:schemeClr val="accent6">
                    <a:lumMod val="50000"/>
                  </a:schemeClr>
                </a:solidFill>
              </a:rPr>
              <a:t>76</a:t>
            </a:r>
            <a:r>
              <a:rPr lang="en-US" sz="2400" dirty="0">
                <a:solidFill>
                  <a:schemeClr val="accent6">
                    <a:lumMod val="50000"/>
                  </a:schemeClr>
                </a:solidFill>
              </a:rPr>
              <a:t>Ge), nEXO (</a:t>
            </a:r>
            <a:r>
              <a:rPr lang="en-US" sz="2400" baseline="30000" dirty="0">
                <a:solidFill>
                  <a:schemeClr val="accent6">
                    <a:lumMod val="50000"/>
                  </a:schemeClr>
                </a:solidFill>
              </a:rPr>
              <a:t>136</a:t>
            </a:r>
            <a:r>
              <a:rPr lang="en-US" sz="2400" dirty="0">
                <a:solidFill>
                  <a:schemeClr val="accent6">
                    <a:lumMod val="50000"/>
                  </a:schemeClr>
                </a:solidFill>
              </a:rPr>
              <a:t>Xe) and CUPID (</a:t>
            </a:r>
            <a:r>
              <a:rPr lang="en-US" sz="2400" baseline="30000" dirty="0">
                <a:solidFill>
                  <a:schemeClr val="accent6">
                    <a:lumMod val="50000"/>
                  </a:schemeClr>
                </a:solidFill>
              </a:rPr>
              <a:t>100</a:t>
            </a:r>
            <a:r>
              <a:rPr lang="en-US" sz="2400" dirty="0">
                <a:solidFill>
                  <a:schemeClr val="accent6">
                    <a:lumMod val="50000"/>
                  </a:schemeClr>
                </a:solidFill>
              </a:rPr>
              <a:t>Mo).</a:t>
            </a:r>
          </a:p>
        </p:txBody>
      </p:sp>
      <p:sp>
        <p:nvSpPr>
          <p:cNvPr id="11" name="TextBox 10">
            <a:extLst>
              <a:ext uri="{FF2B5EF4-FFF2-40B4-BE49-F238E27FC236}">
                <a16:creationId xmlns:a16="http://schemas.microsoft.com/office/drawing/2014/main" id="{8D93D9FB-7B30-4EC7-9402-0F676B783463}"/>
              </a:ext>
            </a:extLst>
          </p:cNvPr>
          <p:cNvSpPr txBox="1"/>
          <p:nvPr/>
        </p:nvSpPr>
        <p:spPr>
          <a:xfrm>
            <a:off x="645309" y="5100809"/>
            <a:ext cx="11176605" cy="1200329"/>
          </a:xfrm>
          <a:prstGeom prst="rect">
            <a:avLst/>
          </a:prstGeom>
          <a:noFill/>
        </p:spPr>
        <p:txBody>
          <a:bodyPr wrap="square" rtlCol="0">
            <a:spAutoFit/>
          </a:bodyPr>
          <a:lstStyle/>
          <a:p>
            <a:pPr marL="228600" indent="-228600">
              <a:buFont typeface="Arial" panose="020B0604020202020204" pitchFamily="34" charset="0"/>
              <a:buChar char="•"/>
            </a:pPr>
            <a:r>
              <a:rPr lang="en-US" sz="2400" dirty="0"/>
              <a:t>A new detailed quantitative nEXO sensitivity estimate was published (</a:t>
            </a:r>
            <a:r>
              <a:rPr lang="en-US" altLang="en-US" sz="2400" i="1" dirty="0">
                <a:latin typeface="Calibri" panose="020F0502020204030204" pitchFamily="34" charset="0"/>
                <a:cs typeface="Calibri" panose="020F0502020204030204" pitchFamily="34" charset="0"/>
              </a:rPr>
              <a:t>JPG </a:t>
            </a:r>
            <a:r>
              <a:rPr lang="en-US" altLang="en-US" sz="2400" i="1" dirty="0" err="1">
                <a:latin typeface="Calibri" panose="020F0502020204030204" pitchFamily="34" charset="0"/>
                <a:cs typeface="Calibri" panose="020F0502020204030204" pitchFamily="34" charset="0"/>
              </a:rPr>
              <a:t>Nucl</a:t>
            </a:r>
            <a:r>
              <a:rPr lang="en-US" altLang="en-US" sz="2400" i="1" dirty="0">
                <a:latin typeface="Calibri" panose="020F0502020204030204" pitchFamily="34" charset="0"/>
                <a:cs typeface="Calibri" panose="020F0502020204030204" pitchFamily="34" charset="0"/>
              </a:rPr>
              <a:t>. Part. Phys. </a:t>
            </a:r>
            <a:r>
              <a:rPr lang="en-US" altLang="en-US" sz="2400" dirty="0">
                <a:latin typeface="Calibri" panose="020F0502020204030204" pitchFamily="34" charset="0"/>
                <a:cs typeface="Calibri" panose="020F0502020204030204" pitchFamily="34" charset="0"/>
              </a:rPr>
              <a:t>49 (2022) 015104</a:t>
            </a:r>
            <a:r>
              <a:rPr lang="en-US" sz="2400" dirty="0"/>
              <a:t>) in time for the review. It shows how nEXO plans to meet this challenge.</a:t>
            </a:r>
          </a:p>
        </p:txBody>
      </p:sp>
    </p:spTree>
    <p:extLst>
      <p:ext uri="{BB962C8B-B14F-4D97-AF65-F5344CB8AC3E}">
        <p14:creationId xmlns:p14="http://schemas.microsoft.com/office/powerpoint/2010/main" val="17529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3D4B-A9A2-4A4F-8F07-9C616DBA32B1}"/>
              </a:ext>
            </a:extLst>
          </p:cNvPr>
          <p:cNvSpPr>
            <a:spLocks noGrp="1"/>
          </p:cNvSpPr>
          <p:nvPr>
            <p:ph type="title"/>
          </p:nvPr>
        </p:nvSpPr>
        <p:spPr/>
        <p:txBody>
          <a:bodyPr/>
          <a:lstStyle/>
          <a:p>
            <a:r>
              <a:rPr lang="en-US" dirty="0"/>
              <a:t>Introduction</a:t>
            </a:r>
          </a:p>
        </p:txBody>
      </p:sp>
      <p:sp>
        <p:nvSpPr>
          <p:cNvPr id="4" name="Slide Number Placeholder 3">
            <a:extLst>
              <a:ext uri="{FF2B5EF4-FFF2-40B4-BE49-F238E27FC236}">
                <a16:creationId xmlns:a16="http://schemas.microsoft.com/office/drawing/2014/main" id="{522FBFEE-D3AF-4FEC-B0CC-B19E718EAA15}"/>
              </a:ext>
            </a:extLst>
          </p:cNvPr>
          <p:cNvSpPr>
            <a:spLocks noGrp="1"/>
          </p:cNvSpPr>
          <p:nvPr>
            <p:ph type="sldNum" sz="quarter" idx="12"/>
          </p:nvPr>
        </p:nvSpPr>
        <p:spPr/>
        <p:txBody>
          <a:bodyPr/>
          <a:lstStyle/>
          <a:p>
            <a:fld id="{702A13C8-4E0A-4ADA-AF67-E326CA4F1584}" type="slidenum">
              <a:rPr lang="en-US" smtClean="0"/>
              <a:pPr/>
              <a:t>6</a:t>
            </a:fld>
            <a:endParaRPr lang="en-US" dirty="0"/>
          </a:p>
        </p:txBody>
      </p:sp>
      <p:sp>
        <p:nvSpPr>
          <p:cNvPr id="5" name="Footer Placeholder 4">
            <a:extLst>
              <a:ext uri="{FF2B5EF4-FFF2-40B4-BE49-F238E27FC236}">
                <a16:creationId xmlns:a16="http://schemas.microsoft.com/office/drawing/2014/main" id="{F34E16DF-87DE-4DF6-8D54-211042B56D3F}"/>
              </a:ext>
            </a:extLst>
          </p:cNvPr>
          <p:cNvSpPr>
            <a:spLocks noGrp="1"/>
          </p:cNvSpPr>
          <p:nvPr>
            <p:ph type="ftr" sz="quarter" idx="11"/>
          </p:nvPr>
        </p:nvSpPr>
        <p:spPr/>
        <p:txBody>
          <a:bodyPr/>
          <a:lstStyle/>
          <a:p>
            <a:r>
              <a:rPr lang="en-US"/>
              <a:t>Erice 2022</a:t>
            </a:r>
            <a:endParaRPr lang="en-US" dirty="0"/>
          </a:p>
        </p:txBody>
      </p:sp>
      <p:sp>
        <p:nvSpPr>
          <p:cNvPr id="6" name="TextBox 5">
            <a:extLst>
              <a:ext uri="{FF2B5EF4-FFF2-40B4-BE49-F238E27FC236}">
                <a16:creationId xmlns:a16="http://schemas.microsoft.com/office/drawing/2014/main" id="{3A4B5CBD-D417-4C0B-8C7A-591E207B400F}"/>
              </a:ext>
            </a:extLst>
          </p:cNvPr>
          <p:cNvSpPr txBox="1"/>
          <p:nvPr/>
        </p:nvSpPr>
        <p:spPr>
          <a:xfrm>
            <a:off x="631372" y="1485900"/>
            <a:ext cx="11000014" cy="461665"/>
          </a:xfrm>
          <a:prstGeom prst="rect">
            <a:avLst/>
          </a:prstGeom>
          <a:noFill/>
        </p:spPr>
        <p:txBody>
          <a:bodyPr wrap="square" rtlCol="0">
            <a:spAutoFit/>
          </a:bodyPr>
          <a:lstStyle/>
          <a:p>
            <a:r>
              <a:rPr lang="en-US" sz="2400" dirty="0"/>
              <a:t>These scientific 0</a:t>
            </a:r>
            <a:r>
              <a:rPr lang="el-GR" sz="2400" dirty="0">
                <a:latin typeface="Calibri" panose="020F0502020204030204" pitchFamily="34" charset="0"/>
                <a:cs typeface="Calibri" panose="020F0502020204030204" pitchFamily="34" charset="0"/>
              </a:rPr>
              <a:t>νββ</a:t>
            </a:r>
            <a:r>
              <a:rPr lang="en-US" sz="2400" dirty="0">
                <a:latin typeface="Calibri" panose="020F0502020204030204" pitchFamily="34" charset="0"/>
                <a:cs typeface="Calibri" panose="020F0502020204030204" pitchFamily="34" charset="0"/>
              </a:rPr>
              <a:t>-goals require half-life sensitivity in excess of 10</a:t>
            </a:r>
            <a:r>
              <a:rPr lang="en-US" sz="2400" baseline="30000" dirty="0">
                <a:latin typeface="Calibri" panose="020F0502020204030204" pitchFamily="34" charset="0"/>
                <a:cs typeface="Calibri" panose="020F0502020204030204" pitchFamily="34" charset="0"/>
              </a:rPr>
              <a:t>28</a:t>
            </a:r>
            <a:r>
              <a:rPr lang="en-US" sz="2400" dirty="0">
                <a:latin typeface="Calibri" panose="020F0502020204030204" pitchFamily="34" charset="0"/>
                <a:cs typeface="Calibri" panose="020F0502020204030204" pitchFamily="34" charset="0"/>
              </a:rPr>
              <a:t> yr.</a:t>
            </a:r>
            <a:endParaRPr lang="en-US" sz="2400" dirty="0"/>
          </a:p>
        </p:txBody>
      </p:sp>
      <p:sp>
        <p:nvSpPr>
          <p:cNvPr id="7" name="TextBox 6">
            <a:extLst>
              <a:ext uri="{FF2B5EF4-FFF2-40B4-BE49-F238E27FC236}">
                <a16:creationId xmlns:a16="http://schemas.microsoft.com/office/drawing/2014/main" id="{6564C0DD-EEF8-4AEC-8D49-EB714173BF95}"/>
              </a:ext>
            </a:extLst>
          </p:cNvPr>
          <p:cNvSpPr txBox="1"/>
          <p:nvPr/>
        </p:nvSpPr>
        <p:spPr>
          <a:xfrm>
            <a:off x="631372" y="2139608"/>
            <a:ext cx="11174185" cy="2677656"/>
          </a:xfrm>
          <a:prstGeom prst="rect">
            <a:avLst/>
          </a:prstGeom>
          <a:noFill/>
        </p:spPr>
        <p:txBody>
          <a:bodyPr wrap="square" rtlCol="0">
            <a:spAutoFit/>
          </a:bodyPr>
          <a:lstStyle/>
          <a:p>
            <a:r>
              <a:rPr lang="en-US" sz="2400" dirty="0"/>
              <a:t>To achieve high sensitivity one needs:</a:t>
            </a:r>
          </a:p>
          <a:p>
            <a:pPr marL="457200" indent="-457200">
              <a:buFont typeface="+mj-lt"/>
              <a:buAutoNum type="arabicPeriod"/>
            </a:pPr>
            <a:r>
              <a:rPr lang="en-US" sz="2400" dirty="0">
                <a:solidFill>
                  <a:schemeClr val="accent4">
                    <a:lumMod val="50000"/>
                  </a:schemeClr>
                </a:solidFill>
              </a:rPr>
              <a:t>Ton-amounts of decaying substance or there are no decays in human time scales, </a:t>
            </a:r>
          </a:p>
          <a:p>
            <a:pPr marL="457200" indent="-457200">
              <a:buFont typeface="+mj-lt"/>
              <a:buAutoNum type="arabicPeriod"/>
            </a:pPr>
            <a:r>
              <a:rPr lang="en-US" sz="2400" dirty="0">
                <a:solidFill>
                  <a:schemeClr val="accent6">
                    <a:lumMod val="50000"/>
                  </a:schemeClr>
                </a:solidFill>
              </a:rPr>
              <a:t>good energy resolution to discriminate 0</a:t>
            </a:r>
            <a:r>
              <a:rPr lang="el-GR" sz="2400" dirty="0">
                <a:solidFill>
                  <a:schemeClr val="accent6">
                    <a:lumMod val="50000"/>
                  </a:schemeClr>
                </a:solidFill>
                <a:latin typeface="Calibri" panose="020F0502020204030204" pitchFamily="34" charset="0"/>
                <a:cs typeface="Calibri" panose="020F0502020204030204" pitchFamily="34" charset="0"/>
              </a:rPr>
              <a:t>νββ</a:t>
            </a:r>
            <a:r>
              <a:rPr lang="en-US" sz="2400" dirty="0">
                <a:solidFill>
                  <a:schemeClr val="accent6">
                    <a:lumMod val="50000"/>
                  </a:schemeClr>
                </a:solidFill>
                <a:latin typeface="Calibri" panose="020F0502020204030204" pitchFamily="34" charset="0"/>
                <a:cs typeface="Calibri" panose="020F0502020204030204" pitchFamily="34" charset="0"/>
              </a:rPr>
              <a:t>-decay events from </a:t>
            </a:r>
            <a:r>
              <a:rPr lang="en-US" sz="2400" dirty="0">
                <a:solidFill>
                  <a:schemeClr val="accent6">
                    <a:lumMod val="50000"/>
                  </a:schemeClr>
                </a:solidFill>
              </a:rPr>
              <a:t>2</a:t>
            </a:r>
            <a:r>
              <a:rPr lang="el-GR" sz="2400" dirty="0">
                <a:solidFill>
                  <a:schemeClr val="accent6">
                    <a:lumMod val="50000"/>
                  </a:schemeClr>
                </a:solidFill>
                <a:latin typeface="Calibri" panose="020F0502020204030204" pitchFamily="34" charset="0"/>
                <a:cs typeface="Calibri" panose="020F0502020204030204" pitchFamily="34" charset="0"/>
              </a:rPr>
              <a:t>νββ</a:t>
            </a:r>
            <a:r>
              <a:rPr lang="en-US" sz="2400" dirty="0">
                <a:solidFill>
                  <a:schemeClr val="accent6">
                    <a:lumMod val="50000"/>
                  </a:schemeClr>
                </a:solidFill>
                <a:latin typeface="Calibri" panose="020F0502020204030204" pitchFamily="34" charset="0"/>
                <a:cs typeface="Calibri" panose="020F0502020204030204" pitchFamily="34" charset="0"/>
              </a:rPr>
              <a:t>-events,</a:t>
            </a:r>
          </a:p>
          <a:p>
            <a:pPr marL="457200" indent="-457200">
              <a:buFont typeface="+mj-lt"/>
              <a:buAutoNum type="arabicPeriod"/>
            </a:pPr>
            <a:r>
              <a:rPr lang="en-US" sz="2400" dirty="0">
                <a:solidFill>
                  <a:srgbClr val="0000FF"/>
                </a:solidFill>
                <a:latin typeface="Calibri" panose="020F0502020204030204" pitchFamily="34" charset="0"/>
                <a:cs typeface="Calibri" panose="020F0502020204030204" pitchFamily="34" charset="0"/>
              </a:rPr>
              <a:t>sufficiently low background so the signal isn’t lost in the fluctuations of uninteresting things. This is achieved by reducing the radioactivity content of all experiment components (passive approach) and active distinction between signal and background events.</a:t>
            </a:r>
            <a:endParaRPr lang="en-US" sz="2400" dirty="0">
              <a:solidFill>
                <a:srgbClr val="0000FF"/>
              </a:solidFill>
            </a:endParaRPr>
          </a:p>
        </p:txBody>
      </p:sp>
    </p:spTree>
    <p:extLst>
      <p:ext uri="{BB962C8B-B14F-4D97-AF65-F5344CB8AC3E}">
        <p14:creationId xmlns:p14="http://schemas.microsoft.com/office/powerpoint/2010/main" val="1886091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AC3A620-A347-4615-A68D-9CD345D04F6F}"/>
                  </a:ext>
                </a:extLst>
              </p:cNvPr>
              <p:cNvSpPr txBox="1"/>
              <p:nvPr/>
            </p:nvSpPr>
            <p:spPr>
              <a:xfrm>
                <a:off x="283021" y="1778913"/>
                <a:ext cx="11827336" cy="1971886"/>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Charges can be drifted through </a:t>
                </a:r>
                <a:r>
                  <a:rPr lang="en-US" sz="2400" dirty="0" err="1"/>
                  <a:t>Xe</a:t>
                </a:r>
                <a:r>
                  <a:rPr lang="en-US" sz="2400" dirty="0"/>
                  <a:t> over long distances</a:t>
                </a:r>
              </a:p>
              <a:p>
                <a:pPr marL="342900" indent="-342900">
                  <a:buFont typeface="Arial" panose="020B0604020202020204" pitchFamily="34" charset="0"/>
                  <a:buChar char="•"/>
                </a:pPr>
                <a:r>
                  <a:rPr lang="en-US" sz="2400" dirty="0" err="1">
                    <a:solidFill>
                      <a:schemeClr val="accent4">
                        <a:lumMod val="50000"/>
                      </a:schemeClr>
                    </a:solidFill>
                  </a:rPr>
                  <a:t>Xe</a:t>
                </a:r>
                <a:r>
                  <a:rPr lang="en-US" sz="2400" dirty="0">
                    <a:solidFill>
                      <a:schemeClr val="accent4">
                        <a:lumMod val="50000"/>
                      </a:schemeClr>
                    </a:solidFill>
                  </a:rPr>
                  <a:t> scintillates</a:t>
                </a:r>
              </a:p>
              <a:p>
                <a:pPr marL="342900" indent="-342900">
                  <a:buFont typeface="Arial" panose="020B0604020202020204" pitchFamily="34" charset="0"/>
                  <a:buChar char="•"/>
                </a:pPr>
                <a:r>
                  <a:rPr lang="en-US" sz="2400" dirty="0">
                    <a:solidFill>
                      <a:schemeClr val="accent6">
                        <a:lumMod val="50000"/>
                      </a:schemeClr>
                    </a:solidFill>
                  </a:rPr>
                  <a:t>Xe is </a:t>
                </a:r>
                <a:r>
                  <a:rPr lang="en-US" sz="2400" i="1" dirty="0">
                    <a:solidFill>
                      <a:schemeClr val="accent6">
                        <a:lumMod val="50000"/>
                      </a:schemeClr>
                    </a:solidFill>
                  </a:rPr>
                  <a:t>relatively</a:t>
                </a:r>
                <a:r>
                  <a:rPr lang="en-US" sz="2400" dirty="0">
                    <a:solidFill>
                      <a:schemeClr val="accent6">
                        <a:lumMod val="50000"/>
                      </a:schemeClr>
                    </a:solidFill>
                  </a:rPr>
                  <a:t> cost effective</a:t>
                </a:r>
              </a:p>
              <a:p>
                <a:pPr marL="342900" indent="-342900">
                  <a:buFont typeface="Arial" panose="020B0604020202020204" pitchFamily="34" charset="0"/>
                  <a:buChar char="•"/>
                </a:pPr>
                <a:r>
                  <a:rPr lang="en-US" sz="2400" dirty="0">
                    <a:solidFill>
                      <a:srgbClr val="0000FF"/>
                    </a:solidFill>
                  </a:rPr>
                  <a:t>Isotopic enrichment is </a:t>
                </a:r>
                <a:r>
                  <a:rPr lang="en-US" sz="2400" i="1" dirty="0">
                    <a:solidFill>
                      <a:srgbClr val="0000FF"/>
                    </a:solidFill>
                  </a:rPr>
                  <a:t>relatively</a:t>
                </a:r>
                <a:r>
                  <a:rPr lang="en-US" sz="2400" dirty="0">
                    <a:solidFill>
                      <a:srgbClr val="0000FF"/>
                    </a:solidFill>
                  </a:rPr>
                  <a:t> inexpensive. Can be done in quantity by western suppliers</a:t>
                </a:r>
              </a:p>
              <a:p>
                <a:pPr marL="342900" indent="-342900">
                  <a:buFont typeface="Arial" panose="020B0604020202020204" pitchFamily="34" charset="0"/>
                  <a:buChar char="•"/>
                </a:pPr>
                <a:r>
                  <a:rPr lang="en-US" sz="2400" dirty="0">
                    <a:solidFill>
                      <a:srgbClr val="7030A0"/>
                    </a:solidFill>
                  </a:rPr>
                  <a:t>Has a high </a:t>
                </a:r>
                <a14:m>
                  <m:oMath xmlns:m="http://schemas.openxmlformats.org/officeDocument/2006/math">
                    <m:sSub>
                      <m:sSubPr>
                        <m:ctrlPr>
                          <a:rPr lang="en-US" sz="240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𝑄</m:t>
                        </m:r>
                      </m:e>
                      <m:sub>
                        <m:r>
                          <a:rPr lang="en-US" sz="2400" i="1" smtClean="0">
                            <a:solidFill>
                              <a:srgbClr val="7030A0"/>
                            </a:solidFill>
                            <a:latin typeface="Cambria Math" panose="02040503050406030204" pitchFamily="18" charset="0"/>
                            <a:ea typeface="Cambria Math" panose="02040503050406030204" pitchFamily="18" charset="0"/>
                          </a:rPr>
                          <m:t>𝛽𝛽</m:t>
                        </m:r>
                      </m:sub>
                    </m:sSub>
                    <m:r>
                      <a:rPr lang="en-US" sz="2400" b="0" i="0" smtClean="0">
                        <a:solidFill>
                          <a:srgbClr val="7030A0"/>
                        </a:solidFill>
                        <a:latin typeface="Cambria Math" panose="02040503050406030204" pitchFamily="18" charset="0"/>
                        <a:ea typeface="Cambria Math" panose="02040503050406030204" pitchFamily="18" charset="0"/>
                      </a:rPr>
                      <m:t>=</m:t>
                    </m:r>
                    <m:r>
                      <a:rPr lang="en-US" sz="2400" b="0" i="1" smtClean="0">
                        <a:solidFill>
                          <a:srgbClr val="7030A0"/>
                        </a:solidFill>
                        <a:latin typeface="Cambria Math" panose="02040503050406030204" pitchFamily="18" charset="0"/>
                      </a:rPr>
                      <m:t>2457.83</m:t>
                    </m:r>
                    <m:r>
                      <a:rPr lang="en-US" sz="2400" b="0" i="1" smtClean="0">
                        <a:solidFill>
                          <a:srgbClr val="7030A0"/>
                        </a:solidFill>
                        <a:latin typeface="Cambria Math" panose="02040503050406030204" pitchFamily="18" charset="0"/>
                        <a:ea typeface="Cambria Math" panose="02040503050406030204" pitchFamily="18" charset="0"/>
                      </a:rPr>
                      <m:t>±0.37</m:t>
                    </m:r>
                  </m:oMath>
                </a14:m>
                <a:r>
                  <a:rPr lang="en-US" sz="2400" dirty="0">
                    <a:solidFill>
                      <a:srgbClr val="7030A0"/>
                    </a:solidFill>
                  </a:rPr>
                  <a:t> keV and reasonable natural abundance of 8.86%</a:t>
                </a:r>
              </a:p>
            </p:txBody>
          </p:sp>
        </mc:Choice>
        <mc:Fallback xmlns="">
          <p:sp>
            <p:nvSpPr>
              <p:cNvPr id="6" name="TextBox 5">
                <a:extLst>
                  <a:ext uri="{FF2B5EF4-FFF2-40B4-BE49-F238E27FC236}">
                    <a16:creationId xmlns:a16="http://schemas.microsoft.com/office/drawing/2014/main" id="{EAC3A620-A347-4615-A68D-9CD345D04F6F}"/>
                  </a:ext>
                </a:extLst>
              </p:cNvPr>
              <p:cNvSpPr txBox="1">
                <a:spLocks noRot="1" noChangeAspect="1" noMove="1" noResize="1" noEditPoints="1" noAdjustHandles="1" noChangeArrowheads="1" noChangeShapeType="1" noTextEdit="1"/>
              </p:cNvSpPr>
              <p:nvPr/>
            </p:nvSpPr>
            <p:spPr>
              <a:xfrm>
                <a:off x="283021" y="1778913"/>
                <a:ext cx="11827336" cy="1971886"/>
              </a:xfrm>
              <a:prstGeom prst="rect">
                <a:avLst/>
              </a:prstGeom>
              <a:blipFill>
                <a:blip r:embed="rId2"/>
                <a:stretch>
                  <a:fillRect l="-670" t="-2477" b="-495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C73BF8B-C85B-402F-84DA-5B5041500224}"/>
              </a:ext>
            </a:extLst>
          </p:cNvPr>
          <p:cNvSpPr>
            <a:spLocks noGrp="1"/>
          </p:cNvSpPr>
          <p:nvPr>
            <p:ph type="title"/>
          </p:nvPr>
        </p:nvSpPr>
        <p:spPr/>
        <p:txBody>
          <a:bodyPr/>
          <a:lstStyle/>
          <a:p>
            <a:r>
              <a:rPr lang="en-US" b="0" dirty="0">
                <a:latin typeface="Calibri" panose="020F0502020204030204" pitchFamily="34" charset="0"/>
                <a:cs typeface="Calibri" panose="020F0502020204030204" pitchFamily="34" charset="0"/>
              </a:rPr>
              <a:t>0</a:t>
            </a:r>
            <a:r>
              <a:rPr lang="el-GR" b="0" dirty="0">
                <a:latin typeface="Calibri" panose="020F0502020204030204" pitchFamily="34" charset="0"/>
                <a:cs typeface="Calibri" panose="020F0502020204030204" pitchFamily="34" charset="0"/>
              </a:rPr>
              <a:t>νββ</a:t>
            </a:r>
            <a:r>
              <a:rPr lang="en-US" b="0" dirty="0">
                <a:latin typeface="Calibri" panose="020F0502020204030204" pitchFamily="34" charset="0"/>
                <a:cs typeface="Calibri" panose="020F0502020204030204" pitchFamily="34" charset="0"/>
              </a:rPr>
              <a:t>-decay with </a:t>
            </a:r>
            <a:r>
              <a:rPr lang="en-US" b="0" baseline="30000" dirty="0">
                <a:latin typeface="Calibri" panose="020F0502020204030204" pitchFamily="34" charset="0"/>
                <a:cs typeface="Calibri" panose="020F0502020204030204" pitchFamily="34" charset="0"/>
              </a:rPr>
              <a:t>136</a:t>
            </a:r>
            <a:r>
              <a:rPr lang="en-US" b="0" dirty="0">
                <a:latin typeface="Calibri" panose="020F0502020204030204" pitchFamily="34" charset="0"/>
                <a:cs typeface="Calibri" panose="020F0502020204030204" pitchFamily="34" charset="0"/>
              </a:rPr>
              <a:t>Xe and nEXO</a:t>
            </a:r>
            <a:endParaRPr lang="en-US" b="0" dirty="0"/>
          </a:p>
        </p:txBody>
      </p:sp>
      <p:sp>
        <p:nvSpPr>
          <p:cNvPr id="4" name="Slide Number Placeholder 3">
            <a:extLst>
              <a:ext uri="{FF2B5EF4-FFF2-40B4-BE49-F238E27FC236}">
                <a16:creationId xmlns:a16="http://schemas.microsoft.com/office/drawing/2014/main" id="{227EEA3B-AEEA-44C8-B0E8-19947E43C7F8}"/>
              </a:ext>
            </a:extLst>
          </p:cNvPr>
          <p:cNvSpPr>
            <a:spLocks noGrp="1"/>
          </p:cNvSpPr>
          <p:nvPr>
            <p:ph type="sldNum" sz="quarter" idx="12"/>
          </p:nvPr>
        </p:nvSpPr>
        <p:spPr/>
        <p:txBody>
          <a:bodyPr/>
          <a:lstStyle/>
          <a:p>
            <a:fld id="{702A13C8-4E0A-4ADA-AF67-E326CA4F1584}" type="slidenum">
              <a:rPr lang="en-US" smtClean="0"/>
              <a:pPr/>
              <a:t>7</a:t>
            </a:fld>
            <a:endParaRPr lang="en-US" dirty="0"/>
          </a:p>
        </p:txBody>
      </p:sp>
      <p:sp>
        <p:nvSpPr>
          <p:cNvPr id="5" name="Footer Placeholder 4">
            <a:extLst>
              <a:ext uri="{FF2B5EF4-FFF2-40B4-BE49-F238E27FC236}">
                <a16:creationId xmlns:a16="http://schemas.microsoft.com/office/drawing/2014/main" id="{1EB9B594-B8DA-4BBB-A0D8-21A5F601D643}"/>
              </a:ext>
            </a:extLst>
          </p:cNvPr>
          <p:cNvSpPr>
            <a:spLocks noGrp="1"/>
          </p:cNvSpPr>
          <p:nvPr>
            <p:ph type="ftr" sz="quarter" idx="11"/>
          </p:nvPr>
        </p:nvSpPr>
        <p:spPr/>
        <p:txBody>
          <a:bodyPr/>
          <a:lstStyle/>
          <a:p>
            <a:r>
              <a:rPr lang="en-US"/>
              <a:t>Erice 2022</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E6F061-A241-4B40-BDA9-AC0CA23EA3F8}"/>
                  </a:ext>
                </a:extLst>
              </p:cNvPr>
              <p:cNvSpPr txBox="1"/>
              <p:nvPr/>
            </p:nvSpPr>
            <p:spPr>
              <a:xfrm>
                <a:off x="283021" y="4157861"/>
                <a:ext cx="9323622" cy="461665"/>
              </a:xfrm>
              <a:prstGeom prst="rect">
                <a:avLst/>
              </a:prstGeom>
              <a:noFill/>
            </p:spPr>
            <p:txBody>
              <a:bodyPr wrap="square" rtlCol="0">
                <a:spAutoFit/>
              </a:bodyPr>
              <a:lstStyle/>
              <a:p>
                <a:r>
                  <a:rPr lang="en-US" sz="2400" dirty="0">
                    <a:solidFill>
                      <a:schemeClr val="bg1">
                        <a:lumMod val="50000"/>
                      </a:schemeClr>
                    </a:solidFill>
                  </a:rPr>
                  <a:t>Large </a:t>
                </a:r>
                <a14:m>
                  <m:oMath xmlns:m="http://schemas.openxmlformats.org/officeDocument/2006/math">
                    <m:r>
                      <a:rPr lang="en-US" sz="2400" i="1" smtClean="0">
                        <a:solidFill>
                          <a:schemeClr val="bg1">
                            <a:lumMod val="50000"/>
                          </a:schemeClr>
                        </a:solidFill>
                        <a:latin typeface="Cambria Math" panose="02040503050406030204" pitchFamily="18" charset="0"/>
                        <a:ea typeface="Cambria Math" panose="02040503050406030204" pitchFamily="18" charset="0"/>
                      </a:rPr>
                      <m:t>𝛽𝛽</m:t>
                    </m:r>
                  </m:oMath>
                </a14:m>
                <a:r>
                  <a:rPr lang="en-US" sz="2400" dirty="0">
                    <a:solidFill>
                      <a:schemeClr val="bg1">
                        <a:lumMod val="50000"/>
                      </a:schemeClr>
                    </a:solidFill>
                  </a:rPr>
                  <a:t>-detectors are feasible, both technically and fiscally (hopefully).</a:t>
                </a:r>
              </a:p>
            </p:txBody>
          </p:sp>
        </mc:Choice>
        <mc:Fallback xmlns="">
          <p:sp>
            <p:nvSpPr>
              <p:cNvPr id="7" name="TextBox 6">
                <a:extLst>
                  <a:ext uri="{FF2B5EF4-FFF2-40B4-BE49-F238E27FC236}">
                    <a16:creationId xmlns:a16="http://schemas.microsoft.com/office/drawing/2014/main" id="{23E6F061-A241-4B40-BDA9-AC0CA23EA3F8}"/>
                  </a:ext>
                </a:extLst>
              </p:cNvPr>
              <p:cNvSpPr txBox="1">
                <a:spLocks noRot="1" noChangeAspect="1" noMove="1" noResize="1" noEditPoints="1" noAdjustHandles="1" noChangeArrowheads="1" noChangeShapeType="1" noTextEdit="1"/>
              </p:cNvSpPr>
              <p:nvPr/>
            </p:nvSpPr>
            <p:spPr>
              <a:xfrm>
                <a:off x="283021" y="4157861"/>
                <a:ext cx="9323622" cy="461665"/>
              </a:xfrm>
              <a:prstGeom prst="rect">
                <a:avLst/>
              </a:prstGeom>
              <a:blipFill>
                <a:blip r:embed="rId3"/>
                <a:stretch>
                  <a:fillRect l="-980" t="-10526" b="-2894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02277EC-775E-433D-88FD-AF670C8CF488}"/>
              </a:ext>
            </a:extLst>
          </p:cNvPr>
          <p:cNvSpPr txBox="1"/>
          <p:nvPr/>
        </p:nvSpPr>
        <p:spPr>
          <a:xfrm>
            <a:off x="283021" y="5026588"/>
            <a:ext cx="11473550" cy="1200329"/>
          </a:xfrm>
          <a:prstGeom prst="rect">
            <a:avLst/>
          </a:prstGeom>
          <a:noFill/>
        </p:spPr>
        <p:txBody>
          <a:bodyPr wrap="square" rtlCol="0">
            <a:spAutoFit/>
          </a:bodyPr>
          <a:lstStyle/>
          <a:p>
            <a:r>
              <a:rPr lang="en-US" sz="2400" dirty="0"/>
              <a:t>World xenon production in 2022: about 75 tons. Ukraine is one of the world’s largest suppliers of noble gases. The war there results in high xenon prices. China is an alternative. As an example, much of the xenon of the LZ experiment was purchased from China.</a:t>
            </a:r>
          </a:p>
        </p:txBody>
      </p:sp>
    </p:spTree>
    <p:extLst>
      <p:ext uri="{BB962C8B-B14F-4D97-AF65-F5344CB8AC3E}">
        <p14:creationId xmlns:p14="http://schemas.microsoft.com/office/powerpoint/2010/main" val="363359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DE46-5382-4D2F-B0F2-5A01C9E85080}"/>
              </a:ext>
            </a:extLst>
          </p:cNvPr>
          <p:cNvSpPr>
            <a:spLocks noGrp="1"/>
          </p:cNvSpPr>
          <p:nvPr>
            <p:ph type="title"/>
          </p:nvPr>
        </p:nvSpPr>
        <p:spPr/>
        <p:txBody>
          <a:bodyPr/>
          <a:lstStyle/>
          <a:p>
            <a:r>
              <a:rPr lang="en-US" dirty="0"/>
              <a:t>The nEXO Approach</a:t>
            </a:r>
          </a:p>
        </p:txBody>
      </p:sp>
      <p:sp>
        <p:nvSpPr>
          <p:cNvPr id="4" name="Slide Number Placeholder 3">
            <a:extLst>
              <a:ext uri="{FF2B5EF4-FFF2-40B4-BE49-F238E27FC236}">
                <a16:creationId xmlns:a16="http://schemas.microsoft.com/office/drawing/2014/main" id="{8B564C42-8807-47D2-AFD9-DD2AC3DD24CC}"/>
              </a:ext>
            </a:extLst>
          </p:cNvPr>
          <p:cNvSpPr>
            <a:spLocks noGrp="1"/>
          </p:cNvSpPr>
          <p:nvPr>
            <p:ph type="sldNum" sz="quarter" idx="12"/>
          </p:nvPr>
        </p:nvSpPr>
        <p:spPr/>
        <p:txBody>
          <a:bodyPr/>
          <a:lstStyle/>
          <a:p>
            <a:fld id="{702A13C8-4E0A-4ADA-AF67-E326CA4F1584}" type="slidenum">
              <a:rPr lang="en-US" smtClean="0"/>
              <a:pPr/>
              <a:t>8</a:t>
            </a:fld>
            <a:endParaRPr lang="en-US" dirty="0"/>
          </a:p>
        </p:txBody>
      </p:sp>
      <p:sp>
        <p:nvSpPr>
          <p:cNvPr id="5" name="Footer Placeholder 4">
            <a:extLst>
              <a:ext uri="{FF2B5EF4-FFF2-40B4-BE49-F238E27FC236}">
                <a16:creationId xmlns:a16="http://schemas.microsoft.com/office/drawing/2014/main" id="{4486281B-C281-4FDF-8E23-A2C31FFD199F}"/>
              </a:ext>
            </a:extLst>
          </p:cNvPr>
          <p:cNvSpPr>
            <a:spLocks noGrp="1"/>
          </p:cNvSpPr>
          <p:nvPr>
            <p:ph type="ftr" sz="quarter" idx="11"/>
          </p:nvPr>
        </p:nvSpPr>
        <p:spPr/>
        <p:txBody>
          <a:bodyPr/>
          <a:lstStyle/>
          <a:p>
            <a:r>
              <a:rPr lang="en-US"/>
              <a:t>Erice 2022</a:t>
            </a:r>
            <a:endParaRPr lang="en-US" dirty="0"/>
          </a:p>
        </p:txBody>
      </p:sp>
      <p:sp>
        <p:nvSpPr>
          <p:cNvPr id="6" name="TextBox 5">
            <a:extLst>
              <a:ext uri="{FF2B5EF4-FFF2-40B4-BE49-F238E27FC236}">
                <a16:creationId xmlns:a16="http://schemas.microsoft.com/office/drawing/2014/main" id="{FB77A9CA-6845-475A-A490-80D93DFA0E3F}"/>
              </a:ext>
            </a:extLst>
          </p:cNvPr>
          <p:cNvSpPr txBox="1"/>
          <p:nvPr/>
        </p:nvSpPr>
        <p:spPr>
          <a:xfrm>
            <a:off x="777521" y="1629302"/>
            <a:ext cx="11190513" cy="461665"/>
          </a:xfrm>
          <a:prstGeom prst="rect">
            <a:avLst/>
          </a:prstGeom>
          <a:noFill/>
        </p:spPr>
        <p:txBody>
          <a:bodyPr wrap="square" rtlCol="0">
            <a:spAutoFit/>
          </a:bodyPr>
          <a:lstStyle/>
          <a:p>
            <a:r>
              <a:rPr lang="en-US" sz="2400" dirty="0"/>
              <a:t>Use 5 tons of isotopically enriched xenon (90% in </a:t>
            </a:r>
            <a:r>
              <a:rPr lang="en-US" sz="2400" baseline="30000" dirty="0"/>
              <a:t>136</a:t>
            </a:r>
            <a:r>
              <a:rPr lang="en-US" sz="2400" dirty="0"/>
              <a:t>Xe) and a single phase liquid Xe TPC.</a:t>
            </a:r>
          </a:p>
        </p:txBody>
      </p:sp>
      <p:sp>
        <p:nvSpPr>
          <p:cNvPr id="7" name="TextBox 6">
            <a:extLst>
              <a:ext uri="{FF2B5EF4-FFF2-40B4-BE49-F238E27FC236}">
                <a16:creationId xmlns:a16="http://schemas.microsoft.com/office/drawing/2014/main" id="{A6F8963B-1319-4DAA-92DD-58B5909A1ADB}"/>
              </a:ext>
            </a:extLst>
          </p:cNvPr>
          <p:cNvSpPr txBox="1"/>
          <p:nvPr/>
        </p:nvSpPr>
        <p:spPr>
          <a:xfrm>
            <a:off x="777522" y="2093978"/>
            <a:ext cx="11190513" cy="461665"/>
          </a:xfrm>
          <a:prstGeom prst="rect">
            <a:avLst/>
          </a:prstGeom>
          <a:noFill/>
        </p:spPr>
        <p:txBody>
          <a:bodyPr wrap="square" rtlCol="0">
            <a:spAutoFit/>
          </a:bodyPr>
          <a:lstStyle/>
          <a:p>
            <a:r>
              <a:rPr lang="en-US" sz="2400" dirty="0"/>
              <a:t>Exploit 4 observables to separate 0</a:t>
            </a:r>
            <a:r>
              <a:rPr lang="el-GR" sz="2400" dirty="0">
                <a:latin typeface="Calibri" panose="020F0502020204030204" pitchFamily="34" charset="0"/>
                <a:cs typeface="Calibri" panose="020F0502020204030204" pitchFamily="34" charset="0"/>
              </a:rPr>
              <a:t>νββ</a:t>
            </a:r>
            <a:r>
              <a:rPr lang="en-US" sz="2400" dirty="0">
                <a:latin typeface="Calibri" panose="020F0502020204030204" pitchFamily="34" charset="0"/>
                <a:cs typeface="Calibri" panose="020F0502020204030204" pitchFamily="34" charset="0"/>
              </a:rPr>
              <a:t>-decay events from background:</a:t>
            </a:r>
          </a:p>
        </p:txBody>
      </p:sp>
      <p:sp>
        <p:nvSpPr>
          <p:cNvPr id="8" name="TextBox 7">
            <a:extLst>
              <a:ext uri="{FF2B5EF4-FFF2-40B4-BE49-F238E27FC236}">
                <a16:creationId xmlns:a16="http://schemas.microsoft.com/office/drawing/2014/main" id="{DE563A29-02C2-45EA-ADCD-AD5ED17D8DAC}"/>
              </a:ext>
            </a:extLst>
          </p:cNvPr>
          <p:cNvSpPr txBox="1"/>
          <p:nvPr/>
        </p:nvSpPr>
        <p:spPr>
          <a:xfrm>
            <a:off x="777522" y="5894685"/>
            <a:ext cx="11388952" cy="461665"/>
          </a:xfrm>
          <a:prstGeom prst="rect">
            <a:avLst/>
          </a:prstGeom>
          <a:noFill/>
        </p:spPr>
        <p:txBody>
          <a:bodyPr wrap="none" rtlCol="0">
            <a:spAutoFit/>
          </a:bodyPr>
          <a:lstStyle/>
          <a:p>
            <a:pPr marL="342900" indent="-342900">
              <a:buFont typeface="+mj-lt"/>
              <a:buAutoNum type="arabicPeriod" startAt="5"/>
            </a:pPr>
            <a:r>
              <a:rPr lang="en-US" sz="2400" dirty="0">
                <a:solidFill>
                  <a:schemeClr val="bg1">
                    <a:lumMod val="50000"/>
                  </a:schemeClr>
                </a:solidFill>
              </a:rPr>
              <a:t>In case of observation: a control experiment with natural or depleted xenon is possible.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AD51A4-B56F-43DA-8F51-531CFADD1BD6}"/>
                  </a:ext>
                </a:extLst>
              </p:cNvPr>
              <p:cNvSpPr txBox="1"/>
              <p:nvPr/>
            </p:nvSpPr>
            <p:spPr>
              <a:xfrm>
                <a:off x="777522" y="2558654"/>
                <a:ext cx="11071578" cy="830997"/>
              </a:xfrm>
              <a:prstGeom prst="rect">
                <a:avLst/>
              </a:prstGeom>
              <a:noFill/>
            </p:spPr>
            <p:txBody>
              <a:bodyPr wrap="square" rtlCol="0">
                <a:spAutoFit/>
              </a:bodyPr>
              <a:lstStyle/>
              <a:p>
                <a:pPr marL="342900" indent="-342900">
                  <a:buFont typeface="+mj-lt"/>
                  <a:buAutoNum type="arabicPeriod"/>
                </a:pPr>
                <a:r>
                  <a:rPr lang="en-US" sz="2400" dirty="0">
                    <a:solidFill>
                      <a:schemeClr val="accent4">
                        <a:lumMod val="50000"/>
                      </a:schemeClr>
                    </a:solidFill>
                  </a:rPr>
                  <a:t>Event energy: detect charge and scintillation light for good resolution, discriminate </a:t>
                </a:r>
                <a14:m>
                  <m:oMath xmlns:m="http://schemas.openxmlformats.org/officeDocument/2006/math">
                    <m:r>
                      <a:rPr lang="en-US" sz="2400" i="1">
                        <a:solidFill>
                          <a:schemeClr val="accent4">
                            <a:lumMod val="50000"/>
                          </a:schemeClr>
                        </a:solidFill>
                        <a:latin typeface="Cambria Math" panose="02040503050406030204" pitchFamily="18" charset="0"/>
                      </a:rPr>
                      <m:t>0</m:t>
                    </m:r>
                    <m:r>
                      <a:rPr lang="en-US" sz="2400" i="1">
                        <a:solidFill>
                          <a:schemeClr val="accent4">
                            <a:lumMod val="50000"/>
                          </a:schemeClr>
                        </a:solidFill>
                        <a:latin typeface="Cambria Math" panose="02040503050406030204" pitchFamily="18" charset="0"/>
                        <a:ea typeface="Cambria Math" panose="02040503050406030204" pitchFamily="18" charset="0"/>
                      </a:rPr>
                      <m:t>𝜈𝛽𝛽</m:t>
                    </m:r>
                  </m:oMath>
                </a14:m>
                <a:r>
                  <a:rPr lang="en-US" sz="2400" dirty="0">
                    <a:solidFill>
                      <a:schemeClr val="accent4">
                        <a:lumMod val="50000"/>
                      </a:schemeClr>
                    </a:solidFill>
                  </a:rPr>
                  <a:t>-peak, from </a:t>
                </a:r>
                <a14:m>
                  <m:oMath xmlns:m="http://schemas.openxmlformats.org/officeDocument/2006/math">
                    <m:r>
                      <a:rPr lang="en-US" sz="2400" i="1" dirty="0">
                        <a:solidFill>
                          <a:schemeClr val="accent4">
                            <a:lumMod val="50000"/>
                          </a:schemeClr>
                        </a:solidFill>
                        <a:latin typeface="Cambria Math" panose="02040503050406030204" pitchFamily="18" charset="0"/>
                      </a:rPr>
                      <m:t>2</m:t>
                    </m:r>
                    <m:r>
                      <a:rPr lang="en-US" sz="2400" i="1">
                        <a:solidFill>
                          <a:schemeClr val="accent4">
                            <a:lumMod val="50000"/>
                          </a:schemeClr>
                        </a:solidFill>
                        <a:latin typeface="Cambria Math" panose="02040503050406030204" pitchFamily="18" charset="0"/>
                        <a:ea typeface="Cambria Math" panose="02040503050406030204" pitchFamily="18" charset="0"/>
                      </a:rPr>
                      <m:t>𝜈𝛽𝛽</m:t>
                    </m:r>
                  </m:oMath>
                </a14:m>
                <a:r>
                  <a:rPr lang="en-US" sz="2400" dirty="0">
                    <a:solidFill>
                      <a:schemeClr val="accent4">
                        <a:lumMod val="50000"/>
                      </a:schemeClr>
                    </a:solidFill>
                  </a:rPr>
                  <a:t>-decay and other energy deposits.</a:t>
                </a:r>
              </a:p>
            </p:txBody>
          </p:sp>
        </mc:Choice>
        <mc:Fallback xmlns="">
          <p:sp>
            <p:nvSpPr>
              <p:cNvPr id="3" name="TextBox 2">
                <a:extLst>
                  <a:ext uri="{FF2B5EF4-FFF2-40B4-BE49-F238E27FC236}">
                    <a16:creationId xmlns:a16="http://schemas.microsoft.com/office/drawing/2014/main" id="{55AD51A4-B56F-43DA-8F51-531CFADD1BD6}"/>
                  </a:ext>
                </a:extLst>
              </p:cNvPr>
              <p:cNvSpPr txBox="1">
                <a:spLocks noRot="1" noChangeAspect="1" noMove="1" noResize="1" noEditPoints="1" noAdjustHandles="1" noChangeArrowheads="1" noChangeShapeType="1" noTextEdit="1"/>
              </p:cNvSpPr>
              <p:nvPr/>
            </p:nvSpPr>
            <p:spPr>
              <a:xfrm>
                <a:off x="777522" y="2558654"/>
                <a:ext cx="11071578" cy="830997"/>
              </a:xfrm>
              <a:prstGeom prst="rect">
                <a:avLst/>
              </a:prstGeom>
              <a:blipFill>
                <a:blip r:embed="rId2"/>
                <a:stretch>
                  <a:fillRect l="-881" t="-7353"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5590730-E521-4583-B046-06EAB36AF817}"/>
                  </a:ext>
                </a:extLst>
              </p:cNvPr>
              <p:cNvSpPr txBox="1"/>
              <p:nvPr/>
            </p:nvSpPr>
            <p:spPr>
              <a:xfrm>
                <a:off x="777522" y="3392662"/>
                <a:ext cx="10731500" cy="830997"/>
              </a:xfrm>
              <a:prstGeom prst="rect">
                <a:avLst/>
              </a:prstGeom>
              <a:noFill/>
            </p:spPr>
            <p:txBody>
              <a:bodyPr wrap="square" rtlCol="0">
                <a:spAutoFit/>
              </a:bodyPr>
              <a:lstStyle/>
              <a:p>
                <a:pPr marL="342900" indent="-342900">
                  <a:buFont typeface="+mj-lt"/>
                  <a:buAutoNum type="arabicPeriod" startAt="2"/>
                </a:pPr>
                <a:r>
                  <a:rPr lang="en-US" sz="2400" dirty="0">
                    <a:solidFill>
                      <a:schemeClr val="accent6">
                        <a:lumMod val="50000"/>
                      </a:schemeClr>
                    </a:solidFill>
                  </a:rPr>
                  <a:t>Event multiplicity: discriminate dominantly single-site </a:t>
                </a:r>
                <a14:m>
                  <m:oMath xmlns:m="http://schemas.openxmlformats.org/officeDocument/2006/math">
                    <m:r>
                      <a:rPr lang="en-US" sz="2400" i="1">
                        <a:solidFill>
                          <a:schemeClr val="accent6">
                            <a:lumMod val="50000"/>
                          </a:schemeClr>
                        </a:solidFill>
                        <a:latin typeface="Cambria Math" panose="02040503050406030204" pitchFamily="18" charset="0"/>
                        <a:ea typeface="Cambria Math" panose="02040503050406030204" pitchFamily="18" charset="0"/>
                      </a:rPr>
                      <m:t>𝛽</m:t>
                    </m:r>
                  </m:oMath>
                </a14:m>
                <a:r>
                  <a:rPr lang="en-US" sz="2400" dirty="0">
                    <a:solidFill>
                      <a:schemeClr val="accent6">
                        <a:lumMod val="50000"/>
                      </a:schemeClr>
                    </a:solidFill>
                  </a:rPr>
                  <a:t>-like signal events from mostly multi-site, </a:t>
                </a:r>
                <a14:m>
                  <m:oMath xmlns:m="http://schemas.openxmlformats.org/officeDocument/2006/math">
                    <m:r>
                      <a:rPr lang="en-US" sz="2400" i="1">
                        <a:solidFill>
                          <a:schemeClr val="accent6">
                            <a:lumMod val="50000"/>
                          </a:schemeClr>
                        </a:solidFill>
                        <a:latin typeface="Cambria Math" panose="02040503050406030204" pitchFamily="18" charset="0"/>
                        <a:ea typeface="Cambria Math" panose="02040503050406030204" pitchFamily="18" charset="0"/>
                      </a:rPr>
                      <m:t>𝛾</m:t>
                    </m:r>
                  </m:oMath>
                </a14:m>
                <a:r>
                  <a:rPr lang="en-US" sz="2400" dirty="0">
                    <a:solidFill>
                      <a:schemeClr val="accent6">
                        <a:lumMod val="50000"/>
                      </a:schemeClr>
                    </a:solidFill>
                  </a:rPr>
                  <a:t>-induced background events.</a:t>
                </a:r>
              </a:p>
            </p:txBody>
          </p:sp>
        </mc:Choice>
        <mc:Fallback xmlns="">
          <p:sp>
            <p:nvSpPr>
              <p:cNvPr id="9" name="TextBox 8">
                <a:extLst>
                  <a:ext uri="{FF2B5EF4-FFF2-40B4-BE49-F238E27FC236}">
                    <a16:creationId xmlns:a16="http://schemas.microsoft.com/office/drawing/2014/main" id="{45590730-E521-4583-B046-06EAB36AF817}"/>
                  </a:ext>
                </a:extLst>
              </p:cNvPr>
              <p:cNvSpPr txBox="1">
                <a:spLocks noRot="1" noChangeAspect="1" noMove="1" noResize="1" noEditPoints="1" noAdjustHandles="1" noChangeArrowheads="1" noChangeShapeType="1" noTextEdit="1"/>
              </p:cNvSpPr>
              <p:nvPr/>
            </p:nvSpPr>
            <p:spPr>
              <a:xfrm>
                <a:off x="777522" y="3392662"/>
                <a:ext cx="10731500" cy="830997"/>
              </a:xfrm>
              <a:prstGeom prst="rect">
                <a:avLst/>
              </a:prstGeom>
              <a:blipFill>
                <a:blip r:embed="rId3"/>
                <a:stretch>
                  <a:fillRect l="-909" t="-7353"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10AA711-78D4-4E4F-B626-D37511C7E84B}"/>
                  </a:ext>
                </a:extLst>
              </p:cNvPr>
              <p:cNvSpPr txBox="1"/>
              <p:nvPr/>
            </p:nvSpPr>
            <p:spPr>
              <a:xfrm>
                <a:off x="777522" y="4226670"/>
                <a:ext cx="11006264" cy="830997"/>
              </a:xfrm>
              <a:prstGeom prst="rect">
                <a:avLst/>
              </a:prstGeom>
              <a:noFill/>
            </p:spPr>
            <p:txBody>
              <a:bodyPr wrap="square" rtlCol="0">
                <a:spAutoFit/>
              </a:bodyPr>
              <a:lstStyle/>
              <a:p>
                <a:pPr marL="342900" indent="-342900">
                  <a:buFont typeface="+mj-lt"/>
                  <a:buAutoNum type="arabicPeriod" startAt="3"/>
                </a:pPr>
                <a:r>
                  <a:rPr lang="en-US" sz="2400" dirty="0">
                    <a:solidFill>
                      <a:srgbClr val="0000FF"/>
                    </a:solidFill>
                  </a:rPr>
                  <a:t>Distance from boundaries: for large homogeneous position sensitive detectors, discriminate exponentially falling external </a:t>
                </a:r>
                <a14:m>
                  <m:oMath xmlns:m="http://schemas.openxmlformats.org/officeDocument/2006/math">
                    <m:r>
                      <a:rPr lang="en-US" sz="2400" i="1">
                        <a:solidFill>
                          <a:srgbClr val="0000FF"/>
                        </a:solidFill>
                        <a:latin typeface="Cambria Math" panose="02040503050406030204" pitchFamily="18" charset="0"/>
                        <a:ea typeface="Cambria Math" panose="02040503050406030204" pitchFamily="18" charset="0"/>
                      </a:rPr>
                      <m:t>𝛾</m:t>
                    </m:r>
                  </m:oMath>
                </a14:m>
                <a:r>
                  <a:rPr lang="en-US" sz="2400" dirty="0">
                    <a:solidFill>
                      <a:srgbClr val="0000FF"/>
                    </a:solidFill>
                  </a:rPr>
                  <a:t>-background from uniform </a:t>
                </a:r>
                <a14:m>
                  <m:oMath xmlns:m="http://schemas.openxmlformats.org/officeDocument/2006/math">
                    <m:r>
                      <a:rPr lang="en-US" sz="2400" i="1">
                        <a:solidFill>
                          <a:srgbClr val="0000FF"/>
                        </a:solidFill>
                        <a:latin typeface="Cambria Math" panose="02040503050406030204" pitchFamily="18" charset="0"/>
                        <a:ea typeface="Cambria Math" panose="02040503050406030204" pitchFamily="18" charset="0"/>
                      </a:rPr>
                      <m:t>𝛽𝛽</m:t>
                    </m:r>
                  </m:oMath>
                </a14:m>
                <a:r>
                  <a:rPr lang="en-US" sz="2400" dirty="0">
                    <a:solidFill>
                      <a:srgbClr val="0000FF"/>
                    </a:solidFill>
                  </a:rPr>
                  <a:t>-events</a:t>
                </a:r>
              </a:p>
            </p:txBody>
          </p:sp>
        </mc:Choice>
        <mc:Fallback xmlns="">
          <p:sp>
            <p:nvSpPr>
              <p:cNvPr id="10" name="TextBox 9">
                <a:extLst>
                  <a:ext uri="{FF2B5EF4-FFF2-40B4-BE49-F238E27FC236}">
                    <a16:creationId xmlns:a16="http://schemas.microsoft.com/office/drawing/2014/main" id="{510AA711-78D4-4E4F-B626-D37511C7E84B}"/>
                  </a:ext>
                </a:extLst>
              </p:cNvPr>
              <p:cNvSpPr txBox="1">
                <a:spLocks noRot="1" noChangeAspect="1" noMove="1" noResize="1" noEditPoints="1" noAdjustHandles="1" noChangeArrowheads="1" noChangeShapeType="1" noTextEdit="1"/>
              </p:cNvSpPr>
              <p:nvPr/>
            </p:nvSpPr>
            <p:spPr>
              <a:xfrm>
                <a:off x="777522" y="4226670"/>
                <a:ext cx="11006264" cy="830997"/>
              </a:xfrm>
              <a:prstGeom prst="rect">
                <a:avLst/>
              </a:prstGeom>
              <a:blipFill>
                <a:blip r:embed="rId4"/>
                <a:stretch>
                  <a:fillRect l="-886" t="-656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4E2CA64-6187-429E-A908-B3C46C2C090C}"/>
                  </a:ext>
                </a:extLst>
              </p:cNvPr>
              <p:cNvSpPr txBox="1"/>
              <p:nvPr/>
            </p:nvSpPr>
            <p:spPr>
              <a:xfrm>
                <a:off x="777522" y="5060678"/>
                <a:ext cx="11070770" cy="830997"/>
              </a:xfrm>
              <a:prstGeom prst="rect">
                <a:avLst/>
              </a:prstGeom>
              <a:noFill/>
            </p:spPr>
            <p:txBody>
              <a:bodyPr wrap="square" rtlCol="0">
                <a:spAutoFit/>
              </a:bodyPr>
              <a:lstStyle/>
              <a:p>
                <a:pPr marL="342900" indent="-342900">
                  <a:buFont typeface="+mj-lt"/>
                  <a:buAutoNum type="arabicPeriod" startAt="4"/>
                </a:pPr>
                <a:r>
                  <a:rPr lang="en-US" sz="2400" dirty="0">
                    <a:solidFill>
                      <a:srgbClr val="7030A0"/>
                    </a:solidFill>
                  </a:rPr>
                  <a:t>Discriminate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rPr>
                      <m:t>𝛼</m:t>
                    </m:r>
                  </m:oMath>
                </a14:m>
                <a:r>
                  <a:rPr lang="en-US" sz="2400" dirty="0">
                    <a:solidFill>
                      <a:srgbClr val="7030A0"/>
                    </a:solidFill>
                  </a:rPr>
                  <a:t>-induced from e</a:t>
                </a:r>
                <a:r>
                  <a:rPr lang="en-US" sz="2400" baseline="30000" dirty="0">
                    <a:solidFill>
                      <a:srgbClr val="7030A0"/>
                    </a:solidFill>
                  </a:rPr>
                  <a:t>-</a:t>
                </a:r>
                <a:r>
                  <a:rPr lang="en-US" sz="2400" dirty="0">
                    <a:solidFill>
                      <a:srgbClr val="7030A0"/>
                    </a:solidFill>
                  </a:rPr>
                  <a:t>/</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rPr>
                      <m:t>𝛾</m:t>
                    </m:r>
                  </m:oMath>
                </a14:m>
                <a:r>
                  <a:rPr lang="en-US" sz="2400" dirty="0">
                    <a:solidFill>
                      <a:srgbClr val="7030A0"/>
                    </a:solidFill>
                  </a:rPr>
                  <a:t> events via their characteristic ratios of charge and scintillation signal.</a:t>
                </a:r>
              </a:p>
            </p:txBody>
          </p:sp>
        </mc:Choice>
        <mc:Fallback xmlns="">
          <p:sp>
            <p:nvSpPr>
              <p:cNvPr id="11" name="TextBox 10">
                <a:extLst>
                  <a:ext uri="{FF2B5EF4-FFF2-40B4-BE49-F238E27FC236}">
                    <a16:creationId xmlns:a16="http://schemas.microsoft.com/office/drawing/2014/main" id="{84E2CA64-6187-429E-A908-B3C46C2C090C}"/>
                  </a:ext>
                </a:extLst>
              </p:cNvPr>
              <p:cNvSpPr txBox="1">
                <a:spLocks noRot="1" noChangeAspect="1" noMove="1" noResize="1" noEditPoints="1" noAdjustHandles="1" noChangeArrowheads="1" noChangeShapeType="1" noTextEdit="1"/>
              </p:cNvSpPr>
              <p:nvPr/>
            </p:nvSpPr>
            <p:spPr>
              <a:xfrm>
                <a:off x="777522" y="5060678"/>
                <a:ext cx="11070770" cy="830997"/>
              </a:xfrm>
              <a:prstGeom prst="rect">
                <a:avLst/>
              </a:prstGeom>
              <a:blipFill>
                <a:blip r:embed="rId5"/>
                <a:stretch>
                  <a:fillRect l="-881" t="-6618" b="-16176"/>
                </a:stretch>
              </a:blipFill>
            </p:spPr>
            <p:txBody>
              <a:bodyPr/>
              <a:lstStyle/>
              <a:p>
                <a:r>
                  <a:rPr lang="en-US">
                    <a:noFill/>
                  </a:rPr>
                  <a:t> </a:t>
                </a:r>
              </a:p>
            </p:txBody>
          </p:sp>
        </mc:Fallback>
      </mc:AlternateContent>
    </p:spTree>
    <p:extLst>
      <p:ext uri="{BB962C8B-B14F-4D97-AF65-F5344CB8AC3E}">
        <p14:creationId xmlns:p14="http://schemas.microsoft.com/office/powerpoint/2010/main" val="35028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A167-6645-4C3E-84E3-14F011349797}"/>
              </a:ext>
            </a:extLst>
          </p:cNvPr>
          <p:cNvSpPr>
            <a:spLocks noGrp="1"/>
          </p:cNvSpPr>
          <p:nvPr>
            <p:ph type="title"/>
          </p:nvPr>
        </p:nvSpPr>
        <p:spPr/>
        <p:txBody>
          <a:bodyPr/>
          <a:lstStyle/>
          <a:p>
            <a:r>
              <a:rPr lang="en-US" dirty="0"/>
              <a:t>Tracking and Background Suppression</a:t>
            </a:r>
          </a:p>
        </p:txBody>
      </p:sp>
      <p:sp>
        <p:nvSpPr>
          <p:cNvPr id="4" name="Slide Number Placeholder 3">
            <a:extLst>
              <a:ext uri="{FF2B5EF4-FFF2-40B4-BE49-F238E27FC236}">
                <a16:creationId xmlns:a16="http://schemas.microsoft.com/office/drawing/2014/main" id="{9596D7DE-9097-416D-82E6-55157F19771F}"/>
              </a:ext>
            </a:extLst>
          </p:cNvPr>
          <p:cNvSpPr>
            <a:spLocks noGrp="1"/>
          </p:cNvSpPr>
          <p:nvPr>
            <p:ph type="sldNum" sz="quarter" idx="12"/>
          </p:nvPr>
        </p:nvSpPr>
        <p:spPr/>
        <p:txBody>
          <a:bodyPr/>
          <a:lstStyle/>
          <a:p>
            <a:fld id="{702A13C8-4E0A-4ADA-AF67-E326CA4F1584}" type="slidenum">
              <a:rPr lang="en-US" smtClean="0"/>
              <a:pPr/>
              <a:t>9</a:t>
            </a:fld>
            <a:endParaRPr lang="en-US" dirty="0"/>
          </a:p>
        </p:txBody>
      </p:sp>
      <p:sp>
        <p:nvSpPr>
          <p:cNvPr id="5" name="Footer Placeholder 4">
            <a:extLst>
              <a:ext uri="{FF2B5EF4-FFF2-40B4-BE49-F238E27FC236}">
                <a16:creationId xmlns:a16="http://schemas.microsoft.com/office/drawing/2014/main" id="{8291D6F7-364C-4493-AF16-C5F780D85A7A}"/>
              </a:ext>
            </a:extLst>
          </p:cNvPr>
          <p:cNvSpPr>
            <a:spLocks noGrp="1"/>
          </p:cNvSpPr>
          <p:nvPr>
            <p:ph type="ftr" sz="quarter" idx="11"/>
          </p:nvPr>
        </p:nvSpPr>
        <p:spPr/>
        <p:txBody>
          <a:bodyPr/>
          <a:lstStyle/>
          <a:p>
            <a:r>
              <a:rPr lang="en-US"/>
              <a:t>Erice 2022</a:t>
            </a:r>
            <a:endParaRPr lang="en-US" dirty="0"/>
          </a:p>
        </p:txBody>
      </p:sp>
      <p:grpSp>
        <p:nvGrpSpPr>
          <p:cNvPr id="6" name="Group 5">
            <a:extLst>
              <a:ext uri="{FF2B5EF4-FFF2-40B4-BE49-F238E27FC236}">
                <a16:creationId xmlns:a16="http://schemas.microsoft.com/office/drawing/2014/main" id="{10AAA5EA-D542-4DDC-8DAD-919E952F6741}"/>
              </a:ext>
            </a:extLst>
          </p:cNvPr>
          <p:cNvGrpSpPr/>
          <p:nvPr/>
        </p:nvGrpSpPr>
        <p:grpSpPr>
          <a:xfrm>
            <a:off x="1551215" y="1274098"/>
            <a:ext cx="8610601" cy="5496816"/>
            <a:chOff x="1600200" y="686074"/>
            <a:chExt cx="8610601" cy="5496816"/>
          </a:xfrm>
        </p:grpSpPr>
        <p:pic>
          <p:nvPicPr>
            <p:cNvPr id="7" name="Picture 42">
              <a:extLst>
                <a:ext uri="{FF2B5EF4-FFF2-40B4-BE49-F238E27FC236}">
                  <a16:creationId xmlns:a16="http://schemas.microsoft.com/office/drawing/2014/main" id="{C1000CB9-765B-4871-8992-15789FE39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5238" y="990600"/>
              <a:ext cx="37893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3">
              <a:extLst>
                <a:ext uri="{FF2B5EF4-FFF2-40B4-BE49-F238E27FC236}">
                  <a16:creationId xmlns:a16="http://schemas.microsoft.com/office/drawing/2014/main" id="{918629CE-46F7-4371-A44D-87247279A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1"/>
              <a:ext cx="37465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4">
              <a:extLst>
                <a:ext uri="{FF2B5EF4-FFF2-40B4-BE49-F238E27FC236}">
                  <a16:creationId xmlns:a16="http://schemas.microsoft.com/office/drawing/2014/main" id="{8753EA44-A476-4411-8534-EEFCB3F45B57}"/>
                </a:ext>
              </a:extLst>
            </p:cNvPr>
            <p:cNvSpPr txBox="1">
              <a:spLocks noChangeArrowheads="1"/>
            </p:cNvSpPr>
            <p:nvPr/>
          </p:nvSpPr>
          <p:spPr bwMode="auto">
            <a:xfrm rot="16200000">
              <a:off x="985045" y="1804194"/>
              <a:ext cx="2030412" cy="64770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rgbClr val="FF0000"/>
                  </a:solidFill>
                  <a:latin typeface="+mn-lt"/>
                </a:rPr>
                <a:t>Low background</a:t>
              </a:r>
            </a:p>
            <a:p>
              <a:pPr algn="ctr">
                <a:spcBef>
                  <a:spcPct val="0"/>
                </a:spcBef>
                <a:buFontTx/>
                <a:buNone/>
                <a:defRPr/>
              </a:pPr>
              <a:r>
                <a:rPr lang="en-US" altLang="en-US" sz="1800" b="1" dirty="0">
                  <a:solidFill>
                    <a:srgbClr val="FF0000"/>
                  </a:solidFill>
                  <a:latin typeface="+mn-lt"/>
                </a:rPr>
                <a:t>data</a:t>
              </a:r>
            </a:p>
          </p:txBody>
        </p:sp>
        <p:sp>
          <p:nvSpPr>
            <p:cNvPr id="10" name="Text Box 35">
              <a:extLst>
                <a:ext uri="{FF2B5EF4-FFF2-40B4-BE49-F238E27FC236}">
                  <a16:creationId xmlns:a16="http://schemas.microsoft.com/office/drawing/2014/main" id="{FF0B70C4-B4AB-432B-9F68-AD570EE07542}"/>
                </a:ext>
              </a:extLst>
            </p:cNvPr>
            <p:cNvSpPr txBox="1">
              <a:spLocks noChangeArrowheads="1"/>
            </p:cNvSpPr>
            <p:nvPr/>
          </p:nvSpPr>
          <p:spPr bwMode="auto">
            <a:xfrm rot="16200000">
              <a:off x="910432" y="4271169"/>
              <a:ext cx="2025650" cy="6461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baseline="30000" dirty="0">
                  <a:solidFill>
                    <a:srgbClr val="FF0000"/>
                  </a:solidFill>
                  <a:latin typeface="+mn-lt"/>
                </a:rPr>
                <a:t>228</a:t>
              </a:r>
              <a:r>
                <a:rPr lang="en-US" altLang="en-US" sz="1800" b="1" dirty="0">
                  <a:solidFill>
                    <a:srgbClr val="FF0000"/>
                  </a:solidFill>
                  <a:latin typeface="+mn-lt"/>
                </a:rPr>
                <a:t>Th calibration</a:t>
              </a:r>
            </a:p>
            <a:p>
              <a:pPr algn="ctr">
                <a:spcBef>
                  <a:spcPct val="0"/>
                </a:spcBef>
                <a:buFontTx/>
                <a:buNone/>
                <a:defRPr/>
              </a:pPr>
              <a:r>
                <a:rPr lang="en-US" altLang="en-US" sz="1800" b="1" dirty="0">
                  <a:solidFill>
                    <a:srgbClr val="FF0000"/>
                  </a:solidFill>
                  <a:latin typeface="+mn-lt"/>
                </a:rPr>
                <a:t>source</a:t>
              </a:r>
            </a:p>
          </p:txBody>
        </p:sp>
        <p:sp>
          <p:nvSpPr>
            <p:cNvPr id="11" name="TextBox 8">
              <a:extLst>
                <a:ext uri="{FF2B5EF4-FFF2-40B4-BE49-F238E27FC236}">
                  <a16:creationId xmlns:a16="http://schemas.microsoft.com/office/drawing/2014/main" id="{E935AF14-7203-466B-9AF3-22E23D03F153}"/>
                </a:ext>
              </a:extLst>
            </p:cNvPr>
            <p:cNvSpPr txBox="1">
              <a:spLocks noChangeArrowheads="1"/>
            </p:cNvSpPr>
            <p:nvPr/>
          </p:nvSpPr>
          <p:spPr bwMode="auto">
            <a:xfrm>
              <a:off x="7543800" y="1295400"/>
              <a:ext cx="2057400" cy="369888"/>
            </a:xfrm>
            <a:prstGeom prst="rect">
              <a:avLst/>
            </a:prstGeom>
            <a:noFill/>
            <a:ln>
              <a:noFill/>
            </a:ln>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solidFill>
                    <a:srgbClr val="0000FF"/>
                  </a:solidFill>
                  <a:latin typeface="+mn-lt"/>
                </a:rPr>
                <a:t>Multi-site</a:t>
              </a:r>
            </a:p>
          </p:txBody>
        </p:sp>
        <p:sp>
          <p:nvSpPr>
            <p:cNvPr id="12" name="Text Box 33">
              <a:extLst>
                <a:ext uri="{FF2B5EF4-FFF2-40B4-BE49-F238E27FC236}">
                  <a16:creationId xmlns:a16="http://schemas.microsoft.com/office/drawing/2014/main" id="{76DF35DB-35FD-447D-B025-EC4CF823311B}"/>
                </a:ext>
              </a:extLst>
            </p:cNvPr>
            <p:cNvSpPr txBox="1">
              <a:spLocks noChangeArrowheads="1"/>
            </p:cNvSpPr>
            <p:nvPr/>
          </p:nvSpPr>
          <p:spPr bwMode="auto">
            <a:xfrm>
              <a:off x="2743200" y="2495550"/>
              <a:ext cx="819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dirty="0">
                  <a:solidFill>
                    <a:srgbClr val="FF3300"/>
                  </a:solidFill>
                  <a:latin typeface="Times" panose="02020603050405020304" pitchFamily="18" charset="0"/>
                  <a:cs typeface="Times" panose="02020603050405020304" pitchFamily="18" charset="0"/>
                </a:rPr>
                <a:t>2</a:t>
              </a:r>
              <a:r>
                <a:rPr lang="el-GR" altLang="en-US" sz="2000" b="1" dirty="0">
                  <a:solidFill>
                    <a:srgbClr val="FF3300"/>
                  </a:solidFill>
                  <a:latin typeface="Times" panose="02020603050405020304" pitchFamily="18" charset="0"/>
                  <a:cs typeface="Times" panose="02020603050405020304" pitchFamily="18" charset="0"/>
                </a:rPr>
                <a:t>νββ</a:t>
              </a:r>
            </a:p>
          </p:txBody>
        </p:sp>
        <p:sp>
          <p:nvSpPr>
            <p:cNvPr id="13" name="TextBox 7">
              <a:extLst>
                <a:ext uri="{FF2B5EF4-FFF2-40B4-BE49-F238E27FC236}">
                  <a16:creationId xmlns:a16="http://schemas.microsoft.com/office/drawing/2014/main" id="{776F4D41-5D32-425E-AC7F-AF3D3C449261}"/>
                </a:ext>
              </a:extLst>
            </p:cNvPr>
            <p:cNvSpPr txBox="1">
              <a:spLocks noChangeArrowheads="1"/>
            </p:cNvSpPr>
            <p:nvPr/>
          </p:nvSpPr>
          <p:spPr bwMode="auto">
            <a:xfrm>
              <a:off x="3657601" y="1219200"/>
              <a:ext cx="1889125" cy="369888"/>
            </a:xfrm>
            <a:prstGeom prst="rect">
              <a:avLst/>
            </a:prstGeom>
            <a:noFill/>
            <a:ln>
              <a:noFill/>
            </a:ln>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800" b="1" dirty="0">
                  <a:solidFill>
                    <a:srgbClr val="0000FF"/>
                  </a:solidFill>
                  <a:latin typeface="+mn-lt"/>
                </a:rPr>
                <a:t>Single-site</a:t>
              </a:r>
            </a:p>
          </p:txBody>
        </p:sp>
        <p:pic>
          <p:nvPicPr>
            <p:cNvPr id="14" name="Picture 13" descr="Graphical user interface&#10;&#10;Description automatically generated with low confidence">
              <a:extLst>
                <a:ext uri="{FF2B5EF4-FFF2-40B4-BE49-F238E27FC236}">
                  <a16:creationId xmlns:a16="http://schemas.microsoft.com/office/drawing/2014/main" id="{7C7A03B4-073A-414A-BB2A-E453686347C7}"/>
                </a:ext>
              </a:extLst>
            </p:cNvPr>
            <p:cNvPicPr>
              <a:picLocks noChangeAspect="1"/>
            </p:cNvPicPr>
            <p:nvPr/>
          </p:nvPicPr>
          <p:blipFill rotWithShape="1">
            <a:blip r:embed="rId4">
              <a:extLst>
                <a:ext uri="{28A0092B-C50C-407E-A947-70E740481C1C}">
                  <a14:useLocalDpi xmlns:a14="http://schemas.microsoft.com/office/drawing/2010/main" val="0"/>
                </a:ext>
              </a:extLst>
            </a:blip>
            <a:srcRect t="8543"/>
            <a:stretch/>
          </p:blipFill>
          <p:spPr>
            <a:xfrm>
              <a:off x="2309814" y="3726642"/>
              <a:ext cx="7900987" cy="2456248"/>
            </a:xfrm>
            <a:prstGeom prst="rect">
              <a:avLst/>
            </a:prstGeom>
          </p:spPr>
        </p:pic>
        <p:sp>
          <p:nvSpPr>
            <p:cNvPr id="15" name="Rectangle 14">
              <a:extLst>
                <a:ext uri="{FF2B5EF4-FFF2-40B4-BE49-F238E27FC236}">
                  <a16:creationId xmlns:a16="http://schemas.microsoft.com/office/drawing/2014/main" id="{CB41F1BE-370A-41FF-AEE4-FF158A0512C8}"/>
                </a:ext>
              </a:extLst>
            </p:cNvPr>
            <p:cNvSpPr/>
            <p:nvPr/>
          </p:nvSpPr>
          <p:spPr bwMode="auto">
            <a:xfrm>
              <a:off x="5486400" y="3886200"/>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16" name="Rectangle 15">
              <a:extLst>
                <a:ext uri="{FF2B5EF4-FFF2-40B4-BE49-F238E27FC236}">
                  <a16:creationId xmlns:a16="http://schemas.microsoft.com/office/drawing/2014/main" id="{9A2F43D5-51BC-4992-AB7F-DDBF10FB9BDF}"/>
                </a:ext>
              </a:extLst>
            </p:cNvPr>
            <p:cNvSpPr/>
            <p:nvPr/>
          </p:nvSpPr>
          <p:spPr bwMode="auto">
            <a:xfrm>
              <a:off x="9592037" y="3886200"/>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17" name="Rectangle 16">
              <a:extLst>
                <a:ext uri="{FF2B5EF4-FFF2-40B4-BE49-F238E27FC236}">
                  <a16:creationId xmlns:a16="http://schemas.microsoft.com/office/drawing/2014/main" id="{8CD3D335-FB26-47A0-A6C7-E23BFA915885}"/>
                </a:ext>
              </a:extLst>
            </p:cNvPr>
            <p:cNvSpPr/>
            <p:nvPr/>
          </p:nvSpPr>
          <p:spPr bwMode="auto">
            <a:xfrm>
              <a:off x="7086600" y="4876800"/>
              <a:ext cx="1343818"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18" name="Rectangle 17">
              <a:extLst>
                <a:ext uri="{FF2B5EF4-FFF2-40B4-BE49-F238E27FC236}">
                  <a16:creationId xmlns:a16="http://schemas.microsoft.com/office/drawing/2014/main" id="{77E4D0D9-52BC-4598-A551-915E458F9156}"/>
                </a:ext>
              </a:extLst>
            </p:cNvPr>
            <p:cNvSpPr/>
            <p:nvPr/>
          </p:nvSpPr>
          <p:spPr bwMode="auto">
            <a:xfrm>
              <a:off x="2971154" y="5143500"/>
              <a:ext cx="1343818" cy="342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19" name="Rectangle 18">
              <a:extLst>
                <a:ext uri="{FF2B5EF4-FFF2-40B4-BE49-F238E27FC236}">
                  <a16:creationId xmlns:a16="http://schemas.microsoft.com/office/drawing/2014/main" id="{9990DA5C-466A-4889-AD4E-25EC33018504}"/>
                </a:ext>
              </a:extLst>
            </p:cNvPr>
            <p:cNvSpPr/>
            <p:nvPr/>
          </p:nvSpPr>
          <p:spPr bwMode="auto">
            <a:xfrm>
              <a:off x="2971154" y="4954766"/>
              <a:ext cx="229246" cy="342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20" name="Rectangle 19">
              <a:extLst>
                <a:ext uri="{FF2B5EF4-FFF2-40B4-BE49-F238E27FC236}">
                  <a16:creationId xmlns:a16="http://schemas.microsoft.com/office/drawing/2014/main" id="{149C82D5-D062-4553-89A0-5C2017502066}"/>
                </a:ext>
              </a:extLst>
            </p:cNvPr>
            <p:cNvSpPr/>
            <p:nvPr/>
          </p:nvSpPr>
          <p:spPr bwMode="auto">
            <a:xfrm>
              <a:off x="4602162" y="4642870"/>
              <a:ext cx="1343818"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21" name="Rectangle 20">
              <a:extLst>
                <a:ext uri="{FF2B5EF4-FFF2-40B4-BE49-F238E27FC236}">
                  <a16:creationId xmlns:a16="http://schemas.microsoft.com/office/drawing/2014/main" id="{76A89BC1-A959-45DA-971C-E78C0F5FB3AC}"/>
                </a:ext>
              </a:extLst>
            </p:cNvPr>
            <p:cNvSpPr/>
            <p:nvPr/>
          </p:nvSpPr>
          <p:spPr bwMode="auto">
            <a:xfrm>
              <a:off x="2952173" y="3862970"/>
              <a:ext cx="1343818" cy="2607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22" name="Rectangle 21">
              <a:extLst>
                <a:ext uri="{FF2B5EF4-FFF2-40B4-BE49-F238E27FC236}">
                  <a16:creationId xmlns:a16="http://schemas.microsoft.com/office/drawing/2014/main" id="{8E328F10-669E-4D16-889A-21577B6E314F}"/>
                </a:ext>
              </a:extLst>
            </p:cNvPr>
            <p:cNvSpPr/>
            <p:nvPr/>
          </p:nvSpPr>
          <p:spPr bwMode="auto">
            <a:xfrm>
              <a:off x="6934200" y="3816746"/>
              <a:ext cx="1600200" cy="2607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endParaRPr lang="en-US"/>
            </a:p>
          </p:txBody>
        </p:sp>
        <p:sp>
          <p:nvSpPr>
            <p:cNvPr id="23" name="TextBox 22">
              <a:extLst>
                <a:ext uri="{FF2B5EF4-FFF2-40B4-BE49-F238E27FC236}">
                  <a16:creationId xmlns:a16="http://schemas.microsoft.com/office/drawing/2014/main" id="{9B33EEB7-C4A1-4F84-A55E-D574EC867F91}"/>
                </a:ext>
              </a:extLst>
            </p:cNvPr>
            <p:cNvSpPr txBox="1"/>
            <p:nvPr/>
          </p:nvSpPr>
          <p:spPr>
            <a:xfrm>
              <a:off x="5274071" y="686074"/>
              <a:ext cx="167225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EXO-200 data</a:t>
              </a:r>
            </a:p>
          </p:txBody>
        </p:sp>
      </p:grpSp>
    </p:spTree>
    <p:extLst>
      <p:ext uri="{BB962C8B-B14F-4D97-AF65-F5344CB8AC3E}">
        <p14:creationId xmlns:p14="http://schemas.microsoft.com/office/powerpoint/2010/main" val="2237359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8370</TotalTime>
  <Words>2739</Words>
  <Application>Microsoft Office PowerPoint</Application>
  <PresentationFormat>Widescreen</PresentationFormat>
  <Paragraphs>396</Paragraphs>
  <Slides>30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ＭＳ Ｐゴシック</vt:lpstr>
      <vt:lpstr>Arial</vt:lpstr>
      <vt:lpstr>Calibri</vt:lpstr>
      <vt:lpstr>Calibri Light</vt:lpstr>
      <vt:lpstr>Cambria Math</vt:lpstr>
      <vt:lpstr>Symbol</vt:lpstr>
      <vt:lpstr>Times</vt:lpstr>
      <vt:lpstr>Times New Roman</vt:lpstr>
      <vt:lpstr>Office Theme</vt:lpstr>
      <vt:lpstr> Double beta decay of 136Xe:  nEXO plans and status </vt:lpstr>
      <vt:lpstr>Introduction</vt:lpstr>
      <vt:lpstr>Introduction</vt:lpstr>
      <vt:lpstr>Introduction</vt:lpstr>
      <vt:lpstr>Community Scientific Goals</vt:lpstr>
      <vt:lpstr>Introduction</vt:lpstr>
      <vt:lpstr>0νββ-decay with 136Xe and nEXO</vt:lpstr>
      <vt:lpstr>The nEXO Approach</vt:lpstr>
      <vt:lpstr>Tracking and Background Suppression</vt:lpstr>
      <vt:lpstr>0νββ-decay with 136Xe and EXO-200</vt:lpstr>
      <vt:lpstr>2νββ-decay with EXO-200</vt:lpstr>
      <vt:lpstr>EXO-200 Background</vt:lpstr>
      <vt:lpstr>PowerPoint Presentation</vt:lpstr>
      <vt:lpstr>PowerPoint Presentation</vt:lpstr>
      <vt:lpstr>Monolithic versus Segmented</vt:lpstr>
      <vt:lpstr>The nEXO Project</vt:lpstr>
      <vt:lpstr>nEXO Detector Design</vt:lpstr>
      <vt:lpstr>nEXO Detector Design</vt:lpstr>
      <vt:lpstr>nEXO Energy Resolution</vt:lpstr>
      <vt:lpstr>nEXO Detector Design</vt:lpstr>
      <vt:lpstr>nEXO Background Control</vt:lpstr>
      <vt:lpstr>nEXO Scientific Reach</vt:lpstr>
      <vt:lpstr>nEXO Scientific Reach</vt:lpstr>
      <vt:lpstr>nEXO Scientific Reach</vt:lpstr>
      <vt:lpstr>nEXO Scientific Reach</vt:lpstr>
      <vt:lpstr>0νββ Discovery with nEXO</vt:lpstr>
      <vt:lpstr>0νββ Search with nEXO with Fluctuations</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RBC (1.07)</dc:title>
  <dc:subject>Erice 2022, nEXO, Piepke</dc:subject>
  <dc:creator>Riot, Vincent J.;andreas@ua.edu</dc:creator>
  <cp:keywords>RBC (1.07)</cp:keywords>
  <cp:lastModifiedBy>Andreas Piepke</cp:lastModifiedBy>
  <cp:revision>283</cp:revision>
  <dcterms:created xsi:type="dcterms:W3CDTF">2019-11-15T22:34:30Z</dcterms:created>
  <dcterms:modified xsi:type="dcterms:W3CDTF">2022-10-11T19:58:48Z</dcterms:modified>
</cp:coreProperties>
</file>