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391" r:id="rId2"/>
    <p:sldId id="459" r:id="rId3"/>
    <p:sldId id="492" r:id="rId4"/>
    <p:sldId id="478" r:id="rId5"/>
    <p:sldId id="474" r:id="rId6"/>
    <p:sldId id="438" r:id="rId7"/>
    <p:sldId id="457" r:id="rId8"/>
    <p:sldId id="392" r:id="rId9"/>
    <p:sldId id="412" r:id="rId10"/>
    <p:sldId id="445" r:id="rId11"/>
    <p:sldId id="383" r:id="rId12"/>
    <p:sldId id="401" r:id="rId13"/>
    <p:sldId id="394" r:id="rId14"/>
    <p:sldId id="395" r:id="rId15"/>
    <p:sldId id="630" r:id="rId16"/>
    <p:sldId id="399" r:id="rId17"/>
    <p:sldId id="451" r:id="rId18"/>
    <p:sldId id="466" r:id="rId19"/>
    <p:sldId id="465" r:id="rId20"/>
    <p:sldId id="473" r:id="rId21"/>
    <p:sldId id="400" r:id="rId22"/>
    <p:sldId id="430" r:id="rId23"/>
    <p:sldId id="468" r:id="rId24"/>
    <p:sldId id="477" r:id="rId25"/>
    <p:sldId id="479" r:id="rId26"/>
    <p:sldId id="490" r:id="rId27"/>
    <p:sldId id="491" r:id="rId28"/>
    <p:sldId id="481" r:id="rId29"/>
    <p:sldId id="431" r:id="rId30"/>
    <p:sldId id="482" r:id="rId31"/>
    <p:sldId id="458" r:id="rId32"/>
    <p:sldId id="631" r:id="rId33"/>
    <p:sldId id="632" r:id="rId34"/>
    <p:sldId id="493" r:id="rId35"/>
    <p:sldId id="467" r:id="rId36"/>
    <p:sldId id="447" r:id="rId37"/>
    <p:sldId id="456" r:id="rId38"/>
    <p:sldId id="476" r:id="rId39"/>
    <p:sldId id="449" r:id="rId40"/>
    <p:sldId id="460" r:id="rId41"/>
    <p:sldId id="471" r:id="rId42"/>
    <p:sldId id="448" r:id="rId43"/>
    <p:sldId id="443" r:id="rId44"/>
    <p:sldId id="464" r:id="rId45"/>
    <p:sldId id="462" r:id="rId46"/>
    <p:sldId id="472" r:id="rId47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0021"/>
    <a:srgbClr val="EB21EB"/>
    <a:srgbClr val="66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06" autoAdjust="0"/>
    <p:restoredTop sz="94660"/>
  </p:normalViewPr>
  <p:slideViewPr>
    <p:cSldViewPr>
      <p:cViewPr varScale="1">
        <p:scale>
          <a:sx n="74" d="100"/>
          <a:sy n="74" d="100"/>
        </p:scale>
        <p:origin x="1191" y="4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E60061-C6FF-4D2D-8714-61F83C13D970}" type="datetimeFigureOut">
              <a:rPr lang="it-IT" smtClean="0"/>
              <a:pPr/>
              <a:t>18/09/2022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FC6EBF-8DA8-4DB5-8041-15CBF2B9D74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0880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FC6EBF-8DA8-4DB5-8041-15CBF2B9D74F}" type="slidenum">
              <a:rPr lang="it-IT" smtClean="0"/>
              <a:pPr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14921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EE82D-E626-4159-95DA-538284AC463A}" type="datetime1">
              <a:rPr lang="it-IT" smtClean="0"/>
              <a:t>18/09/2022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D.Fargion-ERICE-18 SEPT-2022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078F-04B3-4AC4-98E9-5906CABD87D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377E0-0574-48A4-BDB4-4A1D9D376A40}" type="datetime1">
              <a:rPr lang="it-IT" smtClean="0"/>
              <a:t>18/09/2022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D.Fargion-ERICE-18 SEPT-2022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078F-04B3-4AC4-98E9-5906CABD87D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9009F-8488-4EF7-88EC-52DF9CB20344}" type="datetime1">
              <a:rPr lang="it-IT" smtClean="0"/>
              <a:t>18/09/2022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D.Fargion-ERICE-18 SEPT-2022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078F-04B3-4AC4-98E9-5906CABD87D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48A9B-A5FA-47CA-84DC-03FD896B48AE}" type="datetime1">
              <a:rPr lang="it-IT" smtClean="0"/>
              <a:t>18/09/2022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D.Fargion-ERICE-18 SEPT-2022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078F-04B3-4AC4-98E9-5906CABD87D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ED05A-EA56-474B-93C1-55A9B4F39ABC}" type="datetime1">
              <a:rPr lang="it-IT" smtClean="0"/>
              <a:t>18/09/2022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D.Fargion-ERICE-18 SEPT-2022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078F-04B3-4AC4-98E9-5906CABD87D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6F1A8-6B97-4F2D-B293-9959F6D7CDAC}" type="datetime1">
              <a:rPr lang="it-IT" smtClean="0"/>
              <a:t>18/09/2022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D.Fargion-ERICE-18 SEPT-2022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078F-04B3-4AC4-98E9-5906CABD87D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83287-58DF-4A87-BAB0-8D7E5DC6C491}" type="datetime1">
              <a:rPr lang="it-IT" smtClean="0"/>
              <a:t>18/09/2022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D.Fargion-ERICE-18 SEPT-2022</a:t>
            </a: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078F-04B3-4AC4-98E9-5906CABD87D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81B22-76B5-4043-B410-5DAED5613A39}" type="datetime1">
              <a:rPr lang="it-IT" smtClean="0"/>
              <a:t>18/09/2022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D.Fargion-ERICE-18 SEPT-2022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078F-04B3-4AC4-98E9-5906CABD87D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DC378-85E2-4793-BDA7-4E5E1989C938}" type="datetime1">
              <a:rPr lang="it-IT" smtClean="0"/>
              <a:t>18/09/2022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D.Fargion-ERICE-18 SEPT-2022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078F-04B3-4AC4-98E9-5906CABD87D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86B0F-BCF3-42CA-9F05-71DBA1C39645}" type="datetime1">
              <a:rPr lang="it-IT" smtClean="0"/>
              <a:t>18/09/2022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D.Fargion-ERICE-18 SEPT-2022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078F-04B3-4AC4-98E9-5906CABD87D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EB2FA-D509-48C8-B225-E83B6B5DE8D2}" type="datetime1">
              <a:rPr lang="it-IT" smtClean="0"/>
              <a:t>18/09/2022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D.Fargion-ERICE-18 SEPT-2022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078F-04B3-4AC4-98E9-5906CABD87D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3D145F-7CC2-4987-95F3-204CAD88EAC6}" type="datetime1">
              <a:rPr lang="it-IT" smtClean="0"/>
              <a:t>18/09/2022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D.Fargion-ERICE-18 SEPT-2022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E078F-04B3-4AC4-98E9-5906CABD87D4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pos.sissa.it/331/007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doi.org/10.1016/j.nima.2014.03.006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39552" y="0"/>
            <a:ext cx="7632848" cy="4149080"/>
          </a:xfrm>
        </p:spPr>
        <p:txBody>
          <a:bodyPr>
            <a:noAutofit/>
          </a:bodyPr>
          <a:lstStyle/>
          <a:p>
            <a:r>
              <a:rPr lang="en-US" b="1" i="1" dirty="0">
                <a:solidFill>
                  <a:schemeClr val="accent1">
                    <a:lumMod val="75000"/>
                  </a:schemeClr>
                </a:solidFill>
              </a:rPr>
              <a:t>A new (secret) </a:t>
            </a:r>
            <a:r>
              <a:rPr lang="en-US" b="1" i="1" dirty="0" err="1">
                <a:solidFill>
                  <a:schemeClr val="accent1">
                    <a:lumMod val="75000"/>
                  </a:schemeClr>
                </a:solidFill>
              </a:rPr>
              <a:t>Icecube</a:t>
            </a:r>
            <a:r>
              <a:rPr lang="en-US" b="1" i="1" dirty="0">
                <a:solidFill>
                  <a:schemeClr val="accent1">
                    <a:lumMod val="75000"/>
                  </a:schemeClr>
                </a:solidFill>
              </a:rPr>
              <a:t> Astronomy (?)</a:t>
            </a:r>
            <a:br>
              <a:rPr lang="en-US" b="1" i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2400" b="1" i="1" dirty="0" err="1">
                <a:solidFill>
                  <a:srgbClr val="00B0F0"/>
                </a:solidFill>
              </a:rPr>
              <a:t>D.Fargion</a:t>
            </a:r>
            <a:r>
              <a:rPr lang="en-US" sz="2400" b="1" i="1" dirty="0">
                <a:solidFill>
                  <a:srgbClr val="00B0F0"/>
                </a:solidFill>
              </a:rPr>
              <a:t>, </a:t>
            </a:r>
            <a:r>
              <a:rPr lang="en-US" sz="2400" b="1" i="1" dirty="0" err="1">
                <a:solidFill>
                  <a:srgbClr val="00B0F0"/>
                </a:solidFill>
              </a:rPr>
              <a:t>P.G.Lucentini</a:t>
            </a:r>
            <a:br>
              <a:rPr lang="en-US" sz="2400" b="1" i="1" dirty="0">
                <a:solidFill>
                  <a:srgbClr val="00B0F0"/>
                </a:solidFill>
              </a:rPr>
            </a:br>
            <a:r>
              <a:rPr lang="en-US" sz="2400" b="1" i="1" dirty="0">
                <a:solidFill>
                  <a:srgbClr val="00B0F0"/>
                </a:solidFill>
              </a:rPr>
              <a:t> </a:t>
            </a:r>
            <a:r>
              <a:rPr lang="en-US" sz="2400" b="1" i="1" dirty="0" err="1">
                <a:solidFill>
                  <a:srgbClr val="00B0F0"/>
                </a:solidFill>
              </a:rPr>
              <a:t>M.Khlopov</a:t>
            </a:r>
            <a:r>
              <a:rPr lang="en-US" sz="2400" b="1" i="1" dirty="0">
                <a:solidFill>
                  <a:srgbClr val="00B0F0"/>
                </a:solidFill>
              </a:rPr>
              <a:t>,</a:t>
            </a:r>
            <a:br>
              <a:rPr lang="en-US" sz="2400" b="1" i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</a:rPr>
              <a:t>see also:</a:t>
            </a:r>
            <a:br>
              <a:rPr lang="en-US" sz="3200" b="1" i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</a:rPr>
              <a:t>D.Fargion</a:t>
            </a:r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sz="2800" b="1" i="1" dirty="0" err="1">
                <a:solidFill>
                  <a:schemeClr val="accent1">
                    <a:lumMod val="75000"/>
                  </a:schemeClr>
                </a:solidFill>
              </a:rPr>
              <a:t>M.Khlopov</a:t>
            </a:r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sz="2800" b="1" i="1" dirty="0" err="1">
                <a:solidFill>
                  <a:schemeClr val="accent1">
                    <a:lumMod val="75000"/>
                  </a:schemeClr>
                </a:solidFill>
              </a:rPr>
              <a:t>P.Oliva</a:t>
            </a:r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sz="2800" b="1" i="1" dirty="0" err="1">
                <a:solidFill>
                  <a:schemeClr val="accent1">
                    <a:lumMod val="75000"/>
                  </a:schemeClr>
                </a:solidFill>
              </a:rPr>
              <a:t>P.G.Lucentini</a:t>
            </a:r>
            <a:br>
              <a:rPr lang="en-US" sz="2800" b="1" i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000" b="1" i="1" dirty="0">
                <a:solidFill>
                  <a:schemeClr val="accent1">
                    <a:lumMod val="75000"/>
                  </a:schemeClr>
                </a:solidFill>
              </a:rPr>
              <a:t>talk 291, 25 February 2021-Venice:</a:t>
            </a:r>
            <a:br>
              <a:rPr lang="en-US" sz="2000" b="1" i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2000" b="1" i="1" dirty="0">
                <a:solidFill>
                  <a:schemeClr val="accent1">
                    <a:lumMod val="75000"/>
                  </a:schemeClr>
                </a:solidFill>
              </a:rPr>
              <a:t> Astrophysical or Atmospheric prompt neutrinos in </a:t>
            </a:r>
            <a:r>
              <a:rPr lang="en-US" sz="2000" b="1" i="1" dirty="0" err="1">
                <a:solidFill>
                  <a:schemeClr val="accent1">
                    <a:lumMod val="75000"/>
                  </a:schemeClr>
                </a:solidFill>
              </a:rPr>
              <a:t>Icecube</a:t>
            </a:r>
            <a:r>
              <a:rPr lang="en-US" sz="2000" b="1" i="1" dirty="0">
                <a:solidFill>
                  <a:schemeClr val="accent1">
                    <a:lumMod val="75000"/>
                  </a:schemeClr>
                </a:solidFill>
              </a:rPr>
              <a:t>?</a:t>
            </a:r>
            <a:br>
              <a:rPr lang="en-US" sz="2000" b="1" i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2000" b="1" i="1" dirty="0">
                <a:solidFill>
                  <a:schemeClr val="accent1">
                    <a:lumMod val="75000"/>
                  </a:schemeClr>
                </a:solidFill>
              </a:rPr>
              <a:t>AND Also</a:t>
            </a:r>
            <a:endParaRPr lang="it-IT" sz="20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ottotitolo 3"/>
          <p:cNvSpPr>
            <a:spLocks noGrp="1"/>
          </p:cNvSpPr>
          <p:nvPr>
            <p:ph type="subTitle" idx="1"/>
          </p:nvPr>
        </p:nvSpPr>
        <p:spPr>
          <a:xfrm>
            <a:off x="1187624" y="4149080"/>
            <a:ext cx="5174704" cy="1273696"/>
          </a:xfrm>
        </p:spPr>
        <p:txBody>
          <a:bodyPr>
            <a:normAutofit fontScale="85000" lnSpcReduction="20000"/>
          </a:bodyPr>
          <a:lstStyle/>
          <a:p>
            <a:r>
              <a:rPr lang="it-IT" b="1" i="1" dirty="0" err="1">
                <a:solidFill>
                  <a:srgbClr val="C00000"/>
                </a:solidFill>
                <a:hlinkClick r:id="rId2"/>
              </a:rPr>
              <a:t>See</a:t>
            </a:r>
            <a:r>
              <a:rPr lang="it-IT" b="1" i="1" dirty="0">
                <a:solidFill>
                  <a:srgbClr val="C00000"/>
                </a:solidFill>
                <a:hlinkClick r:id="rId2"/>
              </a:rPr>
              <a:t>: https://pos.sissa.it/331/007/</a:t>
            </a:r>
            <a:endParaRPr lang="it-IT" b="1" i="1" dirty="0">
              <a:solidFill>
                <a:srgbClr val="C00000"/>
              </a:solidFill>
            </a:endParaRPr>
          </a:p>
          <a:p>
            <a:r>
              <a:rPr lang="it-IT" b="1" i="1" dirty="0">
                <a:solidFill>
                  <a:srgbClr val="C00000"/>
                </a:solidFill>
              </a:rPr>
              <a:t>2019</a:t>
            </a:r>
          </a:p>
          <a:p>
            <a:r>
              <a:rPr lang="it-IT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b="1" i="1" dirty="0" err="1">
                <a:solidFill>
                  <a:schemeClr val="accent1">
                    <a:lumMod val="75000"/>
                  </a:schemeClr>
                </a:solidFill>
              </a:rPr>
              <a:t>charming</a:t>
            </a:r>
            <a:r>
              <a:rPr lang="it-IT" b="1" i="1" dirty="0">
                <a:solidFill>
                  <a:schemeClr val="accent1">
                    <a:lumMod val="75000"/>
                  </a:schemeClr>
                </a:solidFill>
              </a:rPr>
              <a:t> ICECUBE </a:t>
            </a:r>
            <a:r>
              <a:rPr lang="it-IT" b="1" i="1" dirty="0" err="1">
                <a:solidFill>
                  <a:schemeClr val="accent1">
                    <a:lumMod val="75000"/>
                  </a:schemeClr>
                </a:solidFill>
              </a:rPr>
              <a:t>discover</a:t>
            </a:r>
            <a:r>
              <a:rPr lang="it-IT" b="1" i="1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  <a:p>
            <a:endParaRPr lang="it-IT" b="1" i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it-IT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D.Fargion-ERICE-18 SEPT-2022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1EA5EF5-F17B-45EC-88DC-56B7A28BD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078F-04B3-4AC4-98E9-5906CABD87D4}" type="slidenum">
              <a:rPr lang="it-IT" smtClean="0"/>
              <a:pPr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776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65"/>
    </mc:Choice>
    <mc:Fallback xmlns="">
      <p:transition spd="slow" advTm="9465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1426170"/>
          </a:xfrm>
        </p:spPr>
        <p:txBody>
          <a:bodyPr>
            <a:normAutofit fontScale="90000"/>
          </a:bodyPr>
          <a:lstStyle/>
          <a:p>
            <a:r>
              <a:rPr lang="it-IT" b="1" i="1" dirty="0" err="1">
                <a:solidFill>
                  <a:srgbClr val="FF0000"/>
                </a:solidFill>
              </a:rPr>
              <a:t>All</a:t>
            </a:r>
            <a:r>
              <a:rPr lang="it-IT" b="1" i="1" dirty="0">
                <a:solidFill>
                  <a:srgbClr val="FF0000"/>
                </a:solidFill>
              </a:rPr>
              <a:t> </a:t>
            </a:r>
            <a:r>
              <a:rPr lang="it-IT" b="1" i="1" dirty="0" err="1">
                <a:solidFill>
                  <a:srgbClr val="FF0000"/>
                </a:solidFill>
              </a:rPr>
              <a:t>GRBs</a:t>
            </a:r>
            <a:r>
              <a:rPr lang="it-IT" b="1" i="1" dirty="0">
                <a:solidFill>
                  <a:srgbClr val="FF0000"/>
                </a:solidFill>
              </a:rPr>
              <a:t> </a:t>
            </a:r>
            <a:r>
              <a:rPr lang="it-IT" b="1" i="1" dirty="0">
                <a:solidFill>
                  <a:schemeClr val="accent1">
                    <a:lumMod val="75000"/>
                  </a:schemeClr>
                </a:solidFill>
              </a:rPr>
              <a:t>in </a:t>
            </a:r>
            <a:r>
              <a:rPr lang="it-IT" b="1" i="1" dirty="0" err="1">
                <a:solidFill>
                  <a:schemeClr val="accent1">
                    <a:lumMod val="75000"/>
                  </a:schemeClr>
                </a:solidFill>
              </a:rPr>
              <a:t>cosmic</a:t>
            </a:r>
            <a:r>
              <a:rPr lang="it-IT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b="1" i="1" dirty="0" err="1">
                <a:solidFill>
                  <a:schemeClr val="accent1">
                    <a:lumMod val="75000"/>
                  </a:schemeClr>
                </a:solidFill>
              </a:rPr>
              <a:t>map</a:t>
            </a:r>
            <a:r>
              <a:rPr lang="it-IT" b="1" i="1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it-IT" b="1" i="1" dirty="0">
                <a:solidFill>
                  <a:srgbClr val="FF0000"/>
                </a:solidFill>
              </a:rPr>
              <a:t>none are </a:t>
            </a:r>
            <a:r>
              <a:rPr lang="it-IT" b="1" i="1" dirty="0" err="1">
                <a:solidFill>
                  <a:srgbClr val="FF0000"/>
                </a:solidFill>
              </a:rPr>
              <a:t>correlated</a:t>
            </a:r>
            <a:r>
              <a:rPr lang="it-IT" b="1" i="1" dirty="0">
                <a:solidFill>
                  <a:srgbClr val="FF0000"/>
                </a:solidFill>
              </a:rPr>
              <a:t> </a:t>
            </a:r>
            <a:r>
              <a:rPr lang="it-IT" b="1" i="1" dirty="0">
                <a:solidFill>
                  <a:schemeClr val="accent1">
                    <a:lumMod val="75000"/>
                  </a:schemeClr>
                </a:solidFill>
              </a:rPr>
              <a:t>in </a:t>
            </a:r>
            <a:r>
              <a:rPr lang="it-IT" b="1" i="1" dirty="0" err="1">
                <a:solidFill>
                  <a:schemeClr val="accent1">
                    <a:lumMod val="75000"/>
                  </a:schemeClr>
                </a:solidFill>
              </a:rPr>
              <a:t>space</a:t>
            </a:r>
            <a:r>
              <a:rPr lang="it-IT" b="1" i="1" dirty="0">
                <a:solidFill>
                  <a:schemeClr val="accent1">
                    <a:lumMod val="75000"/>
                  </a:schemeClr>
                </a:solidFill>
              </a:rPr>
              <a:t>-time with </a:t>
            </a:r>
            <a:r>
              <a:rPr lang="it-IT" b="1" i="1" dirty="0" err="1">
                <a:solidFill>
                  <a:schemeClr val="accent1">
                    <a:lumMod val="75000"/>
                  </a:schemeClr>
                </a:solidFill>
              </a:rPr>
              <a:t>Icecube</a:t>
            </a:r>
            <a:endParaRPr lang="it-IT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D.Fargion-ERICE-18 SEPT-2022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1466850"/>
            <a:ext cx="7061200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13B349A3-58D4-4AF1-987C-C5F83BD7A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078F-04B3-4AC4-98E9-5906CABD87D4}" type="slidenum">
              <a:rPr lang="it-IT" smtClean="0"/>
              <a:pPr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65192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-137603" y="72853"/>
            <a:ext cx="9144000" cy="1143000"/>
          </a:xfrm>
        </p:spPr>
        <p:txBody>
          <a:bodyPr>
            <a:noAutofit/>
          </a:bodyPr>
          <a:lstStyle/>
          <a:p>
            <a:r>
              <a:rPr lang="it-IT" sz="3600" b="1" i="1" dirty="0" err="1">
                <a:solidFill>
                  <a:srgbClr val="C00000"/>
                </a:solidFill>
              </a:rPr>
              <a:t>Brightest</a:t>
            </a:r>
            <a:r>
              <a:rPr lang="it-IT" sz="3600" b="1" i="1" dirty="0">
                <a:solidFill>
                  <a:srgbClr val="C00000"/>
                </a:solidFill>
              </a:rPr>
              <a:t> AGN event 2009 </a:t>
            </a:r>
            <a:r>
              <a:rPr lang="it-IT" sz="3600" b="1" i="1" dirty="0" err="1">
                <a:solidFill>
                  <a:schemeClr val="accent1">
                    <a:lumMod val="75000"/>
                  </a:schemeClr>
                </a:solidFill>
              </a:rPr>
              <a:t>were</a:t>
            </a:r>
            <a:r>
              <a:rPr lang="it-IT" sz="36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3600" b="1" i="1" dirty="0">
                <a:solidFill>
                  <a:srgbClr val="FF0000"/>
                </a:solidFill>
              </a:rPr>
              <a:t>no </a:t>
            </a:r>
            <a:r>
              <a:rPr lang="it-IT" sz="3600" b="1" i="1" dirty="0" err="1">
                <a:solidFill>
                  <a:srgbClr val="FF0000"/>
                </a:solidFill>
              </a:rPr>
              <a:t>correlated</a:t>
            </a:r>
            <a:br>
              <a:rPr lang="it-IT" sz="3600" b="1" i="1" dirty="0">
                <a:solidFill>
                  <a:srgbClr val="FF0000"/>
                </a:solidFill>
              </a:rPr>
            </a:br>
            <a:r>
              <a:rPr lang="it-IT" sz="3600" b="1" i="1" dirty="0">
                <a:solidFill>
                  <a:srgbClr val="FF0000"/>
                </a:solidFill>
              </a:rPr>
              <a:t> </a:t>
            </a:r>
            <a:r>
              <a:rPr lang="it-IT" sz="3600" b="1" i="1" dirty="0">
                <a:solidFill>
                  <a:schemeClr val="accent1">
                    <a:lumMod val="75000"/>
                  </a:schemeClr>
                </a:solidFill>
              </a:rPr>
              <a:t>to </a:t>
            </a:r>
            <a:r>
              <a:rPr lang="it-IT" sz="3600" b="1" i="1" dirty="0" err="1">
                <a:solidFill>
                  <a:schemeClr val="accent1">
                    <a:lumMod val="75000"/>
                  </a:schemeClr>
                </a:solidFill>
              </a:rPr>
              <a:t>any</a:t>
            </a:r>
            <a:r>
              <a:rPr lang="it-IT" sz="3600" b="1" i="1" dirty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it-IT" sz="3600" b="1" i="1" dirty="0" err="1">
                <a:solidFill>
                  <a:schemeClr val="accent1">
                    <a:lumMod val="75000"/>
                  </a:schemeClr>
                </a:solidFill>
              </a:rPr>
              <a:t>Icecube</a:t>
            </a:r>
            <a:r>
              <a:rPr lang="it-IT" sz="3600" b="1" i="1" dirty="0">
                <a:solidFill>
                  <a:schemeClr val="accent1">
                    <a:lumMod val="75000"/>
                  </a:schemeClr>
                </a:solidFill>
              </a:rPr>
              <a:t> tracks:  3 C 454.3 </a:t>
            </a:r>
          </a:p>
        </p:txBody>
      </p:sp>
      <p:pic>
        <p:nvPicPr>
          <p:cNvPr id="3082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587" y="1556792"/>
            <a:ext cx="4019621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D.Fargion-ERICE-18 SEPT-2022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29BAD21-9B02-4E79-BBD6-0D73BC882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078F-04B3-4AC4-98E9-5906CABD87D4}" type="slidenum">
              <a:rPr lang="it-IT" smtClean="0"/>
              <a:pPr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41775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892480" cy="1143000"/>
          </a:xfrm>
        </p:spPr>
        <p:txBody>
          <a:bodyPr>
            <a:noAutofit/>
          </a:bodyPr>
          <a:lstStyle/>
          <a:p>
            <a:r>
              <a:rPr lang="it-IT" sz="3600" b="1" i="1" dirty="0">
                <a:solidFill>
                  <a:schemeClr val="accent1">
                    <a:lumMod val="75000"/>
                  </a:schemeClr>
                </a:solidFill>
              </a:rPr>
              <a:t>The 2  long days (</a:t>
            </a:r>
            <a:r>
              <a:rPr lang="it-IT" sz="3600" b="1" i="1" dirty="0" err="1">
                <a:solidFill>
                  <a:schemeClr val="accent1">
                    <a:lumMod val="75000"/>
                  </a:schemeClr>
                </a:solidFill>
              </a:rPr>
              <a:t>at</a:t>
            </a:r>
            <a:r>
              <a:rPr lang="it-IT" sz="36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3600" b="1" i="1" dirty="0" err="1">
                <a:solidFill>
                  <a:schemeClr val="accent1">
                    <a:lumMod val="75000"/>
                  </a:schemeClr>
                </a:solidFill>
              </a:rPr>
              <a:t>tens</a:t>
            </a:r>
            <a:r>
              <a:rPr lang="it-IT" sz="3600" b="1" i="1" dirty="0">
                <a:solidFill>
                  <a:schemeClr val="accent1">
                    <a:lumMod val="75000"/>
                  </a:schemeClr>
                </a:solidFill>
              </a:rPr>
              <a:t> GeV ) </a:t>
            </a:r>
            <a:r>
              <a:rPr lang="it-IT" sz="3600" b="1" i="1" dirty="0" err="1">
                <a:solidFill>
                  <a:srgbClr val="C00000"/>
                </a:solidFill>
              </a:rPr>
              <a:t>brightest</a:t>
            </a:r>
            <a:r>
              <a:rPr lang="it-IT" sz="3600" b="1" i="1" dirty="0">
                <a:solidFill>
                  <a:srgbClr val="C00000"/>
                </a:solidFill>
              </a:rPr>
              <a:t> </a:t>
            </a:r>
            <a:r>
              <a:rPr lang="it-IT" sz="3600" b="1" i="1" dirty="0" err="1">
                <a:solidFill>
                  <a:srgbClr val="C00000"/>
                </a:solidFill>
              </a:rPr>
              <a:t>flare</a:t>
            </a:r>
            <a:br>
              <a:rPr lang="it-IT" sz="3600" b="1" i="1" dirty="0">
                <a:solidFill>
                  <a:srgbClr val="C00000"/>
                </a:solidFill>
              </a:rPr>
            </a:br>
            <a:r>
              <a:rPr lang="it-IT" sz="3600" b="1" i="1" dirty="0">
                <a:solidFill>
                  <a:srgbClr val="C00000"/>
                </a:solidFill>
              </a:rPr>
              <a:t>by 3C279 </a:t>
            </a:r>
            <a:r>
              <a:rPr lang="it-IT" sz="3600" b="1" i="1" dirty="0">
                <a:solidFill>
                  <a:schemeClr val="accent1">
                    <a:lumMod val="75000"/>
                  </a:schemeClr>
                </a:solidFill>
              </a:rPr>
              <a:t>:</a:t>
            </a:r>
            <a:r>
              <a:rPr lang="it-IT" sz="3600" b="1" i="1" dirty="0" err="1">
                <a:solidFill>
                  <a:schemeClr val="accent1">
                    <a:lumMod val="75000"/>
                  </a:schemeClr>
                </a:solidFill>
              </a:rPr>
              <a:t>it</a:t>
            </a:r>
            <a:r>
              <a:rPr lang="it-IT" sz="36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3600" b="1" i="1" dirty="0" err="1">
                <a:solidFill>
                  <a:schemeClr val="accent1">
                    <a:lumMod val="75000"/>
                  </a:schemeClr>
                </a:solidFill>
              </a:rPr>
              <a:t>was</a:t>
            </a:r>
            <a:r>
              <a:rPr lang="it-IT" sz="36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3600" b="1" i="1" dirty="0" err="1">
                <a:solidFill>
                  <a:srgbClr val="FF0000"/>
                </a:solidFill>
              </a:rPr>
              <a:t>absent</a:t>
            </a:r>
            <a:r>
              <a:rPr lang="it-IT" sz="3600" b="1" i="1" dirty="0">
                <a:solidFill>
                  <a:srgbClr val="FF0000"/>
                </a:solidFill>
              </a:rPr>
              <a:t> in </a:t>
            </a:r>
            <a:r>
              <a:rPr lang="it-IT" sz="3600" b="1" i="1" dirty="0" err="1">
                <a:solidFill>
                  <a:srgbClr val="FF0000"/>
                </a:solidFill>
              </a:rPr>
              <a:t>june</a:t>
            </a:r>
            <a:r>
              <a:rPr lang="it-IT" sz="3600" b="1" i="1" dirty="0">
                <a:solidFill>
                  <a:srgbClr val="FF0000"/>
                </a:solidFill>
              </a:rPr>
              <a:t> 2015 </a:t>
            </a:r>
            <a:r>
              <a:rPr lang="it-IT" sz="3600" b="1" i="1" dirty="0" err="1">
                <a:solidFill>
                  <a:srgbClr val="FF0000"/>
                </a:solidFill>
              </a:rPr>
              <a:t>Icecube</a:t>
            </a:r>
            <a:endParaRPr lang="it-IT" sz="3600" b="1" i="1" dirty="0">
              <a:solidFill>
                <a:srgbClr val="FF0000"/>
              </a:solidFill>
            </a:endParaRPr>
          </a:p>
        </p:txBody>
      </p:sp>
      <p:pic>
        <p:nvPicPr>
          <p:cNvPr id="3133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76966"/>
            <a:ext cx="6197395" cy="537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D.Fargion-ERICE-18 SEPT-2022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85BE244-2588-491B-87FA-37939E518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078F-04B3-4AC4-98E9-5906CABD87D4}" type="slidenum">
              <a:rPr lang="it-IT" smtClean="0"/>
              <a:pPr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4021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it-IT" sz="3600" b="1" i="1" dirty="0">
                <a:solidFill>
                  <a:schemeClr val="accent1">
                    <a:lumMod val="75000"/>
                  </a:schemeClr>
                </a:solidFill>
              </a:rPr>
              <a:t>The  </a:t>
            </a:r>
            <a:r>
              <a:rPr lang="it-IT" sz="3600" b="1" i="1" dirty="0" err="1">
                <a:solidFill>
                  <a:schemeClr val="accent1">
                    <a:lumMod val="75000"/>
                  </a:schemeClr>
                </a:solidFill>
              </a:rPr>
              <a:t>same</a:t>
            </a:r>
            <a:r>
              <a:rPr lang="it-IT" sz="3600" b="1" i="1" dirty="0">
                <a:solidFill>
                  <a:schemeClr val="accent1">
                    <a:lumMod val="75000"/>
                  </a:schemeClr>
                </a:solidFill>
              </a:rPr>
              <a:t>  3C 279  </a:t>
            </a:r>
            <a:r>
              <a:rPr lang="it-IT" sz="3600" b="1" i="1" dirty="0" err="1">
                <a:solidFill>
                  <a:schemeClr val="accent1">
                    <a:lumMod val="75000"/>
                  </a:schemeClr>
                </a:solidFill>
              </a:rPr>
              <a:t>flare</a:t>
            </a:r>
            <a:r>
              <a:rPr lang="it-IT" sz="3600" b="1" i="1" dirty="0">
                <a:solidFill>
                  <a:schemeClr val="accent1">
                    <a:lumMod val="75000"/>
                  </a:schemeClr>
                </a:solidFill>
              </a:rPr>
              <a:t> in AGILE 15-16 </a:t>
            </a:r>
            <a:r>
              <a:rPr lang="it-IT" sz="3600" b="1" i="1" dirty="0" err="1">
                <a:solidFill>
                  <a:schemeClr val="accent1">
                    <a:lumMod val="75000"/>
                  </a:schemeClr>
                </a:solidFill>
              </a:rPr>
              <a:t>June</a:t>
            </a:r>
            <a:r>
              <a:rPr lang="it-IT" sz="36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br>
              <a:rPr lang="it-IT" sz="3600" b="1" i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it-IT" sz="3600" b="1" i="1" dirty="0" err="1">
                <a:solidFill>
                  <a:schemeClr val="accent1">
                    <a:lumMod val="75000"/>
                  </a:schemeClr>
                </a:solidFill>
              </a:rPr>
              <a:t>was</a:t>
            </a:r>
            <a:r>
              <a:rPr lang="it-IT" sz="36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3600" b="1" i="1" dirty="0" err="1">
                <a:solidFill>
                  <a:srgbClr val="C00000"/>
                </a:solidFill>
              </a:rPr>
              <a:t>bright</a:t>
            </a:r>
            <a:r>
              <a:rPr lang="it-IT" sz="3600" b="1" i="1" dirty="0">
                <a:solidFill>
                  <a:srgbClr val="C00000"/>
                </a:solidFill>
              </a:rPr>
              <a:t> </a:t>
            </a:r>
            <a:r>
              <a:rPr lang="it-IT" sz="3600" b="1" i="1" dirty="0" err="1">
                <a:solidFill>
                  <a:srgbClr val="C00000"/>
                </a:solidFill>
              </a:rPr>
              <a:t>as</a:t>
            </a:r>
            <a:r>
              <a:rPr lang="it-IT" sz="3600" b="1" i="1" dirty="0">
                <a:solidFill>
                  <a:srgbClr val="C00000"/>
                </a:solidFill>
              </a:rPr>
              <a:t> Vela </a:t>
            </a:r>
            <a:r>
              <a:rPr lang="it-IT" sz="3600" b="1" i="1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it-IT" sz="3600" b="1" i="1" dirty="0" err="1">
                <a:solidFill>
                  <a:schemeClr val="accent1">
                    <a:lumMod val="75000"/>
                  </a:schemeClr>
                </a:solidFill>
              </a:rPr>
              <a:t>but</a:t>
            </a:r>
            <a:r>
              <a:rPr lang="it-IT" sz="36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3600" b="1" i="1" dirty="0" err="1">
                <a:solidFill>
                  <a:schemeClr val="accent1">
                    <a:lumMod val="75000"/>
                  </a:schemeClr>
                </a:solidFill>
              </a:rPr>
              <a:t>was</a:t>
            </a:r>
            <a:r>
              <a:rPr lang="it-IT" sz="36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3600" b="1" i="1" dirty="0" err="1">
                <a:solidFill>
                  <a:srgbClr val="FF0000"/>
                </a:solidFill>
              </a:rPr>
              <a:t>absent</a:t>
            </a:r>
            <a:r>
              <a:rPr lang="it-IT" sz="3600" b="1" i="1" dirty="0">
                <a:solidFill>
                  <a:srgbClr val="FF0000"/>
                </a:solidFill>
              </a:rPr>
              <a:t> in </a:t>
            </a:r>
            <a:r>
              <a:rPr lang="it-IT" sz="3600" b="1" i="1" dirty="0" err="1">
                <a:solidFill>
                  <a:srgbClr val="FF0000"/>
                </a:solidFill>
              </a:rPr>
              <a:t>Icecube</a:t>
            </a:r>
            <a:endParaRPr lang="it-IT" sz="3600" b="1" i="1" dirty="0">
              <a:solidFill>
                <a:srgbClr val="FF0000"/>
              </a:solidFill>
            </a:endParaRPr>
          </a:p>
        </p:txBody>
      </p:sp>
      <p:pic>
        <p:nvPicPr>
          <p:cNvPr id="3092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68189"/>
            <a:ext cx="7888341" cy="5057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D.Fargion-ERICE-18 SEPT-2022</a:t>
            </a:r>
          </a:p>
        </p:txBody>
      </p:sp>
      <p:sp>
        <p:nvSpPr>
          <p:cNvPr id="4" name="Freccia a destra 3">
            <a:extLst>
              <a:ext uri="{FF2B5EF4-FFF2-40B4-BE49-F238E27FC236}">
                <a16:creationId xmlns:a16="http://schemas.microsoft.com/office/drawing/2014/main" id="{8032C1E7-CE76-47CE-A60D-B98E20AA91AA}"/>
              </a:ext>
            </a:extLst>
          </p:cNvPr>
          <p:cNvSpPr/>
          <p:nvPr/>
        </p:nvSpPr>
        <p:spPr>
          <a:xfrm rot="10800000">
            <a:off x="6948264" y="3933056"/>
            <a:ext cx="864096" cy="504056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Freccia a destra 5">
            <a:extLst>
              <a:ext uri="{FF2B5EF4-FFF2-40B4-BE49-F238E27FC236}">
                <a16:creationId xmlns:a16="http://schemas.microsoft.com/office/drawing/2014/main" id="{AB6BA050-9196-4358-AF98-1C5BAD5838B4}"/>
              </a:ext>
            </a:extLst>
          </p:cNvPr>
          <p:cNvSpPr/>
          <p:nvPr/>
        </p:nvSpPr>
        <p:spPr>
          <a:xfrm rot="10800000">
            <a:off x="5580112" y="2636912"/>
            <a:ext cx="864096" cy="504056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C90913F-1F70-4DCA-8397-74F02834F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078F-04B3-4AC4-98E9-5906CABD87D4}" type="slidenum">
              <a:rPr lang="it-IT" smtClean="0"/>
              <a:pPr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0668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it-IT" sz="3600" b="1" i="1" dirty="0">
                <a:solidFill>
                  <a:schemeClr val="accent1">
                    <a:lumMod val="75000"/>
                  </a:schemeClr>
                </a:solidFill>
              </a:rPr>
              <a:t>The </a:t>
            </a:r>
            <a:r>
              <a:rPr lang="it-IT" sz="3600" b="1" i="1" dirty="0" err="1">
                <a:solidFill>
                  <a:schemeClr val="tx2">
                    <a:lumMod val="75000"/>
                  </a:schemeClr>
                </a:solidFill>
              </a:rPr>
              <a:t>very</a:t>
            </a:r>
            <a:r>
              <a:rPr lang="it-IT" sz="3600" b="1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sz="3600" b="1" i="1" dirty="0" err="1">
                <a:solidFill>
                  <a:schemeClr val="tx2">
                    <a:lumMod val="75000"/>
                  </a:schemeClr>
                </a:solidFill>
              </a:rPr>
              <a:t>sharp</a:t>
            </a:r>
            <a:r>
              <a:rPr lang="it-IT" sz="3600" b="1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sz="3600" b="1" i="1" dirty="0" err="1">
                <a:solidFill>
                  <a:schemeClr val="tx2">
                    <a:lumMod val="75000"/>
                  </a:schemeClr>
                </a:solidFill>
              </a:rPr>
              <a:t>Hawc</a:t>
            </a:r>
            <a:r>
              <a:rPr lang="it-IT" sz="3600" b="1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sz="3600" b="1" i="1" dirty="0" err="1">
                <a:solidFill>
                  <a:schemeClr val="tx2">
                    <a:lumMod val="75000"/>
                  </a:schemeClr>
                </a:solidFill>
              </a:rPr>
              <a:t>galactic</a:t>
            </a:r>
            <a:r>
              <a:rPr lang="it-IT" sz="3600" b="1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sz="3600" b="1" i="1" dirty="0" err="1">
                <a:solidFill>
                  <a:schemeClr val="tx2">
                    <a:lumMod val="75000"/>
                  </a:schemeClr>
                </a:solidFill>
              </a:rPr>
              <a:t>plane</a:t>
            </a:r>
            <a:r>
              <a:rPr lang="it-IT" sz="3600" b="1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sz="3600" b="1" i="1" dirty="0" err="1">
                <a:solidFill>
                  <a:schemeClr val="accent1">
                    <a:lumMod val="75000"/>
                  </a:schemeClr>
                </a:solidFill>
              </a:rPr>
              <a:t>signature</a:t>
            </a:r>
            <a:r>
              <a:rPr lang="it-IT" sz="36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3600" b="1" i="1" dirty="0" err="1">
                <a:solidFill>
                  <a:schemeClr val="accent1">
                    <a:lumMod val="75000"/>
                  </a:schemeClr>
                </a:solidFill>
              </a:rPr>
              <a:t>at</a:t>
            </a:r>
            <a:r>
              <a:rPr lang="it-IT" sz="36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3600" b="1" i="1" dirty="0" err="1">
                <a:solidFill>
                  <a:schemeClr val="accent1">
                    <a:lumMod val="75000"/>
                  </a:schemeClr>
                </a:solidFill>
              </a:rPr>
              <a:t>tens</a:t>
            </a:r>
            <a:r>
              <a:rPr lang="it-IT" sz="36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3600" b="1" i="1" dirty="0" err="1">
                <a:solidFill>
                  <a:schemeClr val="accent1">
                    <a:lumMod val="75000"/>
                  </a:schemeClr>
                </a:solidFill>
              </a:rPr>
              <a:t>TeV</a:t>
            </a:r>
            <a:r>
              <a:rPr lang="it-IT" sz="36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3600" b="1" i="1" dirty="0" err="1">
                <a:solidFill>
                  <a:schemeClr val="accent1">
                    <a:lumMod val="75000"/>
                  </a:schemeClr>
                </a:solidFill>
              </a:rPr>
              <a:t>energy</a:t>
            </a:r>
            <a:r>
              <a:rPr lang="it-IT" sz="3600" b="1" i="1" dirty="0">
                <a:solidFill>
                  <a:schemeClr val="accent1">
                    <a:lumMod val="75000"/>
                  </a:schemeClr>
                </a:solidFill>
              </a:rPr>
              <a:t>: </a:t>
            </a:r>
            <a:r>
              <a:rPr lang="it-IT" sz="3600" b="1" i="1" dirty="0" err="1">
                <a:solidFill>
                  <a:schemeClr val="accent1">
                    <a:lumMod val="75000"/>
                  </a:schemeClr>
                </a:solidFill>
              </a:rPr>
              <a:t>it</a:t>
            </a:r>
            <a:r>
              <a:rPr lang="it-IT" sz="36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3600" b="1" i="1" dirty="0" err="1">
                <a:solidFill>
                  <a:schemeClr val="accent1">
                    <a:lumMod val="75000"/>
                  </a:schemeClr>
                </a:solidFill>
              </a:rPr>
              <a:t>is</a:t>
            </a:r>
            <a:r>
              <a:rPr lang="it-IT" sz="36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3600" b="1" i="1" dirty="0" err="1">
                <a:solidFill>
                  <a:srgbClr val="FF0000"/>
                </a:solidFill>
              </a:rPr>
              <a:t>absent</a:t>
            </a:r>
            <a:r>
              <a:rPr lang="it-IT" sz="3600" b="1" i="1" dirty="0">
                <a:solidFill>
                  <a:srgbClr val="FF0000"/>
                </a:solidFill>
              </a:rPr>
              <a:t> in ICECUBE</a:t>
            </a:r>
          </a:p>
        </p:txBody>
      </p:sp>
      <p:pic>
        <p:nvPicPr>
          <p:cNvPr id="3102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5" y="1628800"/>
            <a:ext cx="8758922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D.Fargion-ERICE-18 SEPT-2022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1CC5027-084B-4148-BD22-5E3E6517C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078F-04B3-4AC4-98E9-5906CABD87D4}" type="slidenum">
              <a:rPr lang="it-IT" smtClean="0"/>
              <a:pPr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13673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2078851"/>
            <a:ext cx="9144000" cy="5400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8" name="标题 1">
            <a:extLst>
              <a:ext uri="{FF2B5EF4-FFF2-40B4-BE49-F238E27FC236}">
                <a16:creationId xmlns:a16="http://schemas.microsoft.com/office/drawing/2014/main" id="{5E802D39-6FFF-43B2-A087-14BDD6227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08" y="185199"/>
            <a:ext cx="7848872" cy="1252041"/>
          </a:xfrm>
        </p:spPr>
        <p:txBody>
          <a:bodyPr>
            <a:normAutofit fontScale="90000"/>
          </a:bodyPr>
          <a:lstStyle/>
          <a:p>
            <a:r>
              <a:rPr lang="en-US" altLang="zh-CN" b="1" dirty="0">
                <a:solidFill>
                  <a:srgbClr val="7030A0"/>
                </a:solidFill>
              </a:rPr>
              <a:t>LHAASO galactic </a:t>
            </a:r>
            <a:r>
              <a:rPr lang="en-US" altLang="zh-CN" b="1" dirty="0" err="1">
                <a:solidFill>
                  <a:srgbClr val="7030A0"/>
                </a:solidFill>
              </a:rPr>
              <a:t>PeV</a:t>
            </a:r>
            <a:r>
              <a:rPr lang="en-US" altLang="zh-CN" b="1" dirty="0">
                <a:solidFill>
                  <a:srgbClr val="7030A0"/>
                </a:solidFill>
              </a:rPr>
              <a:t> sources have not been observed in ICECUBE</a:t>
            </a:r>
            <a:endParaRPr lang="zh-CN" altLang="en-US" b="1" dirty="0">
              <a:solidFill>
                <a:srgbClr val="7030A0"/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A5FCF4C-7E1B-4B47-B146-5B2609077FBF}"/>
              </a:ext>
            </a:extLst>
          </p:cNvPr>
          <p:cNvSpPr txBox="1"/>
          <p:nvPr/>
        </p:nvSpPr>
        <p:spPr>
          <a:xfrm>
            <a:off x="7226165" y="4037785"/>
            <a:ext cx="1877634" cy="18908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Three brightest </a:t>
            </a:r>
          </a:p>
          <a:p>
            <a:pPr algn="ctr"/>
            <a:r>
              <a:rPr lang="en-US" altLang="zh-CN" sz="1200" b="1" dirty="0" err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PeVatrons</a:t>
            </a:r>
            <a:r>
              <a:rPr lang="zh-CN" altLang="en-US" sz="1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 </a:t>
            </a:r>
            <a:endParaRPr lang="en-US" altLang="zh-CN" sz="825" b="1" dirty="0"/>
          </a:p>
          <a:p>
            <a:pPr marL="214313" indent="-214313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1050" b="1" dirty="0"/>
              <a:t>No trend of cut-off </a:t>
            </a:r>
          </a:p>
          <a:p>
            <a:pPr>
              <a:lnSpc>
                <a:spcPct val="150000"/>
              </a:lnSpc>
            </a:pPr>
            <a:r>
              <a:rPr lang="en-US" altLang="zh-CN" sz="1050" b="1" dirty="0"/>
              <a:t>       in SED of</a:t>
            </a:r>
            <a:r>
              <a:rPr lang="zh-CN" altLang="en-US" sz="1050" b="1" dirty="0"/>
              <a:t> </a:t>
            </a:r>
            <a:r>
              <a:rPr lang="el-GR" altLang="zh-CN" sz="1050" b="1" dirty="0"/>
              <a:t>γ–</a:t>
            </a:r>
            <a:r>
              <a:rPr lang="en-US" altLang="zh-CN" sz="1050" b="1" dirty="0">
                <a:latin typeface="黑体" panose="02010609060101010101" pitchFamily="49" charset="-122"/>
                <a:ea typeface="黑体" panose="02010609060101010101" pitchFamily="49" charset="-122"/>
              </a:rPr>
              <a:t>ray</a:t>
            </a:r>
            <a:r>
              <a:rPr lang="en-US" altLang="zh-CN" sz="1050" b="1" dirty="0"/>
              <a:t> sources</a:t>
            </a:r>
          </a:p>
          <a:p>
            <a:pPr marL="214313" indent="-214313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1050" b="1" dirty="0"/>
              <a:t>Updates using newer data show continuous extension to higher energies</a:t>
            </a:r>
            <a:endParaRPr lang="zh-CN" altLang="en-US" sz="1050" b="1" dirty="0"/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27F45218-747B-4EE3-BB11-EC3BAD71CBDE}"/>
              </a:ext>
            </a:extLst>
          </p:cNvPr>
          <p:cNvGrpSpPr/>
          <p:nvPr/>
        </p:nvGrpSpPr>
        <p:grpSpPr>
          <a:xfrm>
            <a:off x="1" y="4112730"/>
            <a:ext cx="1973996" cy="1882411"/>
            <a:chOff x="9603185" y="1885763"/>
            <a:chExt cx="2452803" cy="2413934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081BF731-64B6-42EA-B578-9742478A1C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8782"/>
            <a:stretch/>
          </p:blipFill>
          <p:spPr>
            <a:xfrm>
              <a:off x="9968162" y="1885764"/>
              <a:ext cx="2087826" cy="2413933"/>
            </a:xfrm>
            <a:prstGeom prst="rect">
              <a:avLst/>
            </a:prstGeom>
          </p:spPr>
        </p:pic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3B28DDBE-A562-410D-B0E4-A988C8DF96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93540"/>
            <a:stretch/>
          </p:blipFill>
          <p:spPr>
            <a:xfrm>
              <a:off x="9603185" y="1885763"/>
              <a:ext cx="432048" cy="2413933"/>
            </a:xfrm>
            <a:prstGeom prst="rect">
              <a:avLst/>
            </a:prstGeom>
          </p:spPr>
        </p:pic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3D59AC75-4C41-40EF-A6D4-EE5E8532F199}"/>
              </a:ext>
            </a:extLst>
          </p:cNvPr>
          <p:cNvGrpSpPr/>
          <p:nvPr/>
        </p:nvGrpSpPr>
        <p:grpSpPr>
          <a:xfrm>
            <a:off x="69722" y="2175266"/>
            <a:ext cx="1904003" cy="1810864"/>
            <a:chOff x="5719211" y="1768891"/>
            <a:chExt cx="2538670" cy="2414485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8DDD682D-BB7F-47CD-A1CE-0FD829BBFD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6482" r="30691"/>
            <a:stretch/>
          </p:blipFill>
          <p:spPr>
            <a:xfrm>
              <a:off x="6062499" y="1768891"/>
              <a:ext cx="2195382" cy="2413933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4478C29-F2A3-494D-9472-B403BFA669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93540"/>
            <a:stretch/>
          </p:blipFill>
          <p:spPr>
            <a:xfrm>
              <a:off x="5719211" y="1769443"/>
              <a:ext cx="432048" cy="2413933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D7221342-446F-4D25-BC64-EE78E523F6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3725" y="2148075"/>
            <a:ext cx="5157192" cy="3867894"/>
          </a:xfrm>
          <a:prstGeom prst="rect">
            <a:avLst/>
          </a:prstGeom>
        </p:spPr>
      </p:pic>
      <p:sp>
        <p:nvSpPr>
          <p:cNvPr id="14" name="箭头: 燕尾形 13">
            <a:extLst>
              <a:ext uri="{FF2B5EF4-FFF2-40B4-BE49-F238E27FC236}">
                <a16:creationId xmlns:a16="http://schemas.microsoft.com/office/drawing/2014/main" id="{2D38F0DC-ECA6-4227-811B-C495079329EA}"/>
              </a:ext>
            </a:extLst>
          </p:cNvPr>
          <p:cNvSpPr/>
          <p:nvPr/>
        </p:nvSpPr>
        <p:spPr>
          <a:xfrm rot="12432957">
            <a:off x="1841250" y="3775158"/>
            <a:ext cx="1242138" cy="197675"/>
          </a:xfrm>
          <a:prstGeom prst="notchedRightArrow">
            <a:avLst/>
          </a:prstGeom>
          <a:solidFill>
            <a:srgbClr val="FF000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6" name="箭头: 燕尾形 15">
            <a:extLst>
              <a:ext uri="{FF2B5EF4-FFF2-40B4-BE49-F238E27FC236}">
                <a16:creationId xmlns:a16="http://schemas.microsoft.com/office/drawing/2014/main" id="{BD4AAEFF-DD41-4871-827E-2DD60F492295}"/>
              </a:ext>
            </a:extLst>
          </p:cNvPr>
          <p:cNvSpPr/>
          <p:nvPr/>
        </p:nvSpPr>
        <p:spPr>
          <a:xfrm rot="10006931">
            <a:off x="1847794" y="4708648"/>
            <a:ext cx="573042" cy="197675"/>
          </a:xfrm>
          <a:prstGeom prst="notchedRightArrow">
            <a:avLst/>
          </a:prstGeom>
          <a:solidFill>
            <a:srgbClr val="FF000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1FDFD31C-9ACA-418E-ABDD-2AF51EC7A6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908" t="47977" r="15706" b="20969"/>
          <a:stretch/>
        </p:blipFill>
        <p:spPr>
          <a:xfrm>
            <a:off x="5489493" y="2459800"/>
            <a:ext cx="624139" cy="120112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AD9185E-3D80-4A78-844E-329083C1A1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2567"/>
          <a:stretch/>
        </p:blipFill>
        <p:spPr>
          <a:xfrm>
            <a:off x="5922150" y="2123415"/>
            <a:ext cx="1877634" cy="1810450"/>
          </a:xfrm>
          <a:prstGeom prst="rect">
            <a:avLst/>
          </a:prstGeom>
        </p:spPr>
      </p:pic>
      <p:sp>
        <p:nvSpPr>
          <p:cNvPr id="17" name="箭头: 燕尾形 16">
            <a:extLst>
              <a:ext uri="{FF2B5EF4-FFF2-40B4-BE49-F238E27FC236}">
                <a16:creationId xmlns:a16="http://schemas.microsoft.com/office/drawing/2014/main" id="{24D3607F-746E-42FC-8B41-A036834ABD76}"/>
              </a:ext>
            </a:extLst>
          </p:cNvPr>
          <p:cNvSpPr/>
          <p:nvPr/>
        </p:nvSpPr>
        <p:spPr>
          <a:xfrm rot="21417200">
            <a:off x="5004199" y="2690794"/>
            <a:ext cx="1028573" cy="197675"/>
          </a:xfrm>
          <a:prstGeom prst="notchedRightArrow">
            <a:avLst/>
          </a:prstGeom>
          <a:solidFill>
            <a:srgbClr val="FF000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D4E7D3BA-D292-4FCF-98EF-3405B513734C}"/>
              </a:ext>
            </a:extLst>
          </p:cNvPr>
          <p:cNvSpPr/>
          <p:nvPr/>
        </p:nvSpPr>
        <p:spPr>
          <a:xfrm>
            <a:off x="4249854" y="5701197"/>
            <a:ext cx="2765565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350" dirty="0">
                <a:solidFill>
                  <a:srgbClr val="FFFF00"/>
                </a:solidFill>
              </a:rPr>
              <a:t>LHAASO,</a:t>
            </a:r>
            <a:r>
              <a:rPr lang="zh-CN" altLang="en-US" sz="1350" dirty="0">
                <a:solidFill>
                  <a:srgbClr val="FFFF00"/>
                </a:solidFill>
              </a:rPr>
              <a:t> </a:t>
            </a:r>
            <a:r>
              <a:rPr lang="en-US" altLang="zh-CN" sz="1350" dirty="0">
                <a:solidFill>
                  <a:srgbClr val="FFFF00"/>
                </a:solidFill>
              </a:rPr>
              <a:t>Nature, 594,  p.33-36, 2021</a:t>
            </a:r>
            <a:endParaRPr lang="zh-CN" altLang="en-US" sz="1350" dirty="0">
              <a:solidFill>
                <a:srgbClr val="FFFF00"/>
              </a:solidFill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5E5CA2B-344C-42B6-BF8D-397DAF8E69E6}"/>
              </a:ext>
            </a:extLst>
          </p:cNvPr>
          <p:cNvSpPr txBox="1"/>
          <p:nvPr/>
        </p:nvSpPr>
        <p:spPr>
          <a:xfrm>
            <a:off x="5436096" y="4347102"/>
            <a:ext cx="71340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50" dirty="0">
                <a:solidFill>
                  <a:srgbClr val="FFFF00"/>
                </a:solidFill>
              </a:rPr>
              <a:t>1.4 </a:t>
            </a:r>
            <a:r>
              <a:rPr lang="en-US" altLang="zh-CN" sz="1350" dirty="0" err="1">
                <a:solidFill>
                  <a:srgbClr val="FFFF00"/>
                </a:solidFill>
              </a:rPr>
              <a:t>PeV</a:t>
            </a:r>
            <a:endParaRPr lang="zh-CN" altLang="en-US" sz="1350" dirty="0">
              <a:solidFill>
                <a:srgbClr val="FFFF00"/>
              </a:solidFill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5BD652DC-7595-42D5-A4DC-20C807632FEC}"/>
              </a:ext>
            </a:extLst>
          </p:cNvPr>
          <p:cNvSpPr/>
          <p:nvPr/>
        </p:nvSpPr>
        <p:spPr>
          <a:xfrm>
            <a:off x="3491881" y="2773959"/>
            <a:ext cx="825803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350" b="1" dirty="0">
                <a:solidFill>
                  <a:srgbClr val="FFFF00"/>
                </a:solidFill>
              </a:rPr>
              <a:t>Cygnus X</a:t>
            </a:r>
            <a:endParaRPr lang="zh-CN" altLang="en-US" sz="1350" b="1" dirty="0">
              <a:solidFill>
                <a:srgbClr val="FFFF00"/>
              </a:solidFill>
            </a:endParaRPr>
          </a:p>
        </p:txBody>
      </p:sp>
      <p:sp>
        <p:nvSpPr>
          <p:cNvPr id="15" name="Segnaposto piè di pagina 14">
            <a:extLst>
              <a:ext uri="{FF2B5EF4-FFF2-40B4-BE49-F238E27FC236}">
                <a16:creationId xmlns:a16="http://schemas.microsoft.com/office/drawing/2014/main" id="{D5BDCBF3-75A0-46BC-9F2B-8D940ED46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D.Fargion-ERICE-18 SEPT-2022</a:t>
            </a:r>
          </a:p>
        </p:txBody>
      </p:sp>
      <p:sp>
        <p:nvSpPr>
          <p:cNvPr id="21" name="Segnaposto numero diapositiva 20">
            <a:extLst>
              <a:ext uri="{FF2B5EF4-FFF2-40B4-BE49-F238E27FC236}">
                <a16:creationId xmlns:a16="http://schemas.microsoft.com/office/drawing/2014/main" id="{F2D75B1C-ED1C-40C9-BD2D-D419E4126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078F-04B3-4AC4-98E9-5906CABD87D4}" type="slidenum">
              <a:rPr lang="it-IT" smtClean="0"/>
              <a:pPr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8704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5846" y="980728"/>
            <a:ext cx="7814102" cy="5253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Freccia in giù 4"/>
          <p:cNvSpPr/>
          <p:nvPr/>
        </p:nvSpPr>
        <p:spPr>
          <a:xfrm rot="1995843">
            <a:off x="4133820" y="5246497"/>
            <a:ext cx="285752" cy="571504"/>
          </a:xfrm>
          <a:prstGeom prst="downArrow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6" name="Freccia in giù 5"/>
          <p:cNvSpPr/>
          <p:nvPr/>
        </p:nvSpPr>
        <p:spPr>
          <a:xfrm rot="1995843">
            <a:off x="8420101" y="5175060"/>
            <a:ext cx="285752" cy="571504"/>
          </a:xfrm>
          <a:prstGeom prst="downArrow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399065" y="223080"/>
            <a:ext cx="83600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i="1" dirty="0">
                <a:solidFill>
                  <a:srgbClr val="0070C0"/>
                </a:solidFill>
              </a:rPr>
              <a:t>A </a:t>
            </a:r>
            <a:r>
              <a:rPr lang="it-IT" sz="2400" b="1" i="1" dirty="0" err="1">
                <a:solidFill>
                  <a:srgbClr val="0070C0"/>
                </a:solidFill>
              </a:rPr>
              <a:t>two</a:t>
            </a:r>
            <a:r>
              <a:rPr lang="it-IT" sz="2400" b="1" i="1" dirty="0">
                <a:solidFill>
                  <a:srgbClr val="0070C0"/>
                </a:solidFill>
              </a:rPr>
              <a:t> rare, </a:t>
            </a:r>
            <a:r>
              <a:rPr lang="it-IT" sz="2400" b="1" i="1" dirty="0" err="1">
                <a:solidFill>
                  <a:srgbClr val="0070C0"/>
                </a:solidFill>
              </a:rPr>
              <a:t>puzzling</a:t>
            </a:r>
            <a:r>
              <a:rPr lang="it-IT" sz="2400" b="1" i="1" dirty="0">
                <a:solidFill>
                  <a:srgbClr val="0070C0"/>
                </a:solidFill>
              </a:rPr>
              <a:t>, tau (?) </a:t>
            </a:r>
            <a:r>
              <a:rPr lang="it-IT" sz="2400" b="1" i="1" dirty="0" err="1">
                <a:solidFill>
                  <a:srgbClr val="0070C0"/>
                </a:solidFill>
              </a:rPr>
              <a:t>discovered</a:t>
            </a:r>
            <a:r>
              <a:rPr lang="it-IT" sz="2400" b="1" i="1" dirty="0">
                <a:solidFill>
                  <a:srgbClr val="0070C0"/>
                </a:solidFill>
              </a:rPr>
              <a:t>  </a:t>
            </a:r>
            <a:r>
              <a:rPr lang="it-IT" sz="2400" b="1" i="1" dirty="0" err="1">
                <a:solidFill>
                  <a:srgbClr val="0070C0"/>
                </a:solidFill>
              </a:rPr>
              <a:t>among</a:t>
            </a:r>
            <a:r>
              <a:rPr lang="it-IT" sz="2400" b="1" i="1" dirty="0">
                <a:solidFill>
                  <a:srgbClr val="0070C0"/>
                </a:solidFill>
              </a:rPr>
              <a:t>  </a:t>
            </a:r>
            <a:r>
              <a:rPr lang="it-IT" sz="2400" b="1" i="1" dirty="0">
                <a:solidFill>
                  <a:srgbClr val="A50021"/>
                </a:solidFill>
              </a:rPr>
              <a:t>36 </a:t>
            </a:r>
            <a:r>
              <a:rPr lang="it-IT" sz="2400" b="1" i="1" dirty="0" err="1">
                <a:solidFill>
                  <a:srgbClr val="A50021"/>
                </a:solidFill>
              </a:rPr>
              <a:t>SHOWERs</a:t>
            </a:r>
            <a:r>
              <a:rPr lang="it-IT" sz="2400" b="1" i="1" dirty="0">
                <a:solidFill>
                  <a:srgbClr val="A50021"/>
                </a:solidFill>
              </a:rPr>
              <a:t>  </a:t>
            </a:r>
            <a:r>
              <a:rPr lang="it-IT" sz="2400" b="1" i="1" dirty="0">
                <a:solidFill>
                  <a:srgbClr val="0070C0"/>
                </a:solidFill>
              </a:rPr>
              <a:t>!!</a:t>
            </a:r>
          </a:p>
          <a:p>
            <a:r>
              <a:rPr lang="it-IT" sz="2400" b="1" i="1" dirty="0">
                <a:solidFill>
                  <a:srgbClr val="A50021"/>
                </a:solidFill>
              </a:rPr>
              <a:t>The </a:t>
            </a:r>
            <a:r>
              <a:rPr lang="it-IT" sz="2400" b="1" i="1" dirty="0" err="1">
                <a:solidFill>
                  <a:srgbClr val="A50021"/>
                </a:solidFill>
              </a:rPr>
              <a:t>brightest</a:t>
            </a:r>
            <a:r>
              <a:rPr lang="it-IT" sz="2400" b="1" i="1" dirty="0">
                <a:solidFill>
                  <a:srgbClr val="A50021"/>
                </a:solidFill>
              </a:rPr>
              <a:t> </a:t>
            </a:r>
            <a:r>
              <a:rPr lang="it-IT" sz="2400" b="1" i="1" dirty="0" err="1">
                <a:solidFill>
                  <a:srgbClr val="A50021"/>
                </a:solidFill>
              </a:rPr>
              <a:t>is</a:t>
            </a:r>
            <a:r>
              <a:rPr lang="it-IT" sz="2400" b="1" i="1" dirty="0">
                <a:solidFill>
                  <a:srgbClr val="A50021"/>
                </a:solidFill>
              </a:rPr>
              <a:t> NON CONSISTENT, the </a:t>
            </a:r>
            <a:r>
              <a:rPr lang="it-IT" sz="2400" b="1" i="1" dirty="0" err="1">
                <a:solidFill>
                  <a:srgbClr val="A50021"/>
                </a:solidFill>
              </a:rPr>
              <a:t>weakest</a:t>
            </a:r>
            <a:r>
              <a:rPr lang="it-IT" sz="2400" b="1" i="1" dirty="0">
                <a:solidFill>
                  <a:srgbClr val="A50021"/>
                </a:solidFill>
              </a:rPr>
              <a:t>, </a:t>
            </a:r>
            <a:r>
              <a:rPr lang="it-IT" sz="2400" b="1" i="1" dirty="0" err="1">
                <a:solidFill>
                  <a:srgbClr val="A50021"/>
                </a:solidFill>
              </a:rPr>
              <a:t>is</a:t>
            </a:r>
            <a:r>
              <a:rPr lang="it-IT" sz="2400" b="1" i="1" dirty="0">
                <a:solidFill>
                  <a:srgbClr val="A50021"/>
                </a:solidFill>
              </a:rPr>
              <a:t> TOO NOISY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745798" y="6173255"/>
            <a:ext cx="31137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rgbClr val="A50021"/>
                </a:solidFill>
              </a:rPr>
              <a:t>BIG   BIRD  </a:t>
            </a:r>
            <a:r>
              <a:rPr lang="it-IT" sz="1400" b="1" dirty="0"/>
              <a:t>2 </a:t>
            </a:r>
            <a:r>
              <a:rPr lang="it-IT" sz="1400" b="1" dirty="0" err="1"/>
              <a:t>PeV</a:t>
            </a:r>
            <a:r>
              <a:rPr lang="it-IT" sz="1400" b="1" dirty="0"/>
              <a:t> from 2012 ?  OPPOSITE SIGNALS AND SHORT TRACK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5714723" y="6234810"/>
            <a:ext cx="4329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i="1" dirty="0"/>
              <a:t>The best candidate </a:t>
            </a:r>
            <a:r>
              <a:rPr lang="it-IT" sz="1200" b="1" i="1" dirty="0" err="1"/>
              <a:t>is</a:t>
            </a:r>
            <a:r>
              <a:rPr lang="it-IT" sz="1200" b="1" i="1" dirty="0"/>
              <a:t> the </a:t>
            </a:r>
            <a:r>
              <a:rPr lang="it-IT" sz="1200" b="1" i="1" dirty="0" err="1"/>
              <a:t>most</a:t>
            </a:r>
            <a:r>
              <a:rPr lang="it-IT" sz="1200" b="1" i="1" dirty="0"/>
              <a:t> </a:t>
            </a:r>
            <a:r>
              <a:rPr lang="it-IT" sz="1200" b="1" i="1" dirty="0" err="1"/>
              <a:t>noise</a:t>
            </a:r>
            <a:r>
              <a:rPr lang="it-IT" sz="1200" b="1" i="1" dirty="0"/>
              <a:t> </a:t>
            </a:r>
            <a:r>
              <a:rPr lang="it-IT" sz="1200" b="1" i="1" dirty="0" err="1"/>
              <a:t>one</a:t>
            </a:r>
            <a:endParaRPr lang="it-IT" sz="1200" b="1" i="1" dirty="0"/>
          </a:p>
          <a:p>
            <a:r>
              <a:rPr lang="it-IT" sz="1200" b="1" i="1" dirty="0"/>
              <a:t>And  opposite long </a:t>
            </a:r>
            <a:r>
              <a:rPr lang="it-IT" sz="1200" b="1" i="1" dirty="0" err="1"/>
              <a:t>respect</a:t>
            </a:r>
            <a:r>
              <a:rPr lang="it-IT" sz="1200" b="1" i="1" dirty="0"/>
              <a:t> </a:t>
            </a:r>
            <a:r>
              <a:rPr lang="it-IT" sz="1200" b="1" i="1" dirty="0" err="1"/>
              <a:t>its</a:t>
            </a:r>
            <a:r>
              <a:rPr lang="it-IT" sz="1200" b="1" i="1" dirty="0"/>
              <a:t> </a:t>
            </a:r>
            <a:r>
              <a:rPr lang="it-IT" sz="1200" b="1" i="1" dirty="0" err="1"/>
              <a:t>energy</a:t>
            </a:r>
            <a:r>
              <a:rPr lang="it-IT" sz="1200" b="1" i="1" dirty="0"/>
              <a:t> </a:t>
            </a:r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D.Fargion-ERICE-18 SEPT-2022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B578161F-2E61-44B3-8958-7DD4A3DCF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9" y="5811081"/>
            <a:ext cx="717754" cy="552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F2FEB157-51A9-4D9F-B436-66BA9E20D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078F-04B3-4AC4-98E9-5906CABD87D4}" type="slidenum">
              <a:rPr lang="it-IT" smtClean="0"/>
              <a:pPr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92624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356" y="103644"/>
            <a:ext cx="8867328" cy="1143000"/>
          </a:xfrm>
        </p:spPr>
        <p:txBody>
          <a:bodyPr>
            <a:noAutofit/>
          </a:bodyPr>
          <a:lstStyle/>
          <a:p>
            <a:r>
              <a:rPr lang="it-IT" sz="2400" i="1" dirty="0"/>
              <a:t>The tau  best </a:t>
            </a:r>
            <a:r>
              <a:rPr lang="it-IT" sz="2400" i="1" dirty="0" err="1"/>
              <a:t>efficent</a:t>
            </a:r>
            <a:r>
              <a:rPr lang="it-IT" sz="2400" i="1" dirty="0"/>
              <a:t> energy </a:t>
            </a:r>
            <a:r>
              <a:rPr lang="it-IT" sz="2400" i="1" dirty="0" err="1"/>
              <a:t>detection</a:t>
            </a:r>
            <a:r>
              <a:rPr lang="it-IT" sz="2400" i="1" dirty="0"/>
              <a:t>:</a:t>
            </a:r>
            <a:br>
              <a:rPr lang="it-IT" sz="2400" i="1" dirty="0"/>
            </a:br>
            <a:r>
              <a:rPr lang="it-IT" sz="2400" i="1" dirty="0"/>
              <a:t>in </a:t>
            </a:r>
            <a:r>
              <a:rPr lang="it-IT" sz="2400" i="1" dirty="0">
                <a:solidFill>
                  <a:srgbClr val="A50021"/>
                </a:solidFill>
              </a:rPr>
              <a:t>the center,    </a:t>
            </a:r>
            <a:r>
              <a:rPr lang="it-IT" sz="2400" i="1" dirty="0" err="1"/>
              <a:t>not</a:t>
            </a:r>
            <a:r>
              <a:rPr lang="it-IT" sz="2400" i="1" dirty="0"/>
              <a:t> ( </a:t>
            </a:r>
            <a:r>
              <a:rPr lang="it-IT" sz="2400" i="1" dirty="0" err="1"/>
              <a:t>as</a:t>
            </a:r>
            <a:r>
              <a:rPr lang="it-IT" sz="2400" i="1" dirty="0"/>
              <a:t> </a:t>
            </a:r>
            <a:r>
              <a:rPr lang="it-IT" sz="2400" i="1" dirty="0" err="1"/>
              <a:t>observed</a:t>
            </a:r>
            <a:r>
              <a:rPr lang="it-IT" sz="2400" i="1" dirty="0"/>
              <a:t>) </a:t>
            </a:r>
            <a:br>
              <a:rPr lang="it-IT" sz="2400" i="1" dirty="0"/>
            </a:br>
            <a:r>
              <a:rPr lang="it-IT" sz="2400" i="1" dirty="0" err="1"/>
              <a:t>at</a:t>
            </a:r>
            <a:r>
              <a:rPr lang="it-IT" sz="2400" i="1" dirty="0"/>
              <a:t> the </a:t>
            </a:r>
            <a:r>
              <a:rPr lang="it-IT" sz="2400" dirty="0">
                <a:solidFill>
                  <a:srgbClr val="A50021"/>
                </a:solidFill>
              </a:rPr>
              <a:t>energy </a:t>
            </a:r>
            <a:r>
              <a:rPr lang="it-IT" sz="2400" dirty="0" err="1">
                <a:solidFill>
                  <a:srgbClr val="A50021"/>
                </a:solidFill>
              </a:rPr>
              <a:t>edges</a:t>
            </a:r>
            <a:endParaRPr lang="it-IT" sz="2400" dirty="0">
              <a:solidFill>
                <a:srgbClr val="A50021"/>
              </a:solidFill>
            </a:endParaRPr>
          </a:p>
        </p:txBody>
      </p:sp>
      <p:sp>
        <p:nvSpPr>
          <p:cNvPr id="15" name="Segnaposto contenuto 14">
            <a:extLst>
              <a:ext uri="{FF2B5EF4-FFF2-40B4-BE49-F238E27FC236}">
                <a16:creationId xmlns:a16="http://schemas.microsoft.com/office/drawing/2014/main" id="{AD8797FE-4767-4620-99DF-A317C6851A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D.Fargion-ERICE-18 SEPT-2022</a:t>
            </a:r>
          </a:p>
        </p:txBody>
      </p:sp>
      <p:pic>
        <p:nvPicPr>
          <p:cNvPr id="394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00174"/>
            <a:ext cx="3073400" cy="485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42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76756" y="1405679"/>
            <a:ext cx="5441950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ttangolo 5"/>
          <p:cNvSpPr/>
          <p:nvPr/>
        </p:nvSpPr>
        <p:spPr>
          <a:xfrm>
            <a:off x="5500694" y="2071678"/>
            <a:ext cx="285752" cy="3500462"/>
          </a:xfrm>
          <a:prstGeom prst="rect">
            <a:avLst/>
          </a:prstGeom>
          <a:solidFill>
            <a:schemeClr val="accent3">
              <a:lumMod val="75000"/>
              <a:alpha val="2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6732240" y="2016403"/>
            <a:ext cx="71438" cy="3500462"/>
          </a:xfrm>
          <a:prstGeom prst="rect">
            <a:avLst/>
          </a:prstGeom>
          <a:solidFill>
            <a:srgbClr val="FF0000">
              <a:alpha val="10000"/>
            </a:srgbClr>
          </a:solidFill>
          <a:ln w="3492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5786446" y="2071678"/>
            <a:ext cx="928694" cy="3500462"/>
          </a:xfrm>
          <a:prstGeom prst="rect">
            <a:avLst/>
          </a:prstGeom>
          <a:solidFill>
            <a:schemeClr val="accent6">
              <a:lumMod val="75000"/>
              <a:alpha val="2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5410070" y="2084741"/>
            <a:ext cx="71438" cy="3500462"/>
          </a:xfrm>
          <a:prstGeom prst="rect">
            <a:avLst/>
          </a:prstGeom>
          <a:solidFill>
            <a:srgbClr val="FF0000">
              <a:alpha val="10000"/>
            </a:srgbClr>
          </a:solidFill>
          <a:ln w="3492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3" name="Freccia a destra 2"/>
          <p:cNvSpPr/>
          <p:nvPr/>
        </p:nvSpPr>
        <p:spPr>
          <a:xfrm>
            <a:off x="4951226" y="5813590"/>
            <a:ext cx="549468" cy="360040"/>
          </a:xfrm>
          <a:prstGeom prst="rightArrow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Freccia a destra 10"/>
          <p:cNvSpPr/>
          <p:nvPr/>
        </p:nvSpPr>
        <p:spPr>
          <a:xfrm flipH="1">
            <a:off x="6750858" y="5585203"/>
            <a:ext cx="1421541" cy="588427"/>
          </a:xfrm>
          <a:prstGeom prst="rightArrow">
            <a:avLst/>
          </a:prstGeom>
          <a:solidFill>
            <a:schemeClr val="accent1"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12" name="Freccia a destra 11"/>
          <p:cNvSpPr/>
          <p:nvPr/>
        </p:nvSpPr>
        <p:spPr>
          <a:xfrm rot="8524799">
            <a:off x="5421778" y="1738851"/>
            <a:ext cx="489011" cy="125503"/>
          </a:xfrm>
          <a:prstGeom prst="rightArrow">
            <a:avLst/>
          </a:prstGeom>
          <a:solidFill>
            <a:srgbClr val="FF0000">
              <a:alpha val="6000"/>
            </a:srgbClr>
          </a:solidFill>
          <a:ln>
            <a:solidFill>
              <a:srgbClr val="FF0000">
                <a:alpha val="3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13" name="Freccia a destra 12"/>
          <p:cNvSpPr/>
          <p:nvPr/>
        </p:nvSpPr>
        <p:spPr>
          <a:xfrm rot="9414317">
            <a:off x="6742354" y="1604862"/>
            <a:ext cx="1346184" cy="347805"/>
          </a:xfrm>
          <a:prstGeom prst="rightArrow">
            <a:avLst/>
          </a:prstGeom>
          <a:solidFill>
            <a:srgbClr val="FF0000">
              <a:alpha val="10000"/>
            </a:srgbClr>
          </a:solidFill>
          <a:ln>
            <a:solidFill>
              <a:srgbClr val="FF0000">
                <a:alpha val="3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14" name="Freccia a destra 13"/>
          <p:cNvSpPr/>
          <p:nvPr/>
        </p:nvSpPr>
        <p:spPr>
          <a:xfrm rot="5232534">
            <a:off x="6020634" y="1207351"/>
            <a:ext cx="777886" cy="986982"/>
          </a:xfrm>
          <a:prstGeom prst="rightArrow">
            <a:avLst>
              <a:gd name="adj1" fmla="val 50000"/>
              <a:gd name="adj2" fmla="val 43751"/>
            </a:avLst>
          </a:prstGeom>
          <a:solidFill>
            <a:srgbClr val="92D050">
              <a:alpha val="4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3548713-0FE8-48E0-A8E7-C64F69480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078F-04B3-4AC4-98E9-5906CABD87D4}" type="slidenum">
              <a:rPr lang="it-IT" smtClean="0"/>
              <a:pPr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0595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485" y="1455613"/>
            <a:ext cx="3198371" cy="4024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asellaDiTesto 4"/>
          <p:cNvSpPr txBox="1"/>
          <p:nvPr/>
        </p:nvSpPr>
        <p:spPr>
          <a:xfrm>
            <a:off x="285720" y="285728"/>
            <a:ext cx="47244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0070C0"/>
                </a:solidFill>
              </a:rPr>
              <a:t>The 2 tau </a:t>
            </a:r>
            <a:r>
              <a:rPr lang="it-IT" sz="2400" b="1" i="1" dirty="0" err="1">
                <a:solidFill>
                  <a:srgbClr val="0070C0"/>
                </a:solidFill>
              </a:rPr>
              <a:t>events</a:t>
            </a:r>
            <a:r>
              <a:rPr lang="it-IT" sz="2400" b="1" i="1" dirty="0">
                <a:solidFill>
                  <a:srgbClr val="0070C0"/>
                </a:solidFill>
              </a:rPr>
              <a:t>: </a:t>
            </a:r>
            <a:r>
              <a:rPr lang="it-IT" sz="2400" b="1" i="1" dirty="0">
                <a:solidFill>
                  <a:prstClr val="black"/>
                </a:solidFill>
              </a:rPr>
              <a:t>The </a:t>
            </a:r>
            <a:r>
              <a:rPr lang="it-IT" sz="2400" b="1" i="1" dirty="0" err="1">
                <a:solidFill>
                  <a:prstClr val="black"/>
                </a:solidFill>
              </a:rPr>
              <a:t>Historic</a:t>
            </a:r>
            <a:endParaRPr lang="it-IT" sz="2400" b="1" i="1" dirty="0">
              <a:solidFill>
                <a:prstClr val="black"/>
              </a:solidFill>
            </a:endParaRPr>
          </a:p>
          <a:p>
            <a:r>
              <a:rPr lang="it-IT" sz="2400" b="1" i="1" dirty="0">
                <a:solidFill>
                  <a:prstClr val="black"/>
                </a:solidFill>
              </a:rPr>
              <a:t> Evento </a:t>
            </a:r>
            <a:r>
              <a:rPr lang="it-IT" sz="2400" b="1" i="1" dirty="0">
                <a:solidFill>
                  <a:srgbClr val="FF0000"/>
                </a:solidFill>
              </a:rPr>
              <a:t>n.35</a:t>
            </a:r>
            <a:r>
              <a:rPr lang="it-IT" sz="2400" b="1" i="1" dirty="0">
                <a:solidFill>
                  <a:prstClr val="black"/>
                </a:solidFill>
              </a:rPr>
              <a:t> : </a:t>
            </a:r>
            <a:r>
              <a:rPr lang="it-IT" sz="2400" b="1" i="1" dirty="0">
                <a:solidFill>
                  <a:srgbClr val="FF0000"/>
                </a:solidFill>
              </a:rPr>
              <a:t>Big </a:t>
            </a:r>
            <a:r>
              <a:rPr lang="it-IT" sz="2400" b="1" i="1" dirty="0" err="1">
                <a:solidFill>
                  <a:srgbClr val="FF0000"/>
                </a:solidFill>
              </a:rPr>
              <a:t>Bird</a:t>
            </a:r>
            <a:r>
              <a:rPr lang="it-IT" sz="2400" b="1" i="1" dirty="0">
                <a:solidFill>
                  <a:srgbClr val="FF0000"/>
                </a:solidFill>
              </a:rPr>
              <a:t> 2 </a:t>
            </a:r>
            <a:r>
              <a:rPr lang="it-IT" sz="2400" b="1" i="1" dirty="0" err="1">
                <a:solidFill>
                  <a:srgbClr val="FF0000"/>
                </a:solidFill>
              </a:rPr>
              <a:t>PeV</a:t>
            </a:r>
            <a:r>
              <a:rPr lang="it-IT" sz="2400" b="1" i="1" dirty="0">
                <a:solidFill>
                  <a:prstClr val="black"/>
                </a:solidFill>
              </a:rPr>
              <a:t>..</a:t>
            </a:r>
            <a:r>
              <a:rPr lang="it-IT" sz="2400" b="1" i="1" dirty="0" err="1">
                <a:solidFill>
                  <a:prstClr val="black"/>
                </a:solidFill>
              </a:rPr>
              <a:t>Since</a:t>
            </a:r>
            <a:endParaRPr lang="it-IT" sz="2400" b="1" i="1" dirty="0">
              <a:solidFill>
                <a:prstClr val="black"/>
              </a:solidFill>
            </a:endParaRPr>
          </a:p>
          <a:p>
            <a:r>
              <a:rPr lang="it-IT" sz="2400" b="1" i="1" dirty="0">
                <a:solidFill>
                  <a:prstClr val="black"/>
                </a:solidFill>
              </a:rPr>
              <a:t>2012---</a:t>
            </a:r>
            <a:r>
              <a:rPr lang="it-IT" sz="2400" b="1" i="1" dirty="0">
                <a:solidFill>
                  <a:srgbClr val="0070C0"/>
                </a:solidFill>
              </a:rPr>
              <a:t>6 </a:t>
            </a:r>
            <a:r>
              <a:rPr lang="it-IT" sz="2400" b="1" i="1" dirty="0" err="1">
                <a:solidFill>
                  <a:srgbClr val="0070C0"/>
                </a:solidFill>
              </a:rPr>
              <a:t>years</a:t>
            </a:r>
            <a:r>
              <a:rPr lang="it-IT" sz="2400" b="1" i="1" dirty="0">
                <a:solidFill>
                  <a:srgbClr val="0070C0"/>
                </a:solidFill>
              </a:rPr>
              <a:t> long to </a:t>
            </a:r>
            <a:r>
              <a:rPr lang="it-IT" sz="2400" b="1" i="1" dirty="0" err="1">
                <a:solidFill>
                  <a:srgbClr val="0070C0"/>
                </a:solidFill>
              </a:rPr>
              <a:t>claim</a:t>
            </a:r>
            <a:r>
              <a:rPr lang="it-IT" sz="2400" b="1" i="1" dirty="0">
                <a:solidFill>
                  <a:srgbClr val="0070C0"/>
                </a:solidFill>
              </a:rPr>
              <a:t> a tau?</a:t>
            </a:r>
          </a:p>
        </p:txBody>
      </p:sp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10150" y="428604"/>
            <a:ext cx="413385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D.Fargion-ERICE-18 SEPT-2022</a:t>
            </a:r>
          </a:p>
        </p:txBody>
      </p:sp>
      <p:sp>
        <p:nvSpPr>
          <p:cNvPr id="3" name="Rettangolo 2"/>
          <p:cNvSpPr/>
          <p:nvPr/>
        </p:nvSpPr>
        <p:spPr>
          <a:xfrm>
            <a:off x="4355976" y="3857605"/>
            <a:ext cx="468052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rgbClr val="4F81BD">
                    <a:lumMod val="75000"/>
                  </a:srgbClr>
                </a:solidFill>
              </a:rPr>
              <a:t>So far there have only been three neutrinos powerful enough to receive the full Sesame Street treatment, with </a:t>
            </a:r>
            <a:r>
              <a:rPr lang="en-US" sz="2800" b="1" i="1" dirty="0">
                <a:solidFill>
                  <a:srgbClr val="FF0000"/>
                </a:solidFill>
              </a:rPr>
              <a:t>Big Bird </a:t>
            </a:r>
            <a:r>
              <a:rPr lang="en-US" sz="2400" b="1" i="1" dirty="0">
                <a:solidFill>
                  <a:srgbClr val="1F497D">
                    <a:lumMod val="60000"/>
                    <a:lumOff val="40000"/>
                  </a:srgbClr>
                </a:solidFill>
              </a:rPr>
              <a:t>joining </a:t>
            </a:r>
            <a:r>
              <a:rPr lang="en-US" sz="2400" b="1" i="1" dirty="0">
                <a:solidFill>
                  <a:srgbClr val="0070C0"/>
                </a:solidFill>
              </a:rPr>
              <a:t>Bert, 2011, and Ernie, 2012.</a:t>
            </a:r>
            <a:endParaRPr lang="it-IT" sz="2400" b="1" i="1" dirty="0">
              <a:solidFill>
                <a:srgbClr val="0070C0"/>
              </a:solidFill>
            </a:endParaRPr>
          </a:p>
        </p:txBody>
      </p:sp>
      <p:pic>
        <p:nvPicPr>
          <p:cNvPr id="3076" name="Picture 4" descr="IceCube high-energy astrophysical neutrinos - YouTub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85" y="4293096"/>
            <a:ext cx="4373462" cy="2460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644B2E86-1530-4BFF-998F-5F4001DA4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69" y="5652005"/>
            <a:ext cx="1291208" cy="99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797D99B-FC6D-4E43-919C-4D7A5DD48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078F-04B3-4AC4-98E9-5906CABD87D4}" type="slidenum">
              <a:rPr lang="it-IT" smtClean="0"/>
              <a:pPr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97102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2800" b="1" i="1" dirty="0">
                <a:solidFill>
                  <a:schemeClr val="accent1">
                    <a:lumMod val="75000"/>
                  </a:schemeClr>
                </a:solidFill>
              </a:rPr>
              <a:t>Big-Bird: 2 </a:t>
            </a:r>
            <a:r>
              <a:rPr lang="it-IT" sz="2800" b="1" i="1" dirty="0" err="1">
                <a:solidFill>
                  <a:schemeClr val="accent1">
                    <a:lumMod val="75000"/>
                  </a:schemeClr>
                </a:solidFill>
              </a:rPr>
              <a:t>PeV</a:t>
            </a:r>
            <a:r>
              <a:rPr lang="it-IT" sz="2800" b="1" i="1">
                <a:solidFill>
                  <a:schemeClr val="accent1">
                    <a:lumMod val="75000"/>
                  </a:schemeClr>
                </a:solidFill>
              </a:rPr>
              <a:t> tau (?) </a:t>
            </a:r>
            <a:r>
              <a:rPr lang="it-IT" sz="2800" b="1" i="1" dirty="0">
                <a:solidFill>
                  <a:schemeClr val="accent1">
                    <a:lumMod val="75000"/>
                  </a:schemeClr>
                </a:solidFill>
              </a:rPr>
              <a:t>candidate </a:t>
            </a:r>
            <a:r>
              <a:rPr lang="it-IT" sz="2800" b="1" i="1" dirty="0" err="1">
                <a:solidFill>
                  <a:schemeClr val="accent1">
                    <a:lumMod val="75000"/>
                  </a:schemeClr>
                </a:solidFill>
              </a:rPr>
              <a:t>pointing</a:t>
            </a:r>
            <a:r>
              <a:rPr lang="it-IT" sz="2800" b="1" i="1" dirty="0">
                <a:solidFill>
                  <a:schemeClr val="accent1">
                    <a:lumMod val="75000"/>
                  </a:schemeClr>
                </a:solidFill>
              </a:rPr>
              <a:t> no-</a:t>
            </a:r>
            <a:r>
              <a:rPr lang="it-IT" sz="2800" b="1" i="1" dirty="0" err="1">
                <a:solidFill>
                  <a:schemeClr val="accent1">
                    <a:lumMod val="75000"/>
                  </a:schemeClr>
                </a:solidFill>
              </a:rPr>
              <a:t>where</a:t>
            </a:r>
            <a:r>
              <a:rPr lang="it-IT" sz="2800" b="1" i="1" dirty="0">
                <a:solidFill>
                  <a:schemeClr val="accent1">
                    <a:lumMod val="75000"/>
                  </a:schemeClr>
                </a:solidFill>
              </a:rPr>
              <a:t>:</a:t>
            </a:r>
            <a:br>
              <a:rPr lang="it-IT" sz="2800" b="1" i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it-IT" sz="2800" b="1" i="1" dirty="0">
                <a:solidFill>
                  <a:schemeClr val="accent1">
                    <a:lumMod val="75000"/>
                  </a:schemeClr>
                </a:solidFill>
              </a:rPr>
              <a:t>no </a:t>
            </a:r>
            <a:r>
              <a:rPr lang="it-IT" sz="2800" b="1" i="1" dirty="0" err="1">
                <a:solidFill>
                  <a:schemeClr val="accent1">
                    <a:lumMod val="75000"/>
                  </a:schemeClr>
                </a:solidFill>
              </a:rPr>
              <a:t>correlation</a:t>
            </a:r>
            <a:r>
              <a:rPr lang="it-IT" sz="2800" b="1" i="1" dirty="0">
                <a:solidFill>
                  <a:schemeClr val="accent1">
                    <a:lumMod val="75000"/>
                  </a:schemeClr>
                </a:solidFill>
              </a:rPr>
              <a:t> with </a:t>
            </a:r>
            <a:r>
              <a:rPr lang="it-IT" sz="2800" b="1" i="1" dirty="0" err="1">
                <a:solidFill>
                  <a:schemeClr val="accent1">
                    <a:lumMod val="75000"/>
                  </a:schemeClr>
                </a:solidFill>
              </a:rPr>
              <a:t>known</a:t>
            </a:r>
            <a:r>
              <a:rPr lang="it-IT" sz="2800" b="1" i="1" dirty="0">
                <a:solidFill>
                  <a:schemeClr val="accent1">
                    <a:lumMod val="75000"/>
                  </a:schemeClr>
                </a:solidFill>
              </a:rPr>
              <a:t> sources, no </a:t>
            </a:r>
            <a:r>
              <a:rPr lang="it-IT" sz="2800" b="1" i="1" dirty="0" err="1">
                <a:solidFill>
                  <a:schemeClr val="accent1">
                    <a:lumMod val="75000"/>
                  </a:schemeClr>
                </a:solidFill>
              </a:rPr>
              <a:t>galactic</a:t>
            </a:r>
            <a:r>
              <a:rPr lang="it-IT" sz="28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2800" b="1" i="1" dirty="0" err="1">
                <a:solidFill>
                  <a:schemeClr val="accent1">
                    <a:lumMod val="75000"/>
                  </a:schemeClr>
                </a:solidFill>
              </a:rPr>
              <a:t>plane</a:t>
            </a:r>
            <a:r>
              <a:rPr lang="it-IT" sz="28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D.Fargion-ERICE-18 SEPT-2022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60"/>
            <a:ext cx="7920880" cy="516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ccia a destra 4"/>
          <p:cNvSpPr/>
          <p:nvPr/>
        </p:nvSpPr>
        <p:spPr>
          <a:xfrm rot="19145228">
            <a:off x="2665917" y="4455346"/>
            <a:ext cx="1098683" cy="438021"/>
          </a:xfrm>
          <a:prstGeom prst="rightArrow">
            <a:avLst/>
          </a:prstGeom>
          <a:solidFill>
            <a:srgbClr val="FF0000">
              <a:alpha val="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477" y="4350923"/>
            <a:ext cx="1291208" cy="99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DA6D88BE-887F-4132-B144-D4BC89061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078F-04B3-4AC4-98E9-5906CABD87D4}" type="slidenum">
              <a:rPr lang="it-IT" smtClean="0"/>
              <a:pPr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96544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92696"/>
            <a:ext cx="9036496" cy="1008112"/>
          </a:xfrm>
        </p:spPr>
        <p:txBody>
          <a:bodyPr>
            <a:noAutofit/>
          </a:bodyPr>
          <a:lstStyle/>
          <a:p>
            <a:r>
              <a:rPr lang="it-IT" sz="3200" b="1" i="1" dirty="0" err="1"/>
              <a:t>Flavor</a:t>
            </a:r>
            <a:r>
              <a:rPr lang="it-IT" sz="3200" b="1" i="1" dirty="0"/>
              <a:t> </a:t>
            </a:r>
            <a:r>
              <a:rPr lang="it-IT" sz="3200" b="1" i="1" dirty="0" err="1"/>
              <a:t>revolution</a:t>
            </a:r>
            <a:r>
              <a:rPr lang="it-IT" sz="3200" b="1" i="1" dirty="0"/>
              <a:t> ?</a:t>
            </a:r>
            <a:br>
              <a:rPr lang="it-IT" sz="3200" b="1" i="1" dirty="0"/>
            </a:br>
            <a:r>
              <a:rPr lang="it-IT" sz="2000" u="sng" dirty="0">
                <a:hlinkClick r:id="rId2" tooltip="Persistent link using digital object identifier"/>
              </a:rPr>
              <a:t>https://doi.org/10.1016/j.nima.2014.03.006</a:t>
            </a:r>
            <a:br>
              <a:rPr lang="it-IT" sz="2000" u="sng" dirty="0"/>
            </a:br>
            <a:r>
              <a:rPr lang="it-IT" sz="2000" u="sng" dirty="0"/>
              <a:t>The </a:t>
            </a:r>
            <a:r>
              <a:rPr lang="it-IT" sz="2000" u="sng" dirty="0" err="1"/>
              <a:t>cascades</a:t>
            </a:r>
            <a:r>
              <a:rPr lang="it-IT" sz="2000" u="sng" dirty="0"/>
              <a:t> must </a:t>
            </a:r>
            <a:r>
              <a:rPr lang="it-IT" sz="2000" u="sng" dirty="0" err="1"/>
              <a:t>overcome</a:t>
            </a:r>
            <a:r>
              <a:rPr lang="it-IT" sz="2000" u="sng" dirty="0"/>
              <a:t> 3 </a:t>
            </a:r>
            <a:r>
              <a:rPr lang="it-IT" sz="2000" u="sng" dirty="0" err="1"/>
              <a:t>times</a:t>
            </a:r>
            <a:r>
              <a:rPr lang="it-IT" sz="2000" u="sng" dirty="0"/>
              <a:t> the </a:t>
            </a:r>
            <a:r>
              <a:rPr lang="it-IT" sz="2000" u="sng" dirty="0" err="1"/>
              <a:t>tracks</a:t>
            </a:r>
            <a:r>
              <a:rPr lang="it-IT" sz="2000" u="sng" dirty="0"/>
              <a:t>:</a:t>
            </a:r>
            <a:br>
              <a:rPr lang="it-IT" sz="2000" u="sng" dirty="0"/>
            </a:br>
            <a:r>
              <a:rPr lang="it-IT" sz="2000" u="sng" dirty="0"/>
              <a:t> </a:t>
            </a:r>
            <a:r>
              <a:rPr lang="it-IT" sz="2000" u="sng" dirty="0" err="1"/>
              <a:t>not</a:t>
            </a:r>
            <a:r>
              <a:rPr lang="it-IT" sz="2000" u="sng" dirty="0"/>
              <a:t> just   the </a:t>
            </a:r>
            <a:r>
              <a:rPr lang="it-IT" sz="2000" u="sng" dirty="0" err="1"/>
              <a:t>observed</a:t>
            </a:r>
            <a:r>
              <a:rPr lang="it-IT" sz="2000" u="sng" dirty="0"/>
              <a:t> 1.6 </a:t>
            </a:r>
            <a:r>
              <a:rPr lang="it-IT" sz="2000" u="sng" dirty="0" err="1"/>
              <a:t>times</a:t>
            </a:r>
            <a:r>
              <a:rPr lang="it-IT" sz="2000" u="sng" dirty="0"/>
              <a:t> the </a:t>
            </a:r>
            <a:r>
              <a:rPr lang="it-IT" sz="2000" u="sng" dirty="0" err="1"/>
              <a:t>tracks</a:t>
            </a:r>
            <a:br>
              <a:rPr lang="it-IT" sz="3200" dirty="0"/>
            </a:br>
            <a:endParaRPr lang="it-IT" sz="3200" b="1" i="1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D.Fargion-ERICE-18 SEPT-2022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663808"/>
            <a:ext cx="5760640" cy="487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725144"/>
            <a:ext cx="865187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A4898E9C-5B8E-4D99-9A66-C73A51E87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078F-04B3-4AC4-98E9-5906CABD87D4}" type="slidenum">
              <a:rPr lang="it-IT" smtClean="0"/>
              <a:pPr/>
              <a:t>2</a:t>
            </a:fld>
            <a:endParaRPr lang="it-IT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7C649FC3-3DAE-4CBD-93FC-F1ECAE256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11960" y="4648052"/>
            <a:ext cx="537594" cy="432048"/>
          </a:xfrm>
          <a:prstGeom prst="rect">
            <a:avLst/>
          </a:prstGeom>
          <a:solidFill>
            <a:srgbClr val="92D050">
              <a:alpha val="1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5546065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0064" y="1000108"/>
            <a:ext cx="7289521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428792" y="642918"/>
            <a:ext cx="12167609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CasellaDiTesto 1"/>
          <p:cNvSpPr txBox="1"/>
          <p:nvPr/>
        </p:nvSpPr>
        <p:spPr>
          <a:xfrm>
            <a:off x="179512" y="44624"/>
            <a:ext cx="81369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i="1" dirty="0">
                <a:solidFill>
                  <a:srgbClr val="C0504D">
                    <a:lumMod val="75000"/>
                  </a:srgbClr>
                </a:solidFill>
              </a:rPr>
              <a:t>The </a:t>
            </a:r>
            <a:r>
              <a:rPr lang="it-IT" sz="3200" b="1" i="1" dirty="0" err="1">
                <a:solidFill>
                  <a:srgbClr val="FF0000"/>
                </a:solidFill>
              </a:rPr>
              <a:t>absence</a:t>
            </a:r>
            <a:r>
              <a:rPr lang="it-IT" sz="3200" b="1" i="1" dirty="0">
                <a:solidFill>
                  <a:srgbClr val="FF0000"/>
                </a:solidFill>
              </a:rPr>
              <a:t> of  GALACTIC PLANE </a:t>
            </a:r>
            <a:r>
              <a:rPr lang="it-IT" sz="3200" b="1" i="1" dirty="0">
                <a:solidFill>
                  <a:srgbClr val="C0504D">
                    <a:lumMod val="75000"/>
                  </a:srgbClr>
                </a:solidFill>
              </a:rPr>
              <a:t>in the  neutrino  HESE and  the  </a:t>
            </a:r>
            <a:r>
              <a:rPr lang="it-IT" sz="3200" b="1" i="1" dirty="0" err="1">
                <a:solidFill>
                  <a:srgbClr val="C0504D">
                    <a:lumMod val="75000"/>
                  </a:srgbClr>
                </a:solidFill>
              </a:rPr>
              <a:t>through</a:t>
            </a:r>
            <a:r>
              <a:rPr lang="it-IT" sz="3200" b="1" i="1" dirty="0">
                <a:solidFill>
                  <a:srgbClr val="C0504D">
                    <a:lumMod val="75000"/>
                  </a:srgbClr>
                </a:solidFill>
              </a:rPr>
              <a:t> </a:t>
            </a:r>
            <a:r>
              <a:rPr lang="it-IT" sz="3200" b="1" i="1" dirty="0" err="1">
                <a:solidFill>
                  <a:srgbClr val="C0504D">
                    <a:lumMod val="75000"/>
                  </a:srgbClr>
                </a:solidFill>
              </a:rPr>
              <a:t>going</a:t>
            </a:r>
            <a:r>
              <a:rPr lang="it-IT" sz="3200" b="1" i="1" dirty="0">
                <a:solidFill>
                  <a:srgbClr val="C0504D">
                    <a:lumMod val="75000"/>
                  </a:srgbClr>
                </a:solidFill>
              </a:rPr>
              <a:t> </a:t>
            </a:r>
            <a:r>
              <a:rPr lang="it-IT" sz="3200" b="1" i="1" dirty="0" err="1">
                <a:solidFill>
                  <a:srgbClr val="C0504D">
                    <a:lumMod val="75000"/>
                  </a:srgbClr>
                </a:solidFill>
              </a:rPr>
              <a:t>muons</a:t>
            </a:r>
            <a:r>
              <a:rPr lang="it-IT" sz="3200" b="1" i="1" dirty="0">
                <a:solidFill>
                  <a:srgbClr val="C0504D">
                    <a:lumMod val="75000"/>
                  </a:srgbClr>
                </a:solidFill>
              </a:rPr>
              <a:t>   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915616" y="6357958"/>
            <a:ext cx="4880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i="1" dirty="0">
                <a:solidFill>
                  <a:srgbClr val="4F81BD">
                    <a:lumMod val="75000"/>
                  </a:srgbClr>
                </a:solidFill>
              </a:rPr>
              <a:t>ABSENCE OF  HESE  MULTIPLETS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D.Fargion-ERICE-18 SEPT-2022</a:t>
            </a:r>
          </a:p>
        </p:txBody>
      </p:sp>
      <p:sp>
        <p:nvSpPr>
          <p:cNvPr id="6" name="Freccia a destra 5"/>
          <p:cNvSpPr/>
          <p:nvPr/>
        </p:nvSpPr>
        <p:spPr>
          <a:xfrm>
            <a:off x="0" y="2492896"/>
            <a:ext cx="640064" cy="792088"/>
          </a:xfrm>
          <a:prstGeom prst="rightArrow">
            <a:avLst/>
          </a:prstGeom>
          <a:solidFill>
            <a:schemeClr val="accent1"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8" name="Freccia a destra 7"/>
          <p:cNvSpPr/>
          <p:nvPr/>
        </p:nvSpPr>
        <p:spPr>
          <a:xfrm rot="10048320">
            <a:off x="7996384" y="2479309"/>
            <a:ext cx="640064" cy="792088"/>
          </a:xfrm>
          <a:prstGeom prst="rightArrow">
            <a:avLst/>
          </a:prstGeom>
          <a:solidFill>
            <a:schemeClr val="accent1"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605CAF5-F7E4-4F7D-9254-70A0A9278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078F-04B3-4AC4-98E9-5906CABD87D4}" type="slidenum">
              <a:rPr lang="it-IT" smtClean="0"/>
              <a:pPr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317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157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15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-252536" y="116632"/>
            <a:ext cx="9587408" cy="1143000"/>
          </a:xfrm>
        </p:spPr>
        <p:txBody>
          <a:bodyPr>
            <a:normAutofit fontScale="90000"/>
          </a:bodyPr>
          <a:lstStyle/>
          <a:p>
            <a:r>
              <a:rPr lang="it-IT" sz="2800" b="1" i="1" dirty="0" err="1">
                <a:solidFill>
                  <a:srgbClr val="0070C0"/>
                </a:solidFill>
              </a:rPr>
              <a:t>Only</a:t>
            </a:r>
            <a:r>
              <a:rPr lang="it-IT" sz="2800" b="1" i="1" dirty="0">
                <a:solidFill>
                  <a:srgbClr val="0070C0"/>
                </a:solidFill>
              </a:rPr>
              <a:t> </a:t>
            </a:r>
            <a:r>
              <a:rPr lang="it-IT" sz="2800" b="1" i="1" dirty="0" err="1">
                <a:solidFill>
                  <a:srgbClr val="0070C0"/>
                </a:solidFill>
              </a:rPr>
              <a:t>Two</a:t>
            </a:r>
            <a:r>
              <a:rPr lang="it-IT" sz="2800" b="1" i="1" dirty="0">
                <a:solidFill>
                  <a:srgbClr val="0070C0"/>
                </a:solidFill>
              </a:rPr>
              <a:t> </a:t>
            </a:r>
            <a:r>
              <a:rPr lang="it-IT" sz="2800" b="1" i="1" dirty="0" err="1">
                <a:solidFill>
                  <a:srgbClr val="0070C0"/>
                </a:solidFill>
              </a:rPr>
              <a:t>Taus</a:t>
            </a:r>
            <a:r>
              <a:rPr lang="it-IT" sz="2800" b="1" i="1" dirty="0">
                <a:solidFill>
                  <a:srgbClr val="0070C0"/>
                </a:solidFill>
              </a:rPr>
              <a:t>  </a:t>
            </a:r>
            <a:r>
              <a:rPr lang="it-IT" sz="2800" b="1" i="1" dirty="0" err="1">
                <a:solidFill>
                  <a:srgbClr val="0070C0"/>
                </a:solidFill>
              </a:rPr>
              <a:t>found</a:t>
            </a:r>
            <a:r>
              <a:rPr lang="it-IT" sz="2800" b="1" i="1" dirty="0">
                <a:solidFill>
                  <a:srgbClr val="0070C0"/>
                </a:solidFill>
              </a:rPr>
              <a:t>  </a:t>
            </a:r>
            <a:r>
              <a:rPr lang="it-IT" sz="2800" b="1" i="1" dirty="0" err="1">
                <a:solidFill>
                  <a:srgbClr val="0070C0"/>
                </a:solidFill>
              </a:rPr>
              <a:t>above</a:t>
            </a:r>
            <a:r>
              <a:rPr lang="it-IT" sz="2800" b="1" i="1" dirty="0">
                <a:solidFill>
                  <a:srgbClr val="0070C0"/>
                </a:solidFill>
              </a:rPr>
              <a:t> </a:t>
            </a:r>
            <a:r>
              <a:rPr lang="it-IT" sz="2800" b="1" i="1" dirty="0" err="1">
                <a:solidFill>
                  <a:srgbClr val="0070C0"/>
                </a:solidFill>
              </a:rPr>
              <a:t>hundred</a:t>
            </a:r>
            <a:r>
              <a:rPr lang="it-IT" sz="2800" b="1" i="1" dirty="0">
                <a:solidFill>
                  <a:srgbClr val="0070C0"/>
                </a:solidFill>
              </a:rPr>
              <a:t> </a:t>
            </a:r>
            <a:r>
              <a:rPr lang="it-IT" sz="2800" b="1" i="1" dirty="0" err="1">
                <a:solidFill>
                  <a:srgbClr val="0070C0"/>
                </a:solidFill>
              </a:rPr>
              <a:t>TeV</a:t>
            </a:r>
            <a:r>
              <a:rPr lang="it-IT" sz="2800" b="1" i="1" dirty="0">
                <a:solidFill>
                  <a:srgbClr val="0070C0"/>
                </a:solidFill>
              </a:rPr>
              <a:t> </a:t>
            </a:r>
            <a:r>
              <a:rPr lang="it-IT" sz="2800" b="1" i="1" dirty="0" err="1">
                <a:solidFill>
                  <a:srgbClr val="0070C0"/>
                </a:solidFill>
              </a:rPr>
              <a:t>energies</a:t>
            </a:r>
            <a:r>
              <a:rPr lang="it-IT" sz="2800" b="1" i="1" dirty="0">
                <a:solidFill>
                  <a:srgbClr val="0070C0"/>
                </a:solidFill>
              </a:rPr>
              <a:t>?</a:t>
            </a:r>
            <a:br>
              <a:rPr lang="it-IT" sz="2800" b="1" i="1" dirty="0">
                <a:solidFill>
                  <a:srgbClr val="0070C0"/>
                </a:solidFill>
              </a:rPr>
            </a:br>
            <a:r>
              <a:rPr lang="it-IT" sz="2800" b="1" i="1" dirty="0" err="1">
                <a:solidFill>
                  <a:srgbClr val="0070C0"/>
                </a:solidFill>
              </a:rPr>
              <a:t>There</a:t>
            </a:r>
            <a:r>
              <a:rPr lang="it-IT" sz="2800" b="1" i="1" dirty="0">
                <a:solidFill>
                  <a:srgbClr val="0070C0"/>
                </a:solidFill>
              </a:rPr>
              <a:t> </a:t>
            </a:r>
            <a:r>
              <a:rPr lang="it-IT" sz="2800" b="1" i="1" dirty="0" err="1">
                <a:solidFill>
                  <a:srgbClr val="0070C0"/>
                </a:solidFill>
              </a:rPr>
              <a:t>were</a:t>
            </a:r>
            <a:r>
              <a:rPr lang="it-IT" sz="2800" b="1" i="1" dirty="0">
                <a:solidFill>
                  <a:srgbClr val="0070C0"/>
                </a:solidFill>
              </a:rPr>
              <a:t>  </a:t>
            </a:r>
            <a:r>
              <a:rPr lang="it-IT" sz="2800" b="1" i="1" dirty="0">
                <a:solidFill>
                  <a:srgbClr val="FF0000"/>
                </a:solidFill>
              </a:rPr>
              <a:t>36  </a:t>
            </a:r>
            <a:r>
              <a:rPr lang="it-IT" sz="2800" b="1" i="1" dirty="0" err="1">
                <a:solidFill>
                  <a:srgbClr val="FF0000"/>
                </a:solidFill>
              </a:rPr>
              <a:t>cascades</a:t>
            </a:r>
            <a:r>
              <a:rPr lang="it-IT" sz="2800" b="1" i="1" dirty="0">
                <a:solidFill>
                  <a:srgbClr val="FF0000"/>
                </a:solidFill>
              </a:rPr>
              <a:t>-</a:t>
            </a:r>
            <a:r>
              <a:rPr lang="it-IT" sz="2800" b="1" i="1" dirty="0">
                <a:solidFill>
                  <a:srgbClr val="0070C0"/>
                </a:solidFill>
              </a:rPr>
              <a:t>&gt; </a:t>
            </a:r>
            <a:r>
              <a:rPr lang="it-IT" sz="2800" b="1" i="1" dirty="0">
                <a:solidFill>
                  <a:srgbClr val="FF0000"/>
                </a:solidFill>
              </a:rPr>
              <a:t>versus </a:t>
            </a:r>
            <a:r>
              <a:rPr lang="it-IT" sz="2800" b="1" i="1" dirty="0" err="1">
                <a:solidFill>
                  <a:srgbClr val="FF0000"/>
                </a:solidFill>
              </a:rPr>
              <a:t>only</a:t>
            </a:r>
            <a:r>
              <a:rPr lang="it-IT" sz="2800" b="1" i="1" dirty="0">
                <a:solidFill>
                  <a:srgbClr val="FF0000"/>
                </a:solidFill>
              </a:rPr>
              <a:t>  2 tau</a:t>
            </a:r>
            <a:r>
              <a:rPr lang="it-IT" sz="2800" b="1" i="1" dirty="0">
                <a:solidFill>
                  <a:srgbClr val="0070C0"/>
                </a:solidFill>
              </a:rPr>
              <a:t>! Too </a:t>
            </a:r>
            <a:r>
              <a:rPr lang="it-IT" sz="2800" b="1" i="1" dirty="0" err="1">
                <a:solidFill>
                  <a:srgbClr val="0070C0"/>
                </a:solidFill>
              </a:rPr>
              <a:t>few</a:t>
            </a:r>
            <a:r>
              <a:rPr lang="it-IT" sz="2800" b="1" i="1" dirty="0">
                <a:solidFill>
                  <a:srgbClr val="0070C0"/>
                </a:solidFill>
              </a:rPr>
              <a:t>!!</a:t>
            </a:r>
            <a:br>
              <a:rPr lang="it-IT" sz="2800" b="1" i="1" dirty="0">
                <a:solidFill>
                  <a:srgbClr val="0070C0"/>
                </a:solidFill>
              </a:rPr>
            </a:br>
            <a:r>
              <a:rPr lang="it-IT" sz="2800" b="1" i="1" dirty="0" err="1">
                <a:solidFill>
                  <a:srgbClr val="0070C0"/>
                </a:solidFill>
              </a:rPr>
              <a:t>Upgoing</a:t>
            </a:r>
            <a:r>
              <a:rPr lang="it-IT" sz="2800" b="1" i="1" dirty="0">
                <a:solidFill>
                  <a:srgbClr val="0070C0"/>
                </a:solidFill>
              </a:rPr>
              <a:t> </a:t>
            </a:r>
            <a:r>
              <a:rPr lang="it-IT" sz="2800" b="1" i="1" dirty="0" err="1">
                <a:solidFill>
                  <a:srgbClr val="0070C0"/>
                </a:solidFill>
              </a:rPr>
              <a:t>above</a:t>
            </a:r>
            <a:r>
              <a:rPr lang="it-IT" sz="2800" b="1" i="1" dirty="0">
                <a:solidFill>
                  <a:srgbClr val="0070C0"/>
                </a:solidFill>
              </a:rPr>
              <a:t> 90 </a:t>
            </a:r>
            <a:r>
              <a:rPr lang="it-IT" sz="2800" b="1" i="1" dirty="0" err="1">
                <a:solidFill>
                  <a:srgbClr val="0070C0"/>
                </a:solidFill>
              </a:rPr>
              <a:t>TeVs</a:t>
            </a:r>
            <a:r>
              <a:rPr lang="it-IT" sz="2800" b="1" i="1" dirty="0">
                <a:solidFill>
                  <a:srgbClr val="0070C0"/>
                </a:solidFill>
              </a:rPr>
              <a:t>: 10 cascades-6 tracks = charm </a:t>
            </a:r>
            <a:r>
              <a:rPr lang="it-IT" sz="2800" b="1" i="1" dirty="0" err="1">
                <a:solidFill>
                  <a:srgbClr val="0070C0"/>
                </a:solidFill>
              </a:rPr>
              <a:t>ones</a:t>
            </a:r>
            <a:endParaRPr lang="it-IT" sz="2800" b="1" i="1" dirty="0">
              <a:solidFill>
                <a:srgbClr val="0070C0"/>
              </a:solidFill>
            </a:endParaRPr>
          </a:p>
        </p:txBody>
      </p:sp>
      <p:pic>
        <p:nvPicPr>
          <p:cNvPr id="396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1214422"/>
            <a:ext cx="7956550" cy="5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ttangolo 4"/>
          <p:cNvSpPr/>
          <p:nvPr/>
        </p:nvSpPr>
        <p:spPr>
          <a:xfrm>
            <a:off x="3908962" y="1428736"/>
            <a:ext cx="4214842" cy="2143140"/>
          </a:xfrm>
          <a:prstGeom prst="rect">
            <a:avLst/>
          </a:prstGeom>
          <a:solidFill>
            <a:schemeClr val="accent3">
              <a:lumMod val="75000"/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6" name="Ovale 5"/>
          <p:cNvSpPr/>
          <p:nvPr/>
        </p:nvSpPr>
        <p:spPr>
          <a:xfrm>
            <a:off x="7266548" y="5010684"/>
            <a:ext cx="500066" cy="500066"/>
          </a:xfrm>
          <a:prstGeom prst="ellipse">
            <a:avLst/>
          </a:prstGeom>
          <a:solidFill>
            <a:srgbClr val="FF0000">
              <a:alpha val="10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7" name="Ovale 6"/>
          <p:cNvSpPr/>
          <p:nvPr/>
        </p:nvSpPr>
        <p:spPr>
          <a:xfrm>
            <a:off x="3704696" y="4638908"/>
            <a:ext cx="295800" cy="500066"/>
          </a:xfrm>
          <a:prstGeom prst="ellipse">
            <a:avLst/>
          </a:prstGeom>
          <a:solidFill>
            <a:srgbClr val="FF0000">
              <a:alpha val="10000"/>
            </a:srgbClr>
          </a:solidFill>
          <a:ln w="38100">
            <a:solidFill>
              <a:srgbClr val="FF0000">
                <a:alpha val="9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3" name="Freccia a destra 2"/>
          <p:cNvSpPr/>
          <p:nvPr/>
        </p:nvSpPr>
        <p:spPr>
          <a:xfrm rot="17193905">
            <a:off x="3592714" y="5429300"/>
            <a:ext cx="519762" cy="688750"/>
          </a:xfrm>
          <a:prstGeom prst="rightArrow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Freccia a destra 7"/>
          <p:cNvSpPr/>
          <p:nvPr/>
        </p:nvSpPr>
        <p:spPr>
          <a:xfrm rot="17193905">
            <a:off x="7119868" y="5469504"/>
            <a:ext cx="606922" cy="652449"/>
          </a:xfrm>
          <a:prstGeom prst="rightArrow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D.Fargion-ERICE-18 SEPT-2022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A5D6E303-0750-4102-B144-F69022986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078F-04B3-4AC4-98E9-5906CABD87D4}" type="slidenum">
              <a:rPr lang="it-IT" smtClean="0"/>
              <a:pPr/>
              <a:t>21</a:t>
            </a:fld>
            <a:endParaRPr lang="it-IT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4567AEEA-F9E9-47E0-9330-2BCCDB950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65" y="5565203"/>
            <a:ext cx="798408" cy="6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5267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i="1" dirty="0">
                <a:solidFill>
                  <a:schemeClr val="accent5">
                    <a:lumMod val="50000"/>
                  </a:schemeClr>
                </a:solidFill>
              </a:rPr>
              <a:t>The </a:t>
            </a:r>
            <a:r>
              <a:rPr lang="it-IT" b="1" i="1" dirty="0" err="1">
                <a:solidFill>
                  <a:schemeClr val="accent5">
                    <a:lumMod val="50000"/>
                  </a:schemeClr>
                </a:solidFill>
              </a:rPr>
              <a:t>Flavor</a:t>
            </a:r>
            <a:r>
              <a:rPr lang="it-IT" b="1" i="1" dirty="0">
                <a:solidFill>
                  <a:schemeClr val="accent5">
                    <a:lumMod val="50000"/>
                  </a:schemeClr>
                </a:solidFill>
              </a:rPr>
              <a:t> puzzle in ICECUBE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196752"/>
            <a:ext cx="8363272" cy="4929411"/>
          </a:xfrm>
        </p:spPr>
        <p:txBody>
          <a:bodyPr>
            <a:noAutofit/>
          </a:bodyPr>
          <a:lstStyle/>
          <a:p>
            <a:r>
              <a:rPr lang="it-IT" sz="2800" b="1" dirty="0" err="1">
                <a:solidFill>
                  <a:schemeClr val="tx2">
                    <a:lumMod val="50000"/>
                  </a:schemeClr>
                </a:solidFill>
              </a:rPr>
              <a:t>Any</a:t>
            </a:r>
            <a:r>
              <a:rPr lang="it-IT" sz="28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2800" b="1" dirty="0" err="1">
                <a:solidFill>
                  <a:schemeClr val="tx2">
                    <a:lumMod val="50000"/>
                  </a:schemeClr>
                </a:solidFill>
              </a:rPr>
              <a:t>cosmic</a:t>
            </a:r>
            <a:r>
              <a:rPr lang="it-IT" sz="2800" b="1" dirty="0">
                <a:solidFill>
                  <a:schemeClr val="tx2">
                    <a:lumMod val="50000"/>
                  </a:schemeClr>
                </a:solidFill>
              </a:rPr>
              <a:t> Neutrino  </a:t>
            </a:r>
            <a:r>
              <a:rPr lang="it-IT" sz="2800" b="1" dirty="0" err="1">
                <a:solidFill>
                  <a:schemeClr val="tx2">
                    <a:lumMod val="50000"/>
                  </a:schemeClr>
                </a:solidFill>
              </a:rPr>
              <a:t>should</a:t>
            </a:r>
            <a:r>
              <a:rPr lang="it-IT" sz="2800" b="1" dirty="0">
                <a:solidFill>
                  <a:schemeClr val="tx2">
                    <a:lumMod val="50000"/>
                  </a:schemeClr>
                </a:solidFill>
              </a:rPr>
              <a:t> be </a:t>
            </a:r>
            <a:r>
              <a:rPr lang="it-IT" sz="2800" b="1" dirty="0" err="1">
                <a:solidFill>
                  <a:schemeClr val="tx2">
                    <a:lumMod val="50000"/>
                  </a:schemeClr>
                </a:solidFill>
              </a:rPr>
              <a:t>democratic</a:t>
            </a:r>
            <a:r>
              <a:rPr lang="it-IT" sz="2800" b="1" dirty="0">
                <a:solidFill>
                  <a:schemeClr val="tx2">
                    <a:lumMod val="50000"/>
                  </a:schemeClr>
                </a:solidFill>
              </a:rPr>
              <a:t> in 3 </a:t>
            </a:r>
            <a:r>
              <a:rPr lang="it-IT" sz="2800" b="1" dirty="0" err="1">
                <a:solidFill>
                  <a:schemeClr val="tx2">
                    <a:lumMod val="50000"/>
                  </a:schemeClr>
                </a:solidFill>
              </a:rPr>
              <a:t>flavors</a:t>
            </a:r>
            <a:r>
              <a:rPr lang="it-IT" sz="28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2800" b="1" dirty="0" err="1">
                <a:solidFill>
                  <a:schemeClr val="tx2">
                    <a:lumMod val="50000"/>
                  </a:schemeClr>
                </a:solidFill>
              </a:rPr>
              <a:t>because</a:t>
            </a:r>
            <a:r>
              <a:rPr lang="it-IT" sz="2800" b="1" dirty="0">
                <a:solidFill>
                  <a:schemeClr val="tx2">
                    <a:lumMod val="50000"/>
                  </a:schemeClr>
                </a:solidFill>
              </a:rPr>
              <a:t>  </a:t>
            </a:r>
            <a:r>
              <a:rPr lang="it-IT" sz="2800" b="1" dirty="0" err="1">
                <a:solidFill>
                  <a:schemeClr val="tx2">
                    <a:lumMod val="50000"/>
                  </a:schemeClr>
                </a:solidFill>
              </a:rPr>
              <a:t>cosmic</a:t>
            </a:r>
            <a:r>
              <a:rPr lang="it-IT" sz="2800" b="1" dirty="0">
                <a:solidFill>
                  <a:schemeClr val="tx2">
                    <a:lumMod val="50000"/>
                  </a:schemeClr>
                </a:solidFill>
              </a:rPr>
              <a:t> mixing: </a:t>
            </a:r>
            <a:r>
              <a:rPr lang="it-IT" sz="2800" b="1" dirty="0">
                <a:solidFill>
                  <a:srgbClr val="C00000"/>
                </a:solidFill>
              </a:rPr>
              <a:t>1:1:1 = &gt;</a:t>
            </a:r>
          </a:p>
          <a:p>
            <a:r>
              <a:rPr lang="it-IT" sz="2800" b="1" i="1" dirty="0">
                <a:solidFill>
                  <a:schemeClr val="tx2">
                    <a:lumMod val="75000"/>
                  </a:schemeClr>
                </a:solidFill>
              </a:rPr>
              <a:t>ASTROPHYSICS WAIT FOR : </a:t>
            </a:r>
          </a:p>
          <a:p>
            <a:r>
              <a:rPr lang="it-IT" sz="4000" b="1" i="1" dirty="0">
                <a:solidFill>
                  <a:srgbClr val="FF0000"/>
                </a:solidFill>
              </a:rPr>
              <a:t>3 </a:t>
            </a:r>
            <a:r>
              <a:rPr lang="it-IT" sz="4000" b="1" i="1" dirty="0" err="1">
                <a:solidFill>
                  <a:srgbClr val="FF0000"/>
                </a:solidFill>
              </a:rPr>
              <a:t>cascade</a:t>
            </a:r>
            <a:r>
              <a:rPr lang="it-IT" sz="4000" b="1" i="1" dirty="0">
                <a:solidFill>
                  <a:srgbClr val="FF0000"/>
                </a:solidFill>
              </a:rPr>
              <a:t> and 1 Tracks</a:t>
            </a:r>
            <a:endParaRPr lang="it-IT" sz="2800" b="1" i="1" dirty="0">
              <a:solidFill>
                <a:srgbClr val="FF0000"/>
              </a:solidFill>
            </a:endParaRPr>
          </a:p>
          <a:p>
            <a:endParaRPr lang="it-IT" sz="2800" b="1" dirty="0">
              <a:solidFill>
                <a:srgbClr val="C00000"/>
              </a:solidFill>
            </a:endParaRPr>
          </a:p>
          <a:p>
            <a:r>
              <a:rPr lang="it-IT" sz="2800" b="1" dirty="0">
                <a:solidFill>
                  <a:srgbClr val="FF0000"/>
                </a:solidFill>
              </a:rPr>
              <a:t>BUT </a:t>
            </a:r>
            <a:r>
              <a:rPr lang="it-IT" sz="2800" b="1" dirty="0">
                <a:solidFill>
                  <a:schemeClr val="tx2">
                    <a:lumMod val="75000"/>
                  </a:schemeClr>
                </a:solidFill>
              </a:rPr>
              <a:t>First 6 </a:t>
            </a:r>
            <a:r>
              <a:rPr lang="it-IT" sz="2800" b="1" dirty="0" err="1">
                <a:solidFill>
                  <a:schemeClr val="tx2">
                    <a:lumMod val="75000"/>
                  </a:schemeClr>
                </a:solidFill>
              </a:rPr>
              <a:t>years</a:t>
            </a:r>
            <a:r>
              <a:rPr lang="it-IT" sz="2800" b="1" dirty="0">
                <a:solidFill>
                  <a:schemeClr val="tx2">
                    <a:lumMod val="75000"/>
                  </a:schemeClr>
                </a:solidFill>
              </a:rPr>
              <a:t>  </a:t>
            </a:r>
            <a:r>
              <a:rPr lang="it-IT" sz="2800" b="1" dirty="0" err="1">
                <a:solidFill>
                  <a:schemeClr val="tx2">
                    <a:lumMod val="75000"/>
                  </a:schemeClr>
                </a:solidFill>
              </a:rPr>
              <a:t>Icecube</a:t>
            </a:r>
            <a:r>
              <a:rPr lang="it-IT" sz="28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sz="2800" b="1" dirty="0">
                <a:solidFill>
                  <a:schemeClr val="tx2">
                    <a:lumMod val="50000"/>
                  </a:schemeClr>
                </a:solidFill>
              </a:rPr>
              <a:t>are CORRESPONDING  to: </a:t>
            </a:r>
            <a:r>
              <a:rPr lang="it-IT" sz="2800" b="1" dirty="0">
                <a:solidFill>
                  <a:srgbClr val="C00000"/>
                </a:solidFill>
              </a:rPr>
              <a:t>1.6 cascade+1 </a:t>
            </a:r>
            <a:r>
              <a:rPr lang="it-IT" sz="2800" b="1" dirty="0" err="1">
                <a:solidFill>
                  <a:srgbClr val="C00000"/>
                </a:solidFill>
              </a:rPr>
              <a:t>track</a:t>
            </a:r>
            <a:r>
              <a:rPr lang="it-IT" sz="2800" b="1" dirty="0">
                <a:solidFill>
                  <a:srgbClr val="C00000"/>
                </a:solidFill>
              </a:rPr>
              <a:t> = 1:1:0</a:t>
            </a:r>
            <a:r>
              <a:rPr lang="it-IT" sz="2800" b="1" dirty="0">
                <a:solidFill>
                  <a:schemeClr val="tx2">
                    <a:lumMod val="75000"/>
                  </a:schemeClr>
                </a:solidFill>
              </a:rPr>
              <a:t>…. (</a:t>
            </a:r>
            <a:r>
              <a:rPr lang="it-IT" sz="2800" b="1" dirty="0" err="1">
                <a:solidFill>
                  <a:schemeClr val="tx2">
                    <a:lumMod val="75000"/>
                  </a:schemeClr>
                </a:solidFill>
              </a:rPr>
              <a:t>as</a:t>
            </a:r>
            <a:r>
              <a:rPr lang="it-IT" sz="2800" b="1" dirty="0">
                <a:solidFill>
                  <a:schemeClr val="tx2">
                    <a:lumMod val="75000"/>
                  </a:schemeClr>
                </a:solidFill>
              </a:rPr>
              <a:t> prompt </a:t>
            </a:r>
            <a:r>
              <a:rPr lang="it-IT" sz="2800" b="1" dirty="0" err="1">
                <a:solidFill>
                  <a:schemeClr val="tx2">
                    <a:lumMod val="75000"/>
                  </a:schemeClr>
                </a:solidFill>
              </a:rPr>
              <a:t>neutrinos</a:t>
            </a:r>
            <a:r>
              <a:rPr lang="it-IT" sz="2800" b="1" dirty="0">
                <a:solidFill>
                  <a:schemeClr val="tx2">
                    <a:lumMod val="75000"/>
                  </a:schemeClr>
                </a:solidFill>
              </a:rPr>
              <a:t>)</a:t>
            </a:r>
          </a:p>
          <a:p>
            <a:r>
              <a:rPr lang="it-IT" sz="2800" b="1" dirty="0" err="1">
                <a:solidFill>
                  <a:schemeClr val="tx2">
                    <a:lumMod val="75000"/>
                  </a:schemeClr>
                </a:solidFill>
              </a:rPr>
              <a:t>Multiply</a:t>
            </a:r>
            <a:r>
              <a:rPr lang="it-IT" sz="2800" b="1" dirty="0">
                <a:solidFill>
                  <a:schemeClr val="tx2">
                    <a:lumMod val="75000"/>
                  </a:schemeClr>
                </a:solidFill>
              </a:rPr>
              <a:t> by 6</a:t>
            </a:r>
            <a:r>
              <a:rPr lang="it-IT" sz="2800" b="1" dirty="0">
                <a:solidFill>
                  <a:schemeClr val="tx2">
                    <a:lumMod val="75000"/>
                  </a:schemeClr>
                </a:solidFill>
                <a:sym typeface="Wingdings" panose="05000000000000000000" pitchFamily="2" charset="2"/>
              </a:rPr>
              <a:t> one </a:t>
            </a:r>
            <a:r>
              <a:rPr lang="it-IT" sz="2800" b="1" dirty="0" err="1">
                <a:solidFill>
                  <a:schemeClr val="tx2">
                    <a:lumMod val="75000"/>
                  </a:schemeClr>
                </a:solidFill>
                <a:sym typeface="Wingdings" panose="05000000000000000000" pitchFamily="2" charset="2"/>
              </a:rPr>
              <a:t>may</a:t>
            </a:r>
            <a:r>
              <a:rPr lang="it-IT" sz="2800" b="1" dirty="0">
                <a:solidFill>
                  <a:schemeClr val="tx2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it-IT" sz="2800" b="1" dirty="0" err="1">
                <a:solidFill>
                  <a:schemeClr val="tx2">
                    <a:lumMod val="75000"/>
                  </a:schemeClr>
                </a:solidFill>
                <a:sym typeface="Wingdings" panose="05000000000000000000" pitchFamily="2" charset="2"/>
              </a:rPr>
              <a:t>expect</a:t>
            </a:r>
            <a:r>
              <a:rPr lang="it-IT" sz="2800" b="1" dirty="0">
                <a:solidFill>
                  <a:schemeClr val="tx2">
                    <a:lumMod val="75000"/>
                  </a:schemeClr>
                </a:solidFill>
                <a:sym typeface="Wingdings" panose="05000000000000000000" pitchFamily="2" charset="2"/>
              </a:rPr>
              <a:t> 10 cascades,6 tracks</a:t>
            </a:r>
          </a:p>
          <a:p>
            <a:r>
              <a:rPr lang="it-IT" sz="2800" b="1" dirty="0">
                <a:solidFill>
                  <a:schemeClr val="tx2">
                    <a:lumMod val="75000"/>
                  </a:schemeClr>
                </a:solidFill>
                <a:sym typeface="Wingdings" panose="05000000000000000000" pitchFamily="2" charset="2"/>
              </a:rPr>
              <a:t>AS OBSERVED FOR UPWARD HESE EVENTS</a:t>
            </a:r>
            <a:endParaRPr lang="it-IT" sz="2800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it-IT" sz="2800" b="1" dirty="0">
                <a:solidFill>
                  <a:srgbClr val="C00000"/>
                </a:solidFill>
              </a:rPr>
              <a:t>AS FOR CHARMED ATMOSPHERIC ONES</a:t>
            </a:r>
          </a:p>
          <a:p>
            <a:endParaRPr lang="it-IT" sz="2400" b="1" dirty="0">
              <a:solidFill>
                <a:schemeClr val="tx2">
                  <a:lumMod val="50000"/>
                </a:schemeClr>
              </a:solidFill>
            </a:endParaRPr>
          </a:p>
          <a:p>
            <a:endParaRPr lang="it-IT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D.Fargion-ERICE-18 SEPT-2022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8BD754B-A22B-4CDA-B6F4-ABB79D23C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078F-04B3-4AC4-98E9-5906CABD87D4}" type="slidenum">
              <a:rPr lang="it-IT" smtClean="0"/>
              <a:pPr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53038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1052736"/>
            <a:ext cx="8820472" cy="1763372"/>
          </a:xfrm>
        </p:spPr>
        <p:txBody>
          <a:bodyPr>
            <a:noAutofit/>
          </a:bodyPr>
          <a:lstStyle/>
          <a:p>
            <a:br>
              <a:rPr lang="it-IT" sz="2400" b="1" i="1" dirty="0"/>
            </a:br>
            <a:r>
              <a:rPr lang="it-IT" sz="2400" b="1" i="1" dirty="0"/>
              <a:t>1: </a:t>
            </a:r>
            <a:r>
              <a:rPr lang="it-IT" sz="2400" b="1" i="1" dirty="0" err="1"/>
              <a:t>Such</a:t>
            </a:r>
            <a:r>
              <a:rPr lang="it-IT" sz="2400" b="1" i="1" dirty="0"/>
              <a:t> a ratio,10/6 = 1.6, </a:t>
            </a:r>
            <a:r>
              <a:rPr lang="it-IT" sz="2400" b="1" i="1" dirty="0" err="1"/>
              <a:t>imply</a:t>
            </a:r>
            <a:r>
              <a:rPr lang="it-IT" sz="2400" b="1" i="1" dirty="0"/>
              <a:t> a 1:1:0 (neutrino e:muon:tau) for neutrino  </a:t>
            </a:r>
            <a:r>
              <a:rPr lang="it-IT" sz="2400" b="1" i="1" dirty="0" err="1"/>
              <a:t>flavor</a:t>
            </a:r>
            <a:r>
              <a:rPr lang="it-IT" sz="2400" b="1" i="1" dirty="0"/>
              <a:t> signature</a:t>
            </a:r>
            <a:r>
              <a:rPr lang="it-IT" sz="2400" b="1" i="1" dirty="0">
                <a:solidFill>
                  <a:srgbClr val="00B050"/>
                </a:solidFill>
              </a:rPr>
              <a:t>, </a:t>
            </a:r>
            <a:r>
              <a:rPr lang="it-IT" sz="2400" b="1" i="1" dirty="0" err="1">
                <a:solidFill>
                  <a:srgbClr val="00B050"/>
                </a:solidFill>
              </a:rPr>
              <a:t>as</a:t>
            </a:r>
            <a:r>
              <a:rPr lang="it-IT" sz="2400" b="1" i="1" dirty="0">
                <a:solidFill>
                  <a:srgbClr val="00B050"/>
                </a:solidFill>
              </a:rPr>
              <a:t> the </a:t>
            </a:r>
            <a:r>
              <a:rPr lang="it-IT" sz="2400" b="1" i="1" dirty="0" err="1">
                <a:solidFill>
                  <a:srgbClr val="00B050"/>
                </a:solidFill>
              </a:rPr>
              <a:t>atmospheric</a:t>
            </a:r>
            <a:r>
              <a:rPr lang="it-IT" sz="2400" b="1" i="1" dirty="0">
                <a:solidFill>
                  <a:srgbClr val="00B050"/>
                </a:solidFill>
              </a:rPr>
              <a:t> </a:t>
            </a:r>
            <a:r>
              <a:rPr lang="it-IT" sz="2400" b="1" i="1" dirty="0" err="1">
                <a:solidFill>
                  <a:srgbClr val="00B050"/>
                </a:solidFill>
              </a:rPr>
              <a:t>charmed</a:t>
            </a:r>
            <a:r>
              <a:rPr lang="it-IT" sz="2400" b="1" i="1" dirty="0">
                <a:solidFill>
                  <a:srgbClr val="00B050"/>
                </a:solidFill>
              </a:rPr>
              <a:t> </a:t>
            </a:r>
            <a:r>
              <a:rPr lang="it-IT" sz="2400" b="1" i="1" dirty="0" err="1">
                <a:solidFill>
                  <a:srgbClr val="00B050"/>
                </a:solidFill>
              </a:rPr>
              <a:t>ones</a:t>
            </a:r>
            <a:r>
              <a:rPr lang="it-IT" sz="2000" b="1" i="1" dirty="0">
                <a:solidFill>
                  <a:srgbClr val="00B050"/>
                </a:solidFill>
              </a:rPr>
              <a:t>.</a:t>
            </a:r>
            <a:br>
              <a:rPr lang="it-IT" sz="2000" b="1" i="1" dirty="0">
                <a:solidFill>
                  <a:srgbClr val="00B050"/>
                </a:solidFill>
              </a:rPr>
            </a:br>
            <a:br>
              <a:rPr lang="it-IT" sz="2000" b="1" i="1" dirty="0">
                <a:solidFill>
                  <a:srgbClr val="00B050"/>
                </a:solidFill>
              </a:rPr>
            </a:br>
            <a:r>
              <a:rPr lang="it-IT" sz="2000" b="1" i="1" dirty="0">
                <a:solidFill>
                  <a:srgbClr val="00B050"/>
                </a:solidFill>
              </a:rPr>
              <a:t>2</a:t>
            </a:r>
            <a:r>
              <a:rPr lang="it-IT" sz="2000" dirty="0"/>
              <a:t>.</a:t>
            </a:r>
            <a:r>
              <a:rPr lang="it-IT" sz="2400" dirty="0">
                <a:solidFill>
                  <a:srgbClr val="A50021"/>
                </a:solidFill>
              </a:rPr>
              <a:t>BUT </a:t>
            </a:r>
            <a:r>
              <a:rPr lang="it-IT" sz="2400" dirty="0" err="1">
                <a:solidFill>
                  <a:srgbClr val="A50021"/>
                </a:solidFill>
              </a:rPr>
              <a:t>NOTE</a:t>
            </a:r>
            <a:r>
              <a:rPr lang="it-IT" sz="2400" dirty="0" err="1">
                <a:solidFill>
                  <a:srgbClr val="A50021"/>
                </a:solidFill>
                <a:sym typeface="Wingdings" panose="05000000000000000000" pitchFamily="2" charset="2"/>
              </a:rPr>
              <a:t></a:t>
            </a:r>
            <a:r>
              <a:rPr lang="it-IT" sz="2400" dirty="0" err="1">
                <a:solidFill>
                  <a:srgbClr val="A50021"/>
                </a:solidFill>
              </a:rPr>
              <a:t>Why</a:t>
            </a:r>
            <a:r>
              <a:rPr lang="it-IT" sz="2400" dirty="0">
                <a:solidFill>
                  <a:srgbClr val="A50021"/>
                </a:solidFill>
              </a:rPr>
              <a:t> </a:t>
            </a:r>
            <a:r>
              <a:rPr lang="it-IT" sz="2400" dirty="0" err="1">
                <a:solidFill>
                  <a:srgbClr val="A50021"/>
                </a:solidFill>
              </a:rPr>
              <a:t>downward</a:t>
            </a:r>
            <a:r>
              <a:rPr lang="it-IT" sz="2400" dirty="0">
                <a:solidFill>
                  <a:srgbClr val="A50021"/>
                </a:solidFill>
              </a:rPr>
              <a:t> </a:t>
            </a:r>
            <a:r>
              <a:rPr lang="it-IT" sz="2400" dirty="0" err="1">
                <a:solidFill>
                  <a:srgbClr val="A50021"/>
                </a:solidFill>
              </a:rPr>
              <a:t>cascades</a:t>
            </a:r>
            <a:r>
              <a:rPr lang="it-IT" sz="2400" dirty="0">
                <a:solidFill>
                  <a:srgbClr val="A50021"/>
                </a:solidFill>
              </a:rPr>
              <a:t> (</a:t>
            </a:r>
            <a:r>
              <a:rPr lang="it-IT" sz="2400" b="1" dirty="0">
                <a:solidFill>
                  <a:srgbClr val="A50021"/>
                </a:solidFill>
              </a:rPr>
              <a:t>24</a:t>
            </a:r>
            <a:r>
              <a:rPr lang="it-IT" sz="2400" dirty="0">
                <a:solidFill>
                  <a:srgbClr val="A50021"/>
                </a:solidFill>
              </a:rPr>
              <a:t>) </a:t>
            </a:r>
            <a:r>
              <a:rPr lang="it-IT" sz="2400" dirty="0" err="1">
                <a:solidFill>
                  <a:srgbClr val="A50021"/>
                </a:solidFill>
              </a:rPr>
              <a:t>above</a:t>
            </a:r>
            <a:r>
              <a:rPr lang="it-IT" sz="2400" dirty="0">
                <a:solidFill>
                  <a:srgbClr val="A50021"/>
                </a:solidFill>
              </a:rPr>
              <a:t> 100 </a:t>
            </a:r>
            <a:r>
              <a:rPr lang="it-IT" sz="2400" dirty="0" err="1">
                <a:solidFill>
                  <a:srgbClr val="A50021"/>
                </a:solidFill>
              </a:rPr>
              <a:t>TeV</a:t>
            </a:r>
            <a:r>
              <a:rPr lang="it-IT" sz="2400" dirty="0">
                <a:solidFill>
                  <a:srgbClr val="A50021"/>
                </a:solidFill>
              </a:rPr>
              <a:t> are </a:t>
            </a:r>
            <a:r>
              <a:rPr lang="it-IT" sz="2400" dirty="0" err="1">
                <a:solidFill>
                  <a:srgbClr val="A50021"/>
                </a:solidFill>
              </a:rPr>
              <a:t>overabundant</a:t>
            </a:r>
            <a:r>
              <a:rPr lang="it-IT" sz="2400" dirty="0">
                <a:solidFill>
                  <a:srgbClr val="A50021"/>
                </a:solidFill>
              </a:rPr>
              <a:t> versus (</a:t>
            </a:r>
            <a:r>
              <a:rPr lang="it-IT" sz="2400" b="1" dirty="0">
                <a:solidFill>
                  <a:srgbClr val="A50021"/>
                </a:solidFill>
              </a:rPr>
              <a:t>2</a:t>
            </a:r>
            <a:r>
              <a:rPr lang="it-IT" sz="2400" dirty="0">
                <a:solidFill>
                  <a:srgbClr val="A50021"/>
                </a:solidFill>
              </a:rPr>
              <a:t>) tracks!!!</a:t>
            </a:r>
            <a:r>
              <a:rPr lang="it-IT" sz="2000" b="1" i="1" dirty="0">
                <a:solidFill>
                  <a:srgbClr val="00B050"/>
                </a:solidFill>
              </a:rPr>
              <a:t> </a:t>
            </a:r>
            <a:br>
              <a:rPr lang="it-IT" sz="2000" b="1" i="1" dirty="0">
                <a:solidFill>
                  <a:srgbClr val="00B050"/>
                </a:solidFill>
              </a:rPr>
            </a:br>
            <a:r>
              <a:rPr lang="it-IT" sz="2000" b="1" i="1" dirty="0" err="1">
                <a:solidFill>
                  <a:srgbClr val="00B0F0"/>
                </a:solidFill>
              </a:rPr>
              <a:t>Because</a:t>
            </a:r>
            <a:r>
              <a:rPr lang="it-IT" sz="2000" b="1" i="1" dirty="0">
                <a:solidFill>
                  <a:srgbClr val="00B0F0"/>
                </a:solidFill>
              </a:rPr>
              <a:t> track </a:t>
            </a:r>
            <a:r>
              <a:rPr lang="it-IT" sz="2000" b="1" i="1" dirty="0" err="1">
                <a:solidFill>
                  <a:srgbClr val="00B0F0"/>
                </a:solidFill>
              </a:rPr>
              <a:t>directionality</a:t>
            </a:r>
            <a:r>
              <a:rPr lang="it-IT" sz="2000" b="1" i="1" dirty="0">
                <a:solidFill>
                  <a:srgbClr val="00B0F0"/>
                </a:solidFill>
              </a:rPr>
              <a:t> </a:t>
            </a:r>
            <a:r>
              <a:rPr lang="it-IT" sz="2000" b="1" i="1" dirty="0" err="1">
                <a:solidFill>
                  <a:srgbClr val="00B0F0"/>
                </a:solidFill>
              </a:rPr>
              <a:t>is</a:t>
            </a:r>
            <a:r>
              <a:rPr lang="it-IT" sz="2000" b="1" i="1" dirty="0">
                <a:solidFill>
                  <a:srgbClr val="00B0F0"/>
                </a:solidFill>
              </a:rPr>
              <a:t> </a:t>
            </a:r>
            <a:r>
              <a:rPr lang="it-IT" sz="2000" b="1" i="1" dirty="0" err="1">
                <a:solidFill>
                  <a:srgbClr val="00B0F0"/>
                </a:solidFill>
              </a:rPr>
              <a:t>better</a:t>
            </a:r>
            <a:r>
              <a:rPr lang="it-IT" sz="2000" b="1" i="1" dirty="0">
                <a:solidFill>
                  <a:srgbClr val="00B0F0"/>
                </a:solidFill>
              </a:rPr>
              <a:t> </a:t>
            </a:r>
            <a:r>
              <a:rPr lang="it-IT" sz="2000" b="1" i="1" dirty="0" err="1">
                <a:solidFill>
                  <a:srgbClr val="00B0F0"/>
                </a:solidFill>
              </a:rPr>
              <a:t>tracing</a:t>
            </a:r>
            <a:r>
              <a:rPr lang="it-IT" sz="2000" b="1" i="1" dirty="0">
                <a:solidFill>
                  <a:srgbClr val="00B0F0"/>
                </a:solidFill>
              </a:rPr>
              <a:t> </a:t>
            </a:r>
            <a:r>
              <a:rPr lang="it-IT" sz="2000" b="1" i="1" dirty="0" err="1">
                <a:solidFill>
                  <a:srgbClr val="00B0F0"/>
                </a:solidFill>
              </a:rPr>
              <a:t>their</a:t>
            </a:r>
            <a:r>
              <a:rPr lang="it-IT" sz="2000" b="1" i="1" dirty="0">
                <a:solidFill>
                  <a:srgbClr val="00B0F0"/>
                </a:solidFill>
              </a:rPr>
              <a:t>  </a:t>
            </a:r>
            <a:r>
              <a:rPr lang="it-IT" sz="2000" b="1" i="1" dirty="0" err="1">
                <a:solidFill>
                  <a:srgbClr val="00B0F0"/>
                </a:solidFill>
              </a:rPr>
              <a:t>usual</a:t>
            </a:r>
            <a:r>
              <a:rPr lang="it-IT" sz="2000" b="1" i="1" dirty="0">
                <a:solidFill>
                  <a:srgbClr val="00B0F0"/>
                </a:solidFill>
              </a:rPr>
              <a:t> «prompt» </a:t>
            </a:r>
            <a:r>
              <a:rPr lang="it-IT" sz="2000" b="1" i="1" dirty="0" err="1">
                <a:solidFill>
                  <a:srgbClr val="00B0F0"/>
                </a:solidFill>
              </a:rPr>
              <a:t>atmospheric</a:t>
            </a:r>
            <a:r>
              <a:rPr lang="it-IT" sz="2000" b="1" i="1" dirty="0">
                <a:solidFill>
                  <a:srgbClr val="00B0F0"/>
                </a:solidFill>
              </a:rPr>
              <a:t> </a:t>
            </a:r>
            <a:r>
              <a:rPr lang="it-IT" sz="2000" b="1" i="1" dirty="0" err="1">
                <a:solidFill>
                  <a:srgbClr val="00B0F0"/>
                </a:solidFill>
              </a:rPr>
              <a:t>airshowers</a:t>
            </a:r>
            <a:r>
              <a:rPr lang="it-IT" sz="2000" b="1" i="1" dirty="0">
                <a:solidFill>
                  <a:srgbClr val="00B0F0"/>
                </a:solidFill>
              </a:rPr>
              <a:t>, </a:t>
            </a:r>
            <a:r>
              <a:rPr lang="it-IT" sz="2000" b="1" i="1" dirty="0" err="1">
                <a:solidFill>
                  <a:srgbClr val="00B0F0"/>
                </a:solidFill>
              </a:rPr>
              <a:t>that</a:t>
            </a:r>
            <a:r>
              <a:rPr lang="it-IT" sz="2000" b="1" i="1" dirty="0">
                <a:solidFill>
                  <a:srgbClr val="00B0F0"/>
                </a:solidFill>
              </a:rPr>
              <a:t> </a:t>
            </a:r>
            <a:r>
              <a:rPr lang="it-IT" sz="2000" b="1" i="1" dirty="0" err="1">
                <a:solidFill>
                  <a:srgbClr val="00B0F0"/>
                </a:solidFill>
              </a:rPr>
              <a:t>is</a:t>
            </a:r>
            <a:r>
              <a:rPr lang="it-IT" sz="2000" b="1" i="1" dirty="0">
                <a:solidFill>
                  <a:srgbClr val="00B0F0"/>
                </a:solidFill>
              </a:rPr>
              <a:t>  </a:t>
            </a:r>
            <a:r>
              <a:rPr lang="it-IT" sz="2000" b="1" i="1" dirty="0" err="1">
                <a:solidFill>
                  <a:srgbClr val="00B0F0"/>
                </a:solidFill>
              </a:rPr>
              <a:t>recognized</a:t>
            </a:r>
            <a:r>
              <a:rPr lang="it-IT" sz="2000" b="1" i="1" dirty="0">
                <a:solidFill>
                  <a:srgbClr val="00B0F0"/>
                </a:solidFill>
              </a:rPr>
              <a:t> and </a:t>
            </a:r>
            <a:r>
              <a:rPr lang="it-IT" sz="2000" b="1" i="1" dirty="0" err="1">
                <a:solidFill>
                  <a:srgbClr val="00B0F0"/>
                </a:solidFill>
              </a:rPr>
              <a:t>filtered</a:t>
            </a:r>
            <a:r>
              <a:rPr lang="it-IT" sz="2000" b="1" i="1" dirty="0">
                <a:solidFill>
                  <a:srgbClr val="00B0F0"/>
                </a:solidFill>
              </a:rPr>
              <a:t>.</a:t>
            </a:r>
            <a:br>
              <a:rPr lang="it-IT" sz="2000" b="1" i="1" dirty="0">
                <a:solidFill>
                  <a:srgbClr val="00B0F0"/>
                </a:solidFill>
              </a:rPr>
            </a:br>
            <a:br>
              <a:rPr lang="it-IT" sz="2000" b="1" i="1" dirty="0">
                <a:solidFill>
                  <a:srgbClr val="00B0F0"/>
                </a:solidFill>
              </a:rPr>
            </a:br>
            <a:br>
              <a:rPr lang="it-IT" sz="2000" b="1" i="1" dirty="0">
                <a:solidFill>
                  <a:srgbClr val="00B050"/>
                </a:solidFill>
              </a:rPr>
            </a:br>
            <a:br>
              <a:rPr lang="it-IT" sz="2000" b="1" i="1" dirty="0">
                <a:solidFill>
                  <a:srgbClr val="00B050"/>
                </a:solidFill>
              </a:rPr>
            </a:br>
            <a:endParaRPr lang="it-IT" sz="2000" b="1" i="1" dirty="0">
              <a:solidFill>
                <a:srgbClr val="00B05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D.Fargion-ERICE-18 SEPT-2022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816108"/>
            <a:ext cx="5760640" cy="3681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reccia in giù 4"/>
          <p:cNvSpPr/>
          <p:nvPr/>
        </p:nvSpPr>
        <p:spPr>
          <a:xfrm rot="5034332">
            <a:off x="6426287" y="2858685"/>
            <a:ext cx="720080" cy="1800200"/>
          </a:xfrm>
          <a:prstGeom prst="downArrow">
            <a:avLst/>
          </a:prstGeom>
          <a:solidFill>
            <a:srgbClr val="92D050">
              <a:alpha val="1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2546114" y="2996952"/>
            <a:ext cx="3075562" cy="1512168"/>
          </a:xfrm>
          <a:prstGeom prst="rect">
            <a:avLst/>
          </a:prstGeom>
          <a:solidFill>
            <a:srgbClr val="00B050">
              <a:alpha val="1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Freccia in giù 8"/>
          <p:cNvSpPr/>
          <p:nvPr/>
        </p:nvSpPr>
        <p:spPr>
          <a:xfrm rot="5034332">
            <a:off x="6426286" y="4482949"/>
            <a:ext cx="720080" cy="1132801"/>
          </a:xfrm>
          <a:prstGeom prst="downArrow">
            <a:avLst/>
          </a:prstGeom>
          <a:solidFill>
            <a:srgbClr val="FF0000">
              <a:alpha val="1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Freccia in giù 10"/>
          <p:cNvSpPr/>
          <p:nvPr/>
        </p:nvSpPr>
        <p:spPr>
          <a:xfrm rot="16751751">
            <a:off x="261779" y="1636353"/>
            <a:ext cx="412684" cy="809705"/>
          </a:xfrm>
          <a:prstGeom prst="downArrow">
            <a:avLst/>
          </a:prstGeom>
          <a:solidFill>
            <a:srgbClr val="92D050">
              <a:alpha val="1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Freccia in giù 11"/>
          <p:cNvSpPr/>
          <p:nvPr/>
        </p:nvSpPr>
        <p:spPr>
          <a:xfrm rot="5034332" flipV="1">
            <a:off x="219386" y="1016250"/>
            <a:ext cx="415495" cy="704982"/>
          </a:xfrm>
          <a:prstGeom prst="downArrow">
            <a:avLst/>
          </a:prstGeom>
          <a:solidFill>
            <a:srgbClr val="FF0000">
              <a:alpha val="1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BECE992D-85D8-497D-88A3-5C56FECC3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078F-04B3-4AC4-98E9-5906CABD87D4}" type="slidenum">
              <a:rPr lang="it-IT" smtClean="0"/>
              <a:pPr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48975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71" y="1700808"/>
            <a:ext cx="719404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-324544" y="418654"/>
            <a:ext cx="7812360" cy="1426170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r>
              <a:rPr lang="it-IT" sz="2000" b="1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same</a:t>
            </a:r>
            <a:r>
              <a:rPr lang="it-IT" sz="20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ratio: </a:t>
            </a:r>
            <a:r>
              <a:rPr lang="it-IT" sz="2400" b="1" i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HESE FLAVOR ASYMMETRY: DOWN-UP </a:t>
            </a:r>
            <a:r>
              <a:rPr lang="it-IT" sz="2400" b="1" i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ones</a:t>
            </a:r>
            <a:r>
              <a:rPr lang="it-IT" sz="2400" b="1" i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</a:t>
            </a:r>
            <a:br>
              <a:rPr lang="it-IT" sz="20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it-IT" sz="2000" b="1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Many</a:t>
            </a:r>
            <a:r>
              <a:rPr lang="it-IT" sz="20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it-IT" sz="2000" b="1" i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DOWN: 17 </a:t>
            </a:r>
            <a:r>
              <a:rPr lang="it-IT" sz="2000" b="1" i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Shower</a:t>
            </a:r>
            <a:r>
              <a:rPr lang="it-IT" sz="2000" b="1" i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/1 Track</a:t>
            </a:r>
            <a:r>
              <a:rPr lang="it-IT" sz="20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it-IT" sz="2000" b="1" i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Wingdings" panose="05000000000000000000" pitchFamily="2" charset="2"/>
              </a:rPr>
              <a:t></a:t>
            </a:r>
            <a:r>
              <a:rPr lang="it-IT" sz="2000" b="1" i="1" dirty="0">
                <a:ln w="0"/>
                <a:solidFill>
                  <a:srgbClr val="92D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Wingdings" panose="05000000000000000000" pitchFamily="2" charset="2"/>
              </a:rPr>
              <a:t> </a:t>
            </a:r>
            <a:r>
              <a:rPr lang="it-IT" sz="2400" b="1" i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Wingdings" panose="05000000000000000000" pitchFamily="2" charset="2"/>
              </a:rPr>
              <a:t>Up : 5 </a:t>
            </a:r>
            <a:r>
              <a:rPr lang="it-IT" sz="2400" b="1" i="1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Wingdings" panose="05000000000000000000" pitchFamily="2" charset="2"/>
              </a:rPr>
              <a:t>shower</a:t>
            </a:r>
            <a:r>
              <a:rPr lang="it-IT" sz="2400" b="1" i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Wingdings" panose="05000000000000000000" pitchFamily="2" charset="2"/>
              </a:rPr>
              <a:t>/3 track: </a:t>
            </a:r>
            <a:br>
              <a:rPr lang="it-IT" sz="2400" b="1" i="1" dirty="0">
                <a:ln w="0"/>
                <a:solidFill>
                  <a:srgbClr val="92D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Wingdings" panose="05000000000000000000" pitchFamily="2" charset="2"/>
              </a:rPr>
            </a:br>
            <a:r>
              <a:rPr lang="it-IT" sz="2000" b="1" i="1" dirty="0">
                <a:ln w="0"/>
                <a:solidFill>
                  <a:schemeClr val="accent3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Wingdings" panose="05000000000000000000" pitchFamily="2" charset="2"/>
              </a:rPr>
              <a:t>The 5/3 </a:t>
            </a:r>
            <a:r>
              <a:rPr lang="it-IT" sz="2000" b="1" i="1" dirty="0" err="1">
                <a:ln w="0"/>
                <a:solidFill>
                  <a:schemeClr val="accent3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Wingdings" panose="05000000000000000000" pitchFamily="2" charset="2"/>
              </a:rPr>
              <a:t>is</a:t>
            </a:r>
            <a:r>
              <a:rPr lang="it-IT" sz="2000" b="1" i="1" dirty="0">
                <a:ln w="0"/>
                <a:solidFill>
                  <a:schemeClr val="accent3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it-IT" sz="2000" b="1" i="1" dirty="0" err="1">
                <a:ln w="0"/>
                <a:solidFill>
                  <a:schemeClr val="accent3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Wingdings" panose="05000000000000000000" pitchFamily="2" charset="2"/>
              </a:rPr>
              <a:t>pointing</a:t>
            </a:r>
            <a:r>
              <a:rPr lang="it-IT" sz="2000" b="1" i="1" dirty="0">
                <a:ln w="0"/>
                <a:solidFill>
                  <a:schemeClr val="accent3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Wingdings" panose="05000000000000000000" pitchFamily="2" charset="2"/>
              </a:rPr>
              <a:t> to a  </a:t>
            </a:r>
            <a:r>
              <a:rPr lang="it-IT" sz="2000" b="1" i="1" dirty="0" err="1">
                <a:ln w="0"/>
                <a:solidFill>
                  <a:schemeClr val="accent3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Wingdings" panose="05000000000000000000" pitchFamily="2" charset="2"/>
              </a:rPr>
              <a:t>Charmed</a:t>
            </a:r>
            <a:r>
              <a:rPr lang="it-IT" sz="2000" b="1" i="1" dirty="0">
                <a:ln w="0"/>
                <a:solidFill>
                  <a:schemeClr val="accent3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Wingdings" panose="05000000000000000000" pitchFamily="2" charset="2"/>
              </a:rPr>
              <a:t> prompt </a:t>
            </a:r>
            <a:r>
              <a:rPr lang="it-IT" sz="2000" b="1" i="1" dirty="0" err="1">
                <a:ln w="0"/>
                <a:solidFill>
                  <a:schemeClr val="accent3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Wingdings" panose="05000000000000000000" pitchFamily="2" charset="2"/>
              </a:rPr>
              <a:t>atmospheric</a:t>
            </a:r>
            <a:r>
              <a:rPr lang="it-IT" sz="2000" b="1" i="1" dirty="0">
                <a:ln w="0"/>
                <a:solidFill>
                  <a:schemeClr val="accent3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it-IT" sz="2000" b="1" i="1" dirty="0" err="1">
                <a:ln w="0"/>
                <a:solidFill>
                  <a:schemeClr val="accent3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Wingdings" panose="05000000000000000000" pitchFamily="2" charset="2"/>
              </a:rPr>
              <a:t>flavor</a:t>
            </a:r>
            <a:r>
              <a:rPr lang="it-IT" sz="2000" b="1" i="1" dirty="0">
                <a:ln w="0"/>
                <a:solidFill>
                  <a:schemeClr val="accent3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Wingdings" panose="05000000000000000000" pitchFamily="2" charset="2"/>
              </a:rPr>
              <a:t>: </a:t>
            </a:r>
            <a:br>
              <a:rPr lang="it-IT" sz="2000" b="1" i="1" dirty="0">
                <a:ln w="0"/>
                <a:solidFill>
                  <a:schemeClr val="accent3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Wingdings" panose="05000000000000000000" pitchFamily="2" charset="2"/>
              </a:rPr>
            </a:br>
            <a:r>
              <a:rPr lang="it-IT" sz="2000" b="1" i="1" dirty="0">
                <a:ln w="0"/>
                <a:solidFill>
                  <a:schemeClr val="accent3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Wingdings" panose="05000000000000000000" pitchFamily="2" charset="2"/>
              </a:rPr>
              <a:t>AS EARLY RESULTS OF ICECUBE</a:t>
            </a:r>
            <a:br>
              <a:rPr lang="it-IT" sz="3200" b="1" i="1" dirty="0"/>
            </a:br>
            <a:endParaRPr lang="it-IT" sz="3200" b="1" i="1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D.Fargion-ERICE-18 SEPT-2022</a:t>
            </a:r>
          </a:p>
        </p:txBody>
      </p:sp>
      <p:sp>
        <p:nvSpPr>
          <p:cNvPr id="3" name="Freccia a destra 2"/>
          <p:cNvSpPr/>
          <p:nvPr/>
        </p:nvSpPr>
        <p:spPr>
          <a:xfrm rot="1679245">
            <a:off x="761382" y="1974207"/>
            <a:ext cx="3618519" cy="1561132"/>
          </a:xfrm>
          <a:prstGeom prst="rightArrow">
            <a:avLst/>
          </a:prstGeom>
          <a:solidFill>
            <a:srgbClr val="FFC000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Freccia a destra 5"/>
          <p:cNvSpPr/>
          <p:nvPr/>
        </p:nvSpPr>
        <p:spPr>
          <a:xfrm rot="18275315" flipH="1">
            <a:off x="6148248" y="2583548"/>
            <a:ext cx="1157601" cy="785624"/>
          </a:xfrm>
          <a:prstGeom prst="rightArrow">
            <a:avLst/>
          </a:prstGeom>
          <a:solidFill>
            <a:srgbClr val="92D05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36" y="4512234"/>
            <a:ext cx="1804987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Freccia a destra 9"/>
          <p:cNvSpPr/>
          <p:nvPr/>
        </p:nvSpPr>
        <p:spPr>
          <a:xfrm rot="11835367" flipH="1">
            <a:off x="254484" y="3289511"/>
            <a:ext cx="1600521" cy="748322"/>
          </a:xfrm>
          <a:prstGeom prst="rightArrow">
            <a:avLst/>
          </a:prstGeom>
          <a:solidFill>
            <a:srgbClr val="92D05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100401"/>
            <a:ext cx="2244506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2690E-04CF-4A9A-B385-D1B70A3AD0C0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05176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83546" y="1442677"/>
            <a:ext cx="7261256" cy="5411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7166"/>
            <a:ext cx="3071802" cy="2121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Ovale 4"/>
          <p:cNvSpPr/>
          <p:nvPr/>
        </p:nvSpPr>
        <p:spPr>
          <a:xfrm>
            <a:off x="4429124" y="3010846"/>
            <a:ext cx="142876" cy="142852"/>
          </a:xfrm>
          <a:prstGeom prst="ellipse">
            <a:avLst/>
          </a:prstGeom>
          <a:solidFill>
            <a:srgbClr val="FFC000">
              <a:alpha val="31000"/>
            </a:srgb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6" name="Ovale 5"/>
          <p:cNvSpPr/>
          <p:nvPr/>
        </p:nvSpPr>
        <p:spPr>
          <a:xfrm>
            <a:off x="4500562" y="1071570"/>
            <a:ext cx="142876" cy="142852"/>
          </a:xfrm>
          <a:prstGeom prst="ellipse">
            <a:avLst/>
          </a:prstGeom>
          <a:solidFill>
            <a:srgbClr val="FFC000">
              <a:alpha val="31000"/>
            </a:srgb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8" name="Ovale 7"/>
          <p:cNvSpPr/>
          <p:nvPr/>
        </p:nvSpPr>
        <p:spPr>
          <a:xfrm>
            <a:off x="4355976" y="635680"/>
            <a:ext cx="335390" cy="345048"/>
          </a:xfrm>
          <a:prstGeom prst="ellipse">
            <a:avLst/>
          </a:prstGeom>
          <a:solidFill>
            <a:srgbClr val="00B050">
              <a:alpha val="27000"/>
            </a:srgbClr>
          </a:solidFill>
          <a:ln w="317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4720091" y="260648"/>
            <a:ext cx="27271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i="1" dirty="0" err="1">
                <a:solidFill>
                  <a:srgbClr val="C00000"/>
                </a:solidFill>
              </a:rPr>
              <a:t>Prompt</a:t>
            </a:r>
            <a:r>
              <a:rPr lang="it-IT" sz="2400" b="1" i="1" dirty="0">
                <a:solidFill>
                  <a:srgbClr val="C00000"/>
                </a:solidFill>
              </a:rPr>
              <a:t> neutrino</a:t>
            </a:r>
          </a:p>
          <a:p>
            <a:r>
              <a:rPr lang="it-IT" sz="2400" b="1" i="1" dirty="0">
                <a:solidFill>
                  <a:srgbClr val="C00000"/>
                </a:solidFill>
              </a:rPr>
              <a:t> (with  no tau  </a:t>
            </a:r>
            <a:r>
              <a:rPr lang="it-IT" sz="2400" b="1" i="1" dirty="0" err="1">
                <a:solidFill>
                  <a:srgbClr val="C00000"/>
                </a:solidFill>
              </a:rPr>
              <a:t>term</a:t>
            </a:r>
            <a:r>
              <a:rPr lang="it-IT" sz="2400" b="1" i="1" dirty="0">
                <a:solidFill>
                  <a:srgbClr val="C00000"/>
                </a:solidFill>
              </a:rPr>
              <a:t>)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4644008" y="980728"/>
            <a:ext cx="38738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solidFill>
                  <a:prstClr val="black"/>
                </a:solidFill>
              </a:rPr>
              <a:t>Conventional</a:t>
            </a:r>
            <a:r>
              <a:rPr lang="it-IT" dirty="0">
                <a:solidFill>
                  <a:prstClr val="black"/>
                </a:solidFill>
              </a:rPr>
              <a:t>  </a:t>
            </a:r>
          </a:p>
          <a:p>
            <a:r>
              <a:rPr lang="it-IT" dirty="0" err="1">
                <a:solidFill>
                  <a:prstClr val="black"/>
                </a:solidFill>
              </a:rPr>
              <a:t>Atmospheric</a:t>
            </a:r>
            <a:r>
              <a:rPr lang="it-IT" dirty="0">
                <a:solidFill>
                  <a:prstClr val="black"/>
                </a:solidFill>
              </a:rPr>
              <a:t> </a:t>
            </a:r>
            <a:r>
              <a:rPr lang="it-IT" dirty="0" err="1">
                <a:solidFill>
                  <a:prstClr val="black"/>
                </a:solidFill>
              </a:rPr>
              <a:t>neutrinos</a:t>
            </a:r>
            <a:endParaRPr lang="it-IT" dirty="0">
              <a:solidFill>
                <a:prstClr val="black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249077" y="-12166"/>
            <a:ext cx="4251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 err="1">
                <a:solidFill>
                  <a:srgbClr val="00B050"/>
                </a:solidFill>
              </a:rPr>
              <a:t>Munich</a:t>
            </a:r>
            <a:r>
              <a:rPr lang="it-IT" b="1" i="1" dirty="0">
                <a:solidFill>
                  <a:srgbClr val="00B050"/>
                </a:solidFill>
              </a:rPr>
              <a:t> 27 </a:t>
            </a:r>
            <a:r>
              <a:rPr lang="it-IT" b="1" i="1" dirty="0" err="1">
                <a:solidFill>
                  <a:srgbClr val="00B050"/>
                </a:solidFill>
              </a:rPr>
              <a:t>February</a:t>
            </a:r>
            <a:r>
              <a:rPr lang="it-IT" b="1" i="1" dirty="0">
                <a:solidFill>
                  <a:srgbClr val="00B050"/>
                </a:solidFill>
              </a:rPr>
              <a:t> 2017, </a:t>
            </a:r>
            <a:r>
              <a:rPr lang="it-IT" b="1" i="1" dirty="0" err="1">
                <a:solidFill>
                  <a:srgbClr val="00B050"/>
                </a:solidFill>
              </a:rPr>
              <a:t>Albrecht</a:t>
            </a:r>
            <a:r>
              <a:rPr lang="it-IT" b="1" i="1" dirty="0">
                <a:solidFill>
                  <a:srgbClr val="00B050"/>
                </a:solidFill>
              </a:rPr>
              <a:t> </a:t>
            </a:r>
            <a:r>
              <a:rPr lang="it-IT" b="1" i="1" dirty="0" err="1">
                <a:solidFill>
                  <a:srgbClr val="00B050"/>
                </a:solidFill>
              </a:rPr>
              <a:t>Karle</a:t>
            </a:r>
            <a:r>
              <a:rPr lang="it-IT" b="1" i="1" dirty="0">
                <a:solidFill>
                  <a:srgbClr val="00B050"/>
                </a:solidFill>
              </a:rPr>
              <a:t>,  </a:t>
            </a: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D.Fargion-ERICE-18 SEPT-2022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3203848" y="404664"/>
            <a:ext cx="91563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i="1" dirty="0">
                <a:solidFill>
                  <a:prstClr val="black"/>
                </a:solidFill>
              </a:rPr>
              <a:t>2015</a:t>
            </a:r>
          </a:p>
          <a:p>
            <a:r>
              <a:rPr lang="it-IT" sz="2800" b="1" i="1" dirty="0">
                <a:solidFill>
                  <a:prstClr val="black"/>
                </a:solidFill>
              </a:rPr>
              <a:t>2017</a:t>
            </a:r>
          </a:p>
        </p:txBody>
      </p:sp>
      <p:sp>
        <p:nvSpPr>
          <p:cNvPr id="19" name="Freccia in giù 18"/>
          <p:cNvSpPr/>
          <p:nvPr/>
        </p:nvSpPr>
        <p:spPr>
          <a:xfrm rot="4255815">
            <a:off x="8330083" y="4539523"/>
            <a:ext cx="803111" cy="688704"/>
          </a:xfrm>
          <a:prstGeom prst="downArrow">
            <a:avLst/>
          </a:prstGeom>
          <a:solidFill>
            <a:schemeClr val="accent1">
              <a:alpha val="2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20" name="Ovale 19"/>
          <p:cNvSpPr/>
          <p:nvPr/>
        </p:nvSpPr>
        <p:spPr>
          <a:xfrm>
            <a:off x="5006073" y="4064811"/>
            <a:ext cx="244603" cy="218508"/>
          </a:xfrm>
          <a:prstGeom prst="ellipse">
            <a:avLst/>
          </a:prstGeom>
          <a:solidFill>
            <a:srgbClr val="00B050">
              <a:alpha val="19000"/>
            </a:srgbClr>
          </a:solidFill>
          <a:ln w="31750">
            <a:solidFill>
              <a:srgbClr val="00B050">
                <a:alpha val="8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21" name="Freccia in giù 20"/>
          <p:cNvSpPr/>
          <p:nvPr/>
        </p:nvSpPr>
        <p:spPr>
          <a:xfrm rot="3319165">
            <a:off x="5754846" y="3433919"/>
            <a:ext cx="265991" cy="818825"/>
          </a:xfrm>
          <a:prstGeom prst="downArrow">
            <a:avLst/>
          </a:prstGeom>
          <a:solidFill>
            <a:srgbClr val="00B05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22" name="Ovale 21"/>
          <p:cNvSpPr/>
          <p:nvPr/>
        </p:nvSpPr>
        <p:spPr>
          <a:xfrm>
            <a:off x="3931313" y="4245479"/>
            <a:ext cx="280647" cy="210950"/>
          </a:xfrm>
          <a:prstGeom prst="ellipse">
            <a:avLst/>
          </a:prstGeom>
          <a:solidFill>
            <a:srgbClr val="FF0000">
              <a:alpha val="19000"/>
            </a:srgbClr>
          </a:solidFill>
          <a:ln>
            <a:solidFill>
              <a:srgbClr val="FF0000">
                <a:alpha val="8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23" name="Freccia in giù 22"/>
          <p:cNvSpPr/>
          <p:nvPr/>
        </p:nvSpPr>
        <p:spPr>
          <a:xfrm rot="16200000">
            <a:off x="2748402" y="3275131"/>
            <a:ext cx="321283" cy="2146694"/>
          </a:xfrm>
          <a:prstGeom prst="downArrow">
            <a:avLst/>
          </a:prstGeom>
          <a:solidFill>
            <a:srgbClr val="FF0000">
              <a:alpha val="28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0" y="3776903"/>
            <a:ext cx="20517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i="1" dirty="0">
                <a:solidFill>
                  <a:prstClr val="black"/>
                </a:solidFill>
              </a:rPr>
              <a:t>Last  2020-2022-a new </a:t>
            </a:r>
            <a:r>
              <a:rPr lang="it-IT" b="1" i="1" dirty="0" err="1">
                <a:solidFill>
                  <a:prstClr val="black"/>
                </a:solidFill>
              </a:rPr>
              <a:t>puzzling</a:t>
            </a:r>
            <a:r>
              <a:rPr lang="it-IT" b="1" i="1" dirty="0">
                <a:solidFill>
                  <a:prstClr val="black"/>
                </a:solidFill>
              </a:rPr>
              <a:t> </a:t>
            </a:r>
            <a:r>
              <a:rPr lang="it-IT" b="1" i="1" dirty="0" err="1">
                <a:solidFill>
                  <a:prstClr val="black"/>
                </a:solidFill>
              </a:rPr>
              <a:t>fit</a:t>
            </a:r>
            <a:endParaRPr lang="it-IT" b="1" i="1" dirty="0">
              <a:solidFill>
                <a:prstClr val="black"/>
              </a:solidFill>
            </a:endParaRPr>
          </a:p>
          <a:p>
            <a:r>
              <a:rPr lang="it-IT" b="1" i="1" dirty="0">
                <a:solidFill>
                  <a:prstClr val="black"/>
                </a:solidFill>
              </a:rPr>
              <a:t>0.2, 0.39,  0.42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078F-04B3-4AC4-98E9-5906CABD87D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Ovale 23">
            <a:extLst>
              <a:ext uri="{FF2B5EF4-FFF2-40B4-BE49-F238E27FC236}">
                <a16:creationId xmlns:a16="http://schemas.microsoft.com/office/drawing/2014/main" id="{1D114FC8-2872-4731-9F35-F501D2B1298C}"/>
              </a:ext>
            </a:extLst>
          </p:cNvPr>
          <p:cNvSpPr/>
          <p:nvPr/>
        </p:nvSpPr>
        <p:spPr>
          <a:xfrm rot="20158513">
            <a:off x="4788706" y="3767147"/>
            <a:ext cx="803064" cy="833265"/>
          </a:xfrm>
          <a:prstGeom prst="ellipse">
            <a:avLst/>
          </a:prstGeom>
          <a:solidFill>
            <a:srgbClr val="00B050">
              <a:alpha val="19000"/>
            </a:srgbClr>
          </a:solidFill>
          <a:ln w="31750">
            <a:solidFill>
              <a:srgbClr val="00B050">
                <a:alpha val="8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26" name="Freccia in giù 25">
            <a:extLst>
              <a:ext uri="{FF2B5EF4-FFF2-40B4-BE49-F238E27FC236}">
                <a16:creationId xmlns:a16="http://schemas.microsoft.com/office/drawing/2014/main" id="{42EC5122-507A-4EF5-8763-C70C32662840}"/>
              </a:ext>
            </a:extLst>
          </p:cNvPr>
          <p:cNvSpPr/>
          <p:nvPr/>
        </p:nvSpPr>
        <p:spPr>
          <a:xfrm rot="4255815">
            <a:off x="8658862" y="2900587"/>
            <a:ext cx="803111" cy="688704"/>
          </a:xfrm>
          <a:prstGeom prst="downArrow">
            <a:avLst/>
          </a:prstGeom>
          <a:solidFill>
            <a:schemeClr val="accent1">
              <a:alpha val="2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514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7992888" cy="922114"/>
          </a:xfrm>
        </p:spPr>
        <p:txBody>
          <a:bodyPr>
            <a:noAutofit/>
          </a:bodyPr>
          <a:lstStyle/>
          <a:p>
            <a:r>
              <a:rPr lang="it-IT" sz="24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2400" b="1" i="1" dirty="0">
                <a:solidFill>
                  <a:srgbClr val="00B0F0"/>
                </a:solidFill>
              </a:rPr>
              <a:t>HOW CHARMED </a:t>
            </a:r>
            <a:r>
              <a:rPr lang="it-IT" sz="2400" b="1" i="1" dirty="0" err="1">
                <a:solidFill>
                  <a:srgbClr val="00B0F0"/>
                </a:solidFill>
              </a:rPr>
              <a:t>atmospheric</a:t>
            </a:r>
            <a:r>
              <a:rPr lang="it-IT" sz="2400" b="1" i="1" dirty="0">
                <a:solidFill>
                  <a:srgbClr val="00B0F0"/>
                </a:solidFill>
              </a:rPr>
              <a:t> HESE </a:t>
            </a:r>
            <a:r>
              <a:rPr lang="it-IT" sz="2400" b="1" i="1" dirty="0" err="1">
                <a:solidFill>
                  <a:srgbClr val="00B0F0"/>
                </a:solidFill>
              </a:rPr>
              <a:t>signal</a:t>
            </a:r>
            <a:r>
              <a:rPr lang="it-IT" sz="2400" b="1" i="1" dirty="0">
                <a:solidFill>
                  <a:srgbClr val="00B0F0"/>
                </a:solidFill>
              </a:rPr>
              <a:t> </a:t>
            </a:r>
            <a:r>
              <a:rPr lang="it-IT" sz="2800" b="1" i="1" dirty="0" err="1">
                <a:solidFill>
                  <a:srgbClr val="00B0F0"/>
                </a:solidFill>
              </a:rPr>
              <a:t>may</a:t>
            </a:r>
            <a:r>
              <a:rPr lang="it-IT" sz="2800" b="1" i="1" dirty="0">
                <a:solidFill>
                  <a:srgbClr val="00B0F0"/>
                </a:solidFill>
              </a:rPr>
              <a:t> solve</a:t>
            </a:r>
            <a:r>
              <a:rPr lang="it-IT" sz="2400" b="1" i="1" dirty="0">
                <a:solidFill>
                  <a:srgbClr val="00B0F0"/>
                </a:solidFill>
              </a:rPr>
              <a:t> </a:t>
            </a:r>
            <a:r>
              <a:rPr lang="it-IT" sz="2000" b="1" i="1" dirty="0" err="1">
                <a:solidFill>
                  <a:srgbClr val="00B0F0"/>
                </a:solidFill>
              </a:rPr>
              <a:t>these</a:t>
            </a:r>
            <a:r>
              <a:rPr lang="it-IT" sz="2000" b="1" i="1" dirty="0">
                <a:solidFill>
                  <a:srgbClr val="00B0F0"/>
                </a:solidFill>
              </a:rPr>
              <a:t> </a:t>
            </a:r>
            <a:r>
              <a:rPr lang="it-IT" sz="2000" b="1" i="1" dirty="0" err="1">
                <a:solidFill>
                  <a:srgbClr val="00B0F0"/>
                </a:solidFill>
              </a:rPr>
              <a:t>highest</a:t>
            </a:r>
            <a:r>
              <a:rPr lang="it-IT" sz="2000" b="1" i="1" dirty="0">
                <a:solidFill>
                  <a:srgbClr val="00B0F0"/>
                </a:solidFill>
              </a:rPr>
              <a:t> UP-DOWN  </a:t>
            </a:r>
            <a:r>
              <a:rPr lang="it-IT" sz="2000" b="1" i="1" dirty="0" err="1">
                <a:solidFill>
                  <a:srgbClr val="00B0F0"/>
                </a:solidFill>
              </a:rPr>
              <a:t>flavor</a:t>
            </a:r>
            <a:r>
              <a:rPr lang="it-IT" sz="2000" b="1" i="1" dirty="0">
                <a:solidFill>
                  <a:srgbClr val="00B0F0"/>
                </a:solidFill>
              </a:rPr>
              <a:t> </a:t>
            </a:r>
            <a:r>
              <a:rPr lang="it-IT" sz="2000" b="1" i="1" dirty="0" err="1">
                <a:solidFill>
                  <a:srgbClr val="00B0F0"/>
                </a:solidFill>
              </a:rPr>
              <a:t>asymmetry</a:t>
            </a:r>
            <a:r>
              <a:rPr lang="it-IT" sz="2000" b="1" i="1" dirty="0">
                <a:solidFill>
                  <a:srgbClr val="00B0F0"/>
                </a:solidFill>
              </a:rPr>
              <a:t> puzzle?</a:t>
            </a:r>
            <a:endParaRPr lang="it-IT" sz="2400" b="1" i="1" dirty="0">
              <a:solidFill>
                <a:srgbClr val="00B0F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-18015" y="1052736"/>
            <a:ext cx="7841067" cy="5661248"/>
          </a:xfrm>
        </p:spPr>
        <p:txBody>
          <a:bodyPr>
            <a:normAutofit fontScale="40000" lnSpcReduction="20000"/>
          </a:bodyPr>
          <a:lstStyle/>
          <a:p>
            <a:r>
              <a:rPr lang="it-IT" sz="5100" b="1" i="1" dirty="0" err="1">
                <a:solidFill>
                  <a:schemeClr val="accent1">
                    <a:lumMod val="75000"/>
                  </a:schemeClr>
                </a:solidFill>
              </a:rPr>
              <a:t>Downward</a:t>
            </a:r>
            <a:r>
              <a:rPr lang="it-IT" sz="5100" b="1" i="1" dirty="0">
                <a:solidFill>
                  <a:schemeClr val="accent1">
                    <a:lumMod val="75000"/>
                  </a:schemeClr>
                </a:solidFill>
              </a:rPr>
              <a:t> Electron </a:t>
            </a:r>
            <a:r>
              <a:rPr lang="it-IT" sz="5100" b="1" dirty="0">
                <a:solidFill>
                  <a:schemeClr val="accent1">
                    <a:lumMod val="75000"/>
                  </a:schemeClr>
                </a:solidFill>
              </a:rPr>
              <a:t>air </a:t>
            </a:r>
            <a:r>
              <a:rPr lang="it-IT" sz="5100" b="1" dirty="0" err="1">
                <a:solidFill>
                  <a:schemeClr val="accent1">
                    <a:lumMod val="75000"/>
                  </a:schemeClr>
                </a:solidFill>
              </a:rPr>
              <a:t>shower</a:t>
            </a:r>
            <a:r>
              <a:rPr lang="it-IT" sz="5100" b="1" dirty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it-IT" sz="5100" b="1" dirty="0" err="1">
                <a:solidFill>
                  <a:schemeClr val="accent1">
                    <a:lumMod val="75000"/>
                  </a:schemeClr>
                </a:solidFill>
              </a:rPr>
              <a:t>at</a:t>
            </a:r>
            <a:r>
              <a:rPr lang="it-IT" sz="51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5100" b="1" dirty="0" err="1">
                <a:solidFill>
                  <a:schemeClr val="accent1">
                    <a:lumMod val="75000"/>
                  </a:schemeClr>
                </a:solidFill>
              </a:rPr>
              <a:t>altitudes</a:t>
            </a:r>
            <a:r>
              <a:rPr lang="it-IT" sz="51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5100" b="1" dirty="0" err="1">
                <a:solidFill>
                  <a:schemeClr val="accent1">
                    <a:lumMod val="75000"/>
                  </a:schemeClr>
                </a:solidFill>
              </a:rPr>
              <a:t>looses</a:t>
            </a:r>
            <a:r>
              <a:rPr lang="it-IT" sz="5100" b="1" dirty="0">
                <a:solidFill>
                  <a:schemeClr val="accent1">
                    <a:lumMod val="75000"/>
                  </a:schemeClr>
                </a:solidFill>
              </a:rPr>
              <a:t>  IN  late CASCADE  THEIR </a:t>
            </a:r>
            <a:r>
              <a:rPr lang="it-IT" sz="5100" b="1" dirty="0" err="1">
                <a:solidFill>
                  <a:schemeClr val="accent1">
                    <a:lumMod val="75000"/>
                  </a:schemeClr>
                </a:solidFill>
              </a:rPr>
              <a:t>directionality</a:t>
            </a:r>
            <a:r>
              <a:rPr lang="it-IT" sz="5100" b="1" dirty="0">
                <a:solidFill>
                  <a:schemeClr val="accent1">
                    <a:lumMod val="75000"/>
                  </a:schemeClr>
                </a:solidFill>
              </a:rPr>
              <a:t>  , </a:t>
            </a:r>
            <a:r>
              <a:rPr lang="it-IT" sz="5100" b="1" dirty="0" err="1">
                <a:solidFill>
                  <a:schemeClr val="accent1">
                    <a:lumMod val="75000"/>
                  </a:schemeClr>
                </a:solidFill>
              </a:rPr>
              <a:t>escaping</a:t>
            </a:r>
            <a:r>
              <a:rPr lang="it-IT" sz="5100" b="1" dirty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it-IT" sz="5100" b="1" dirty="0" err="1">
                <a:solidFill>
                  <a:schemeClr val="accent1">
                    <a:lumMod val="75000"/>
                  </a:schemeClr>
                </a:solidFill>
              </a:rPr>
              <a:t>most</a:t>
            </a:r>
            <a:r>
              <a:rPr lang="it-IT" sz="5100" b="1" dirty="0">
                <a:solidFill>
                  <a:schemeClr val="accent1">
                    <a:lumMod val="75000"/>
                  </a:schemeClr>
                </a:solidFill>
              </a:rPr>
              <a:t>   veto. </a:t>
            </a:r>
          </a:p>
          <a:p>
            <a:endParaRPr lang="it-IT" sz="51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it-IT" sz="5100" b="1" dirty="0">
                <a:solidFill>
                  <a:schemeClr val="accent1">
                    <a:lumMod val="75000"/>
                  </a:schemeClr>
                </a:solidFill>
              </a:rPr>
              <a:t>DOWN WARD </a:t>
            </a:r>
            <a:r>
              <a:rPr lang="it-IT" sz="5100" b="1" dirty="0" err="1">
                <a:solidFill>
                  <a:schemeClr val="accent1">
                    <a:lumMod val="75000"/>
                  </a:schemeClr>
                </a:solidFill>
              </a:rPr>
              <a:t>Muon</a:t>
            </a:r>
            <a:r>
              <a:rPr lang="it-IT" sz="5100" b="1" dirty="0">
                <a:solidFill>
                  <a:schemeClr val="accent1">
                    <a:lumMod val="75000"/>
                  </a:schemeClr>
                </a:solidFill>
              </a:rPr>
              <a:t> track and </a:t>
            </a:r>
            <a:r>
              <a:rPr lang="it-IT" sz="5100" b="1" dirty="0" err="1">
                <a:solidFill>
                  <a:schemeClr val="accent1">
                    <a:lumMod val="75000"/>
                  </a:schemeClr>
                </a:solidFill>
              </a:rPr>
              <a:t>its</a:t>
            </a:r>
            <a:r>
              <a:rPr lang="it-IT" sz="5100" b="1" dirty="0">
                <a:solidFill>
                  <a:schemeClr val="accent1">
                    <a:lumMod val="75000"/>
                  </a:schemeClr>
                </a:solidFill>
              </a:rPr>
              <a:t> charm  </a:t>
            </a:r>
            <a:r>
              <a:rPr lang="it-IT" sz="5100" b="1" dirty="0" err="1">
                <a:solidFill>
                  <a:schemeClr val="accent1">
                    <a:lumMod val="75000"/>
                  </a:schemeClr>
                </a:solidFill>
              </a:rPr>
              <a:t>muon</a:t>
            </a:r>
            <a:r>
              <a:rPr lang="it-IT" sz="5100" b="1" dirty="0">
                <a:solidFill>
                  <a:schemeClr val="accent1">
                    <a:lumMod val="75000"/>
                  </a:schemeClr>
                </a:solidFill>
              </a:rPr>
              <a:t> neutrino track , </a:t>
            </a:r>
            <a:r>
              <a:rPr lang="it-IT" sz="5100" b="1" dirty="0" err="1">
                <a:solidFill>
                  <a:schemeClr val="accent1">
                    <a:lumMod val="75000"/>
                  </a:schemeClr>
                </a:solidFill>
              </a:rPr>
              <a:t>reaching</a:t>
            </a:r>
            <a:r>
              <a:rPr lang="it-IT" sz="51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5100" b="1" dirty="0" err="1">
                <a:solidFill>
                  <a:schemeClr val="accent1">
                    <a:lumMod val="75000"/>
                  </a:schemeClr>
                </a:solidFill>
              </a:rPr>
              <a:t>at</a:t>
            </a:r>
            <a:r>
              <a:rPr lang="it-IT" sz="5100" b="1" dirty="0">
                <a:solidFill>
                  <a:schemeClr val="accent1">
                    <a:lumMod val="75000"/>
                  </a:schemeClr>
                </a:solidFill>
              </a:rPr>
              <a:t> FEW </a:t>
            </a:r>
            <a:r>
              <a:rPr lang="it-IT" sz="5100" b="1" dirty="0" err="1">
                <a:solidFill>
                  <a:schemeClr val="accent1">
                    <a:lumMod val="75000"/>
                  </a:schemeClr>
                </a:solidFill>
              </a:rPr>
              <a:t>tens</a:t>
            </a:r>
            <a:r>
              <a:rPr lang="it-IT" sz="51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5100" b="1" dirty="0" err="1">
                <a:solidFill>
                  <a:schemeClr val="accent1">
                    <a:lumMod val="75000"/>
                  </a:schemeClr>
                </a:solidFill>
              </a:rPr>
              <a:t>Tevs</a:t>
            </a:r>
            <a:r>
              <a:rPr lang="it-IT" sz="5100" b="1" dirty="0">
                <a:solidFill>
                  <a:schemeClr val="accent1">
                    <a:lumMod val="75000"/>
                  </a:schemeClr>
                </a:solidFill>
              </a:rPr>
              <a:t> are </a:t>
            </a:r>
            <a:r>
              <a:rPr lang="it-IT" sz="5100" b="1" dirty="0" err="1">
                <a:solidFill>
                  <a:schemeClr val="accent1">
                    <a:lumMod val="75000"/>
                  </a:schemeClr>
                </a:solidFill>
              </a:rPr>
              <a:t>separated</a:t>
            </a:r>
            <a:r>
              <a:rPr lang="it-IT" sz="5100" b="1" dirty="0">
                <a:solidFill>
                  <a:schemeClr val="accent1">
                    <a:lumMod val="75000"/>
                  </a:schemeClr>
                </a:solidFill>
              </a:rPr>
              <a:t>  by </a:t>
            </a:r>
            <a:r>
              <a:rPr lang="it-IT" sz="5100" b="1" dirty="0" err="1">
                <a:solidFill>
                  <a:schemeClr val="accent1">
                    <a:lumMod val="75000"/>
                  </a:schemeClr>
                </a:solidFill>
              </a:rPr>
              <a:t>hundred</a:t>
            </a:r>
            <a:r>
              <a:rPr lang="it-IT" sz="51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5100" b="1" dirty="0" err="1">
                <a:solidFill>
                  <a:schemeClr val="accent1">
                    <a:lumMod val="75000"/>
                  </a:schemeClr>
                </a:solidFill>
              </a:rPr>
              <a:t>meters</a:t>
            </a:r>
            <a:r>
              <a:rPr lang="it-IT" sz="5100" b="1" dirty="0">
                <a:solidFill>
                  <a:schemeClr val="accent1">
                    <a:lumMod val="75000"/>
                  </a:schemeClr>
                </a:solidFill>
              </a:rPr>
              <a:t>, WELL SEPARATED  </a:t>
            </a:r>
            <a:r>
              <a:rPr lang="it-IT" sz="5100" b="1" dirty="0" err="1">
                <a:solidFill>
                  <a:schemeClr val="accent1">
                    <a:lumMod val="75000"/>
                  </a:schemeClr>
                </a:solidFill>
              </a:rPr>
              <a:t>sometimes</a:t>
            </a:r>
            <a:r>
              <a:rPr lang="it-IT" sz="5100" b="1" dirty="0">
                <a:solidFill>
                  <a:schemeClr val="accent1">
                    <a:lumMod val="75000"/>
                  </a:schemeClr>
                </a:solidFill>
              </a:rPr>
              <a:t> with no </a:t>
            </a:r>
            <a:r>
              <a:rPr lang="it-IT" sz="5100" b="1" dirty="0" err="1">
                <a:solidFill>
                  <a:schemeClr val="accent1">
                    <a:lumMod val="75000"/>
                  </a:schemeClr>
                </a:solidFill>
              </a:rPr>
              <a:t>muon</a:t>
            </a:r>
            <a:r>
              <a:rPr lang="it-IT" sz="51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5100" b="1" dirty="0" err="1">
                <a:solidFill>
                  <a:schemeClr val="accent1">
                    <a:lumMod val="75000"/>
                  </a:schemeClr>
                </a:solidFill>
              </a:rPr>
              <a:t>companion</a:t>
            </a:r>
            <a:r>
              <a:rPr lang="it-IT" sz="5100" b="1" dirty="0">
                <a:solidFill>
                  <a:schemeClr val="accent1">
                    <a:lumMod val="75000"/>
                  </a:schemeClr>
                </a:solidFill>
              </a:rPr>
              <a:t> inside the ICECUBE. </a:t>
            </a:r>
          </a:p>
          <a:p>
            <a:pPr marL="0" indent="0">
              <a:buNone/>
            </a:pPr>
            <a:endParaRPr lang="it-IT" sz="38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it-IT" sz="6000" b="1" i="1" dirty="0" err="1">
                <a:solidFill>
                  <a:schemeClr val="accent1">
                    <a:lumMod val="75000"/>
                  </a:schemeClr>
                </a:solidFill>
              </a:rPr>
              <a:t>But</a:t>
            </a:r>
            <a:r>
              <a:rPr lang="it-IT" sz="60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6000" b="1" i="1" dirty="0" err="1">
                <a:solidFill>
                  <a:schemeClr val="accent1">
                    <a:lumMod val="75000"/>
                  </a:schemeClr>
                </a:solidFill>
              </a:rPr>
              <a:t>their</a:t>
            </a:r>
            <a:r>
              <a:rPr lang="it-IT" sz="6000" b="1" i="1" dirty="0">
                <a:solidFill>
                  <a:schemeClr val="accent1">
                    <a:lumMod val="75000"/>
                  </a:schemeClr>
                </a:solidFill>
              </a:rPr>
              <a:t> twin Opening angle </a:t>
            </a:r>
            <a:r>
              <a:rPr lang="it-IT" sz="5000" b="1" dirty="0" err="1">
                <a:solidFill>
                  <a:schemeClr val="accent1">
                    <a:lumMod val="75000"/>
                  </a:schemeClr>
                </a:solidFill>
              </a:rPr>
              <a:t>between</a:t>
            </a:r>
            <a:r>
              <a:rPr lang="it-IT" sz="5000" b="1" dirty="0">
                <a:solidFill>
                  <a:schemeClr val="accent1">
                    <a:lumMod val="75000"/>
                  </a:schemeClr>
                </a:solidFill>
              </a:rPr>
              <a:t> MUON and </a:t>
            </a:r>
            <a:r>
              <a:rPr lang="it-IT" sz="5000" b="1" dirty="0" err="1">
                <a:solidFill>
                  <a:schemeClr val="accent1">
                    <a:lumMod val="75000"/>
                  </a:schemeClr>
                </a:solidFill>
              </a:rPr>
              <a:t>its</a:t>
            </a:r>
            <a:r>
              <a:rPr lang="it-IT" sz="5000" b="1" dirty="0">
                <a:solidFill>
                  <a:schemeClr val="accent1">
                    <a:lumMod val="75000"/>
                  </a:schemeClr>
                </a:solidFill>
              </a:rPr>
              <a:t> twin neutrino</a:t>
            </a:r>
            <a:r>
              <a:rPr lang="it-IT" sz="4000" b="1" dirty="0">
                <a:solidFill>
                  <a:schemeClr val="accent1">
                    <a:lumMod val="75000"/>
                  </a:schemeClr>
                </a:solidFill>
              </a:rPr>
              <a:t>,   </a:t>
            </a:r>
            <a:r>
              <a:rPr lang="it-IT" sz="5100" b="1" dirty="0">
                <a:solidFill>
                  <a:schemeClr val="accent1">
                    <a:lumMod val="75000"/>
                  </a:schemeClr>
                </a:solidFill>
              </a:rPr>
              <a:t>IS </a:t>
            </a:r>
            <a:r>
              <a:rPr lang="it-IT" sz="7000" b="1" i="1" dirty="0" err="1">
                <a:solidFill>
                  <a:schemeClr val="accent1">
                    <a:lumMod val="75000"/>
                  </a:schemeClr>
                </a:solidFill>
              </a:rPr>
              <a:t>reduced</a:t>
            </a:r>
            <a:r>
              <a:rPr lang="it-IT" sz="70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7000" b="1" i="1" dirty="0" err="1">
                <a:solidFill>
                  <a:schemeClr val="accent1">
                    <a:lumMod val="75000"/>
                  </a:schemeClr>
                </a:solidFill>
              </a:rPr>
              <a:t>as</a:t>
            </a:r>
            <a:r>
              <a:rPr lang="it-IT" sz="7000" b="1" i="1" dirty="0">
                <a:solidFill>
                  <a:schemeClr val="accent1">
                    <a:lumMod val="75000"/>
                  </a:schemeClr>
                </a:solidFill>
              </a:rPr>
              <a:t> the </a:t>
            </a:r>
          </a:p>
          <a:p>
            <a:r>
              <a:rPr lang="it-IT" sz="7000" b="1" i="1" dirty="0">
                <a:solidFill>
                  <a:srgbClr val="C00000"/>
                </a:solidFill>
              </a:rPr>
              <a:t>inverse </a:t>
            </a:r>
            <a:r>
              <a:rPr lang="it-IT" sz="7000" b="1" i="1" dirty="0" err="1">
                <a:solidFill>
                  <a:srgbClr val="C00000"/>
                </a:solidFill>
              </a:rPr>
              <a:t>square</a:t>
            </a:r>
            <a:r>
              <a:rPr lang="it-IT" sz="7000" b="1" i="1" dirty="0">
                <a:solidFill>
                  <a:srgbClr val="C00000"/>
                </a:solidFill>
              </a:rPr>
              <a:t> of neutrino energy :</a:t>
            </a:r>
            <a:endParaRPr lang="it-IT" sz="3800" b="1" dirty="0">
              <a:solidFill>
                <a:srgbClr val="C00000"/>
              </a:solidFill>
            </a:endParaRPr>
          </a:p>
          <a:p>
            <a:r>
              <a:rPr lang="it-IT" sz="6000" b="1" dirty="0" err="1">
                <a:solidFill>
                  <a:schemeClr val="accent1">
                    <a:lumMod val="75000"/>
                  </a:schemeClr>
                </a:solidFill>
              </a:rPr>
              <a:t>above</a:t>
            </a:r>
            <a:r>
              <a:rPr lang="it-IT" sz="6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6000" b="1" dirty="0" err="1">
                <a:solidFill>
                  <a:schemeClr val="accent1">
                    <a:lumMod val="75000"/>
                  </a:schemeClr>
                </a:solidFill>
              </a:rPr>
              <a:t>hundred</a:t>
            </a:r>
            <a:r>
              <a:rPr lang="it-IT" sz="6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6000" b="1" dirty="0" err="1">
                <a:solidFill>
                  <a:schemeClr val="accent1">
                    <a:lumMod val="75000"/>
                  </a:schemeClr>
                </a:solidFill>
              </a:rPr>
              <a:t>TeVs</a:t>
            </a:r>
            <a:r>
              <a:rPr lang="it-IT" sz="6000" b="1" dirty="0">
                <a:solidFill>
                  <a:schemeClr val="accent1">
                    <a:lumMod val="75000"/>
                  </a:schemeClr>
                </a:solidFill>
              </a:rPr>
              <a:t>  the twin </a:t>
            </a:r>
            <a:r>
              <a:rPr lang="it-IT" sz="6000" b="1" dirty="0" err="1">
                <a:solidFill>
                  <a:schemeClr val="accent1">
                    <a:lumMod val="75000"/>
                  </a:schemeClr>
                </a:solidFill>
              </a:rPr>
              <a:t>lepton</a:t>
            </a:r>
            <a:r>
              <a:rPr lang="it-IT" sz="6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6000" b="1" dirty="0" err="1">
                <a:solidFill>
                  <a:schemeClr val="accent1">
                    <a:lumMod val="75000"/>
                  </a:schemeClr>
                </a:solidFill>
              </a:rPr>
              <a:t>charmed</a:t>
            </a:r>
            <a:r>
              <a:rPr lang="it-IT" sz="6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6000" b="1" dirty="0" err="1">
                <a:solidFill>
                  <a:schemeClr val="accent1">
                    <a:lumMod val="75000"/>
                  </a:schemeClr>
                </a:solidFill>
              </a:rPr>
              <a:t>pair</a:t>
            </a:r>
            <a:r>
              <a:rPr lang="it-IT" sz="6000" b="1" dirty="0">
                <a:solidFill>
                  <a:schemeClr val="accent1">
                    <a:lumMod val="75000"/>
                  </a:schemeClr>
                </a:solidFill>
              </a:rPr>
              <a:t> (</a:t>
            </a:r>
            <a:r>
              <a:rPr lang="it-IT" sz="6000" b="1" dirty="0" err="1">
                <a:solidFill>
                  <a:schemeClr val="accent1">
                    <a:lumMod val="75000"/>
                  </a:schemeClr>
                </a:solidFill>
              </a:rPr>
              <a:t>muon</a:t>
            </a:r>
            <a:r>
              <a:rPr lang="it-IT" sz="6000" b="1" dirty="0">
                <a:solidFill>
                  <a:schemeClr val="accent1">
                    <a:lumMod val="75000"/>
                  </a:schemeClr>
                </a:solidFill>
              </a:rPr>
              <a:t> and </a:t>
            </a:r>
            <a:r>
              <a:rPr lang="it-IT" sz="6000" b="1" dirty="0" err="1">
                <a:solidFill>
                  <a:schemeClr val="accent1">
                    <a:lumMod val="75000"/>
                  </a:schemeClr>
                </a:solidFill>
              </a:rPr>
              <a:t>their</a:t>
            </a:r>
            <a:r>
              <a:rPr lang="it-IT" sz="6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6000" b="1" dirty="0" err="1">
                <a:solidFill>
                  <a:schemeClr val="accent1">
                    <a:lumMod val="75000"/>
                  </a:schemeClr>
                </a:solidFill>
              </a:rPr>
              <a:t>neutrinos</a:t>
            </a:r>
            <a:r>
              <a:rPr lang="it-IT" sz="6000" b="1" dirty="0">
                <a:solidFill>
                  <a:schemeClr val="accent1">
                    <a:lumMod val="75000"/>
                  </a:schemeClr>
                </a:solidFill>
              </a:rPr>
              <a:t>) are more and more </a:t>
            </a:r>
            <a:r>
              <a:rPr lang="it-IT" sz="6000" b="1" dirty="0" err="1">
                <a:solidFill>
                  <a:schemeClr val="accent1">
                    <a:lumMod val="75000"/>
                  </a:schemeClr>
                </a:solidFill>
              </a:rPr>
              <a:t>collimated</a:t>
            </a:r>
            <a:r>
              <a:rPr lang="it-IT" sz="6000" b="1" dirty="0">
                <a:solidFill>
                  <a:schemeClr val="accent1">
                    <a:lumMod val="75000"/>
                  </a:schemeClr>
                </a:solidFill>
              </a:rPr>
              <a:t>  and are </a:t>
            </a:r>
            <a:r>
              <a:rPr lang="it-IT" sz="6000" b="1" dirty="0" err="1">
                <a:solidFill>
                  <a:schemeClr val="accent1">
                    <a:lumMod val="75000"/>
                  </a:schemeClr>
                </a:solidFill>
              </a:rPr>
              <a:t>mostly</a:t>
            </a:r>
            <a:r>
              <a:rPr lang="it-IT" sz="6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6000" b="1" dirty="0" err="1">
                <a:solidFill>
                  <a:schemeClr val="accent1">
                    <a:lumMod val="75000"/>
                  </a:schemeClr>
                </a:solidFill>
              </a:rPr>
              <a:t>overlaping</a:t>
            </a:r>
            <a:r>
              <a:rPr lang="it-IT" sz="6000" b="1" dirty="0">
                <a:solidFill>
                  <a:schemeClr val="accent1">
                    <a:lumMod val="75000"/>
                  </a:schemeClr>
                </a:solidFill>
              </a:rPr>
              <a:t>.  </a:t>
            </a:r>
            <a:endParaRPr lang="it-IT" sz="40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it-IT" sz="7000" b="1" i="1" dirty="0">
                <a:solidFill>
                  <a:srgbClr val="C00000"/>
                </a:solidFill>
              </a:rPr>
              <a:t>MUON TRACK </a:t>
            </a:r>
            <a:r>
              <a:rPr lang="it-IT" sz="7000" b="1" i="1" u="sng" dirty="0">
                <a:solidFill>
                  <a:srgbClr val="C00000"/>
                </a:solidFill>
              </a:rPr>
              <a:t>MAY HIDE ITS  </a:t>
            </a:r>
            <a:r>
              <a:rPr lang="it-IT" sz="7000" b="1" i="1" u="sng" dirty="0" err="1">
                <a:solidFill>
                  <a:srgbClr val="C00000"/>
                </a:solidFill>
              </a:rPr>
              <a:t>parallel</a:t>
            </a:r>
            <a:r>
              <a:rPr lang="it-IT" sz="7000" b="1" i="1" u="sng" dirty="0">
                <a:solidFill>
                  <a:srgbClr val="C00000"/>
                </a:solidFill>
              </a:rPr>
              <a:t> HESE  track making a VETO.</a:t>
            </a:r>
          </a:p>
          <a:p>
            <a:r>
              <a:rPr lang="it-IT" sz="5100" b="1" i="1" dirty="0">
                <a:solidFill>
                  <a:srgbClr val="C00000"/>
                </a:solidFill>
              </a:rPr>
              <a:t> EXLAINING THE DOWNWARD HESE MUON   ABSENCE.</a:t>
            </a:r>
          </a:p>
          <a:p>
            <a:endParaRPr lang="it-IT" sz="33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D.Fargion-ERICE-18 SEPT-2022</a:t>
            </a:r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2690E-04CF-4A9A-B385-D1B70A3AD0C0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0700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482952" cy="1143000"/>
          </a:xfrm>
        </p:spPr>
        <p:txBody>
          <a:bodyPr>
            <a:normAutofit fontScale="90000"/>
          </a:bodyPr>
          <a:lstStyle/>
          <a:p>
            <a:r>
              <a:rPr lang="it-IT" b="1" i="1" dirty="0">
                <a:solidFill>
                  <a:srgbClr val="00B0F0"/>
                </a:solidFill>
              </a:rPr>
              <a:t>1:Bad News , </a:t>
            </a:r>
            <a:r>
              <a:rPr lang="it-IT" b="1" i="1" dirty="0" err="1">
                <a:solidFill>
                  <a:srgbClr val="00B0F0"/>
                </a:solidFill>
              </a:rPr>
              <a:t>but</a:t>
            </a:r>
            <a:r>
              <a:rPr lang="it-IT" b="1" i="1" dirty="0">
                <a:solidFill>
                  <a:srgbClr val="00B0F0"/>
                </a:solidFill>
              </a:rPr>
              <a:t> </a:t>
            </a:r>
            <a:r>
              <a:rPr lang="it-IT" b="1" i="1" dirty="0" err="1">
                <a:solidFill>
                  <a:srgbClr val="00B0F0"/>
                </a:solidFill>
              </a:rPr>
              <a:t>also</a:t>
            </a:r>
            <a:r>
              <a:rPr lang="it-IT" b="1" i="1" dirty="0">
                <a:solidFill>
                  <a:srgbClr val="00B0F0"/>
                </a:solidFill>
              </a:rPr>
              <a:t> </a:t>
            </a:r>
            <a:br>
              <a:rPr lang="it-IT" b="1" i="1" dirty="0">
                <a:solidFill>
                  <a:srgbClr val="00B0F0"/>
                </a:solidFill>
              </a:rPr>
            </a:br>
            <a:r>
              <a:rPr lang="it-IT" b="1" i="1" dirty="0">
                <a:solidFill>
                  <a:srgbClr val="00B0F0"/>
                </a:solidFill>
              </a:rPr>
              <a:t>Good News for ICECUBE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2060848"/>
            <a:ext cx="8028384" cy="4536504"/>
          </a:xfrm>
        </p:spPr>
        <p:txBody>
          <a:bodyPr>
            <a:normAutofit fontScale="70000" lnSpcReduction="20000"/>
          </a:bodyPr>
          <a:lstStyle/>
          <a:p>
            <a:r>
              <a:rPr lang="it-IT" b="1" i="1" dirty="0">
                <a:solidFill>
                  <a:schemeClr val="accent1">
                    <a:lumMod val="75000"/>
                  </a:schemeClr>
                </a:solidFill>
              </a:rPr>
              <a:t>First, </a:t>
            </a:r>
            <a:r>
              <a:rPr lang="it-IT" b="1" i="1" dirty="0" err="1">
                <a:solidFill>
                  <a:schemeClr val="accent1">
                    <a:lumMod val="75000"/>
                  </a:schemeClr>
                </a:solidFill>
              </a:rPr>
              <a:t>Most</a:t>
            </a:r>
            <a:r>
              <a:rPr lang="it-IT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b="1" i="1" dirty="0" err="1">
                <a:solidFill>
                  <a:schemeClr val="accent1">
                    <a:lumMod val="75000"/>
                  </a:schemeClr>
                </a:solidFill>
              </a:rPr>
              <a:t>tens</a:t>
            </a:r>
            <a:r>
              <a:rPr lang="it-IT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b="1" i="1" dirty="0" err="1">
                <a:solidFill>
                  <a:schemeClr val="accent1">
                    <a:lumMod val="75000"/>
                  </a:schemeClr>
                </a:solidFill>
              </a:rPr>
              <a:t>TeVs</a:t>
            </a:r>
            <a:r>
              <a:rPr lang="it-IT" b="1" i="1" dirty="0">
                <a:solidFill>
                  <a:schemeClr val="accent1">
                    <a:lumMod val="75000"/>
                  </a:schemeClr>
                </a:solidFill>
              </a:rPr>
              <a:t> up Hundreds </a:t>
            </a:r>
            <a:r>
              <a:rPr lang="it-IT" b="1" i="1" dirty="0" err="1">
                <a:solidFill>
                  <a:schemeClr val="accent1">
                    <a:lumMod val="75000"/>
                  </a:schemeClr>
                </a:solidFill>
              </a:rPr>
              <a:t>TeV</a:t>
            </a:r>
            <a:r>
              <a:rPr lang="it-IT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b="1" i="1" dirty="0" err="1">
                <a:solidFill>
                  <a:schemeClr val="accent1">
                    <a:lumMod val="75000"/>
                  </a:schemeClr>
                </a:solidFill>
              </a:rPr>
              <a:t>neutrinos</a:t>
            </a:r>
            <a:r>
              <a:rPr lang="it-IT" b="1" i="1" dirty="0">
                <a:solidFill>
                  <a:schemeClr val="accent1">
                    <a:lumMod val="75000"/>
                  </a:schemeClr>
                </a:solidFill>
              </a:rPr>
              <a:t> are </a:t>
            </a:r>
            <a:r>
              <a:rPr lang="it-IT" b="1" i="1" dirty="0" err="1">
                <a:solidFill>
                  <a:schemeClr val="accent1">
                    <a:lumMod val="75000"/>
                  </a:schemeClr>
                </a:solidFill>
              </a:rPr>
              <a:t>mainly</a:t>
            </a:r>
            <a:r>
              <a:rPr lang="it-IT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b="1" i="1" dirty="0" err="1">
                <a:solidFill>
                  <a:schemeClr val="accent1">
                    <a:lumMod val="75000"/>
                  </a:schemeClr>
                </a:solidFill>
              </a:rPr>
              <a:t>noisy</a:t>
            </a:r>
            <a:r>
              <a:rPr lang="it-IT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b="1" i="1" dirty="0" err="1">
                <a:solidFill>
                  <a:schemeClr val="accent1">
                    <a:lumMod val="75000"/>
                  </a:schemeClr>
                </a:solidFill>
              </a:rPr>
              <a:t>atmospheric</a:t>
            </a:r>
            <a:r>
              <a:rPr lang="it-IT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r>
              <a:rPr lang="it-IT" b="1" i="1" dirty="0">
                <a:solidFill>
                  <a:schemeClr val="accent1">
                    <a:lumMod val="75000"/>
                  </a:schemeClr>
                </a:solidFill>
              </a:rPr>
              <a:t>The </a:t>
            </a:r>
            <a:r>
              <a:rPr lang="it-IT" b="1" i="1" dirty="0" err="1">
                <a:solidFill>
                  <a:schemeClr val="accent1">
                    <a:lumMod val="75000"/>
                  </a:schemeClr>
                </a:solidFill>
              </a:rPr>
              <a:t>absence</a:t>
            </a:r>
            <a:r>
              <a:rPr lang="it-IT" b="1" i="1" dirty="0">
                <a:solidFill>
                  <a:schemeClr val="accent1">
                    <a:lumMod val="75000"/>
                  </a:schemeClr>
                </a:solidFill>
              </a:rPr>
              <a:t> of </a:t>
            </a:r>
            <a:r>
              <a:rPr lang="it-IT" b="1" i="1" dirty="0" err="1">
                <a:solidFill>
                  <a:schemeClr val="accent1">
                    <a:lumMod val="75000"/>
                  </a:schemeClr>
                </a:solidFill>
              </a:rPr>
              <a:t>Galactic</a:t>
            </a:r>
            <a:r>
              <a:rPr lang="it-IT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b="1" i="1" dirty="0" err="1">
                <a:solidFill>
                  <a:schemeClr val="accent1">
                    <a:lumMod val="75000"/>
                  </a:schemeClr>
                </a:solidFill>
              </a:rPr>
              <a:t>Plane</a:t>
            </a:r>
            <a:r>
              <a:rPr lang="it-IT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b="1" i="1" dirty="0" err="1">
                <a:solidFill>
                  <a:schemeClr val="accent1">
                    <a:lumMod val="75000"/>
                  </a:schemeClr>
                </a:solidFill>
              </a:rPr>
              <a:t>anisotropy</a:t>
            </a:r>
            <a:r>
              <a:rPr lang="it-IT" b="1" i="1" dirty="0">
                <a:solidFill>
                  <a:schemeClr val="accent1">
                    <a:lumMod val="75000"/>
                  </a:schemeClr>
                </a:solidFill>
              </a:rPr>
              <a:t>, Tau neutrino </a:t>
            </a:r>
            <a:r>
              <a:rPr lang="it-IT" b="1" i="1" dirty="0" err="1">
                <a:solidFill>
                  <a:schemeClr val="accent1">
                    <a:lumMod val="75000"/>
                  </a:schemeClr>
                </a:solidFill>
              </a:rPr>
              <a:t>presence</a:t>
            </a:r>
            <a:r>
              <a:rPr lang="it-IT" b="1" i="1" dirty="0">
                <a:solidFill>
                  <a:schemeClr val="accent1">
                    <a:lumMod val="75000"/>
                  </a:schemeClr>
                </a:solidFill>
              </a:rPr>
              <a:t>, the </a:t>
            </a:r>
            <a:r>
              <a:rPr lang="it-IT" b="1" i="1" dirty="0" err="1">
                <a:solidFill>
                  <a:schemeClr val="accent1">
                    <a:lumMod val="75000"/>
                  </a:schemeClr>
                </a:solidFill>
              </a:rPr>
              <a:t>main</a:t>
            </a:r>
            <a:r>
              <a:rPr lang="it-IT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b="1" i="1" dirty="0" err="1">
                <a:solidFill>
                  <a:schemeClr val="accent1">
                    <a:lumMod val="75000"/>
                  </a:schemeClr>
                </a:solidFill>
              </a:rPr>
              <a:t>isotropy</a:t>
            </a:r>
            <a:r>
              <a:rPr lang="it-IT" b="1" i="1" dirty="0">
                <a:solidFill>
                  <a:schemeClr val="accent1">
                    <a:lumMod val="75000"/>
                  </a:schemeClr>
                </a:solidFill>
              </a:rPr>
              <a:t>  are </a:t>
            </a:r>
            <a:r>
              <a:rPr lang="it-IT" b="1" i="1" dirty="0" err="1">
                <a:solidFill>
                  <a:schemeClr val="accent1">
                    <a:lumMod val="75000"/>
                  </a:schemeClr>
                </a:solidFill>
              </a:rPr>
              <a:t>obvious</a:t>
            </a:r>
            <a:r>
              <a:rPr lang="it-IT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b="1" i="1" dirty="0" err="1">
                <a:solidFill>
                  <a:schemeClr val="accent1">
                    <a:lumMod val="75000"/>
                  </a:schemeClr>
                </a:solidFill>
              </a:rPr>
              <a:t>consequences</a:t>
            </a:r>
            <a:r>
              <a:rPr lang="it-IT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b="1" i="1" dirty="0" err="1">
                <a:solidFill>
                  <a:schemeClr val="accent1">
                    <a:lumMod val="75000"/>
                  </a:schemeClr>
                </a:solidFill>
              </a:rPr>
              <a:t>as</a:t>
            </a:r>
            <a:r>
              <a:rPr lang="it-IT" b="1" i="1" dirty="0">
                <a:solidFill>
                  <a:schemeClr val="accent1">
                    <a:lumMod val="75000"/>
                  </a:schemeClr>
                </a:solidFill>
              </a:rPr>
              <a:t> CR </a:t>
            </a:r>
            <a:r>
              <a:rPr lang="it-IT" b="1" i="1" dirty="0" err="1">
                <a:solidFill>
                  <a:schemeClr val="accent1">
                    <a:lumMod val="75000"/>
                  </a:schemeClr>
                </a:solidFill>
              </a:rPr>
              <a:t>secondaries</a:t>
            </a:r>
            <a:r>
              <a:rPr lang="it-IT" b="1" i="1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endParaRPr lang="it-IT" b="1" i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it-IT" b="1" i="1" dirty="0">
                <a:solidFill>
                  <a:schemeClr val="accent1">
                    <a:lumMod val="75000"/>
                  </a:schemeClr>
                </a:solidFill>
              </a:rPr>
              <a:t>The </a:t>
            </a:r>
            <a:r>
              <a:rPr lang="it-IT" b="1" i="1" dirty="0" err="1">
                <a:solidFill>
                  <a:schemeClr val="accent1">
                    <a:lumMod val="75000"/>
                  </a:schemeClr>
                </a:solidFill>
              </a:rPr>
              <a:t>eventual</a:t>
            </a:r>
            <a:r>
              <a:rPr lang="it-IT" b="1" i="1" dirty="0">
                <a:solidFill>
                  <a:schemeClr val="accent1">
                    <a:lumMod val="75000"/>
                  </a:schemeClr>
                </a:solidFill>
              </a:rPr>
              <a:t> TOTAL PRESENCE of CHARMED NOISY MUST IMPLY a </a:t>
            </a:r>
            <a:r>
              <a:rPr lang="it-IT" b="1" i="1" dirty="0" err="1">
                <a:solidFill>
                  <a:schemeClr val="accent1">
                    <a:lumMod val="75000"/>
                  </a:schemeClr>
                </a:solidFill>
              </a:rPr>
              <a:t>nearly</a:t>
            </a:r>
            <a:r>
              <a:rPr lang="it-IT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b="1" i="1" dirty="0" err="1">
                <a:solidFill>
                  <a:schemeClr val="accent1">
                    <a:lumMod val="75000"/>
                  </a:schemeClr>
                </a:solidFill>
              </a:rPr>
              <a:t>absence</a:t>
            </a:r>
            <a:r>
              <a:rPr lang="it-IT" b="1" i="1" dirty="0">
                <a:solidFill>
                  <a:schemeClr val="accent1">
                    <a:lumMod val="75000"/>
                  </a:schemeClr>
                </a:solidFill>
              </a:rPr>
              <a:t> ( </a:t>
            </a:r>
            <a:r>
              <a:rPr lang="it-IT" b="1" i="1" dirty="0">
                <a:solidFill>
                  <a:schemeClr val="bg2">
                    <a:lumMod val="10000"/>
                  </a:schemeClr>
                </a:solidFill>
              </a:rPr>
              <a:t>1 over </a:t>
            </a:r>
            <a:r>
              <a:rPr lang="it-IT" b="1" i="1" dirty="0" err="1">
                <a:solidFill>
                  <a:schemeClr val="bg2">
                    <a:lumMod val="10000"/>
                  </a:schemeClr>
                </a:solidFill>
              </a:rPr>
              <a:t>tens</a:t>
            </a:r>
            <a:r>
              <a:rPr lang="it-IT" b="1" i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it-IT" b="1" i="1" dirty="0" err="1">
                <a:solidFill>
                  <a:schemeClr val="bg2">
                    <a:lumMod val="10000"/>
                  </a:schemeClr>
                </a:solidFill>
              </a:rPr>
              <a:t>thousand</a:t>
            </a:r>
            <a:r>
              <a:rPr lang="it-IT" b="1" i="1" dirty="0">
                <a:solidFill>
                  <a:schemeClr val="accent1">
                    <a:lumMod val="75000"/>
                  </a:schemeClr>
                </a:solidFill>
              </a:rPr>
              <a:t>)  of </a:t>
            </a:r>
            <a:r>
              <a:rPr lang="it-IT" b="1" i="1" dirty="0" err="1">
                <a:solidFill>
                  <a:schemeClr val="accent1">
                    <a:lumMod val="75000"/>
                  </a:schemeClr>
                </a:solidFill>
              </a:rPr>
              <a:t>Muon</a:t>
            </a:r>
            <a:r>
              <a:rPr lang="it-IT" b="1" i="1" dirty="0">
                <a:solidFill>
                  <a:schemeClr val="accent1">
                    <a:lumMod val="75000"/>
                  </a:schemeClr>
                </a:solidFill>
              </a:rPr>
              <a:t> neutrino </a:t>
            </a:r>
            <a:r>
              <a:rPr lang="it-IT" b="1" i="1" dirty="0" err="1">
                <a:solidFill>
                  <a:schemeClr val="accent1">
                    <a:lumMod val="75000"/>
                  </a:schemeClr>
                </a:solidFill>
              </a:rPr>
              <a:t>Track</a:t>
            </a:r>
            <a:r>
              <a:rPr lang="it-IT" b="1" i="1" dirty="0">
                <a:solidFill>
                  <a:schemeClr val="accent1">
                    <a:lumMod val="75000"/>
                  </a:schemeClr>
                </a:solidFill>
              </a:rPr>
              <a:t>…BUT..</a:t>
            </a:r>
            <a:r>
              <a:rPr lang="it-IT" b="1" i="1" dirty="0" err="1">
                <a:solidFill>
                  <a:schemeClr val="accent1">
                    <a:lumMod val="75000"/>
                  </a:schemeClr>
                </a:solidFill>
              </a:rPr>
              <a:t>we</a:t>
            </a:r>
            <a:r>
              <a:rPr lang="it-IT" b="1" i="1" dirty="0">
                <a:solidFill>
                  <a:schemeClr val="accent1">
                    <a:lumMod val="75000"/>
                  </a:schemeClr>
                </a:solidFill>
              </a:rPr>
              <a:t> do </a:t>
            </a:r>
            <a:r>
              <a:rPr lang="it-IT" b="1" i="1" dirty="0" err="1">
                <a:solidFill>
                  <a:schemeClr val="accent1">
                    <a:lumMod val="75000"/>
                  </a:schemeClr>
                </a:solidFill>
              </a:rPr>
              <a:t>observed</a:t>
            </a:r>
            <a:r>
              <a:rPr lang="it-IT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b="1" i="1" dirty="0" err="1">
                <a:solidFill>
                  <a:schemeClr val="accent1">
                    <a:lumMod val="75000"/>
                  </a:schemeClr>
                </a:solidFill>
              </a:rPr>
              <a:t>one</a:t>
            </a:r>
            <a:r>
              <a:rPr lang="it-IT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b="1" i="1" dirty="0" err="1">
                <a:solidFill>
                  <a:schemeClr val="accent1">
                    <a:lumMod val="75000"/>
                  </a:schemeClr>
                </a:solidFill>
              </a:rPr>
              <a:t>downward</a:t>
            </a:r>
            <a:r>
              <a:rPr lang="it-IT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b="1" i="1" dirty="0" err="1">
                <a:solidFill>
                  <a:schemeClr val="accent1">
                    <a:lumMod val="75000"/>
                  </a:schemeClr>
                </a:solidFill>
              </a:rPr>
              <a:t>track</a:t>
            </a:r>
            <a:r>
              <a:rPr lang="it-IT" b="1" i="1" dirty="0">
                <a:solidFill>
                  <a:schemeClr val="accent1">
                    <a:lumMod val="75000"/>
                  </a:schemeClr>
                </a:solidFill>
              </a:rPr>
              <a:t>!</a:t>
            </a:r>
          </a:p>
          <a:p>
            <a:endParaRPr lang="it-IT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it-IT" b="1" i="1" dirty="0">
                <a:solidFill>
                  <a:schemeClr val="accent1">
                    <a:lumMod val="75000"/>
                  </a:schemeClr>
                </a:solidFill>
              </a:rPr>
              <a:t>The </a:t>
            </a:r>
            <a:r>
              <a:rPr lang="it-IT" b="1" i="1" dirty="0" err="1">
                <a:solidFill>
                  <a:schemeClr val="accent1">
                    <a:lumMod val="75000"/>
                  </a:schemeClr>
                </a:solidFill>
              </a:rPr>
              <a:t>presence</a:t>
            </a:r>
            <a:r>
              <a:rPr lang="it-IT" b="1" i="1" dirty="0">
                <a:solidFill>
                  <a:schemeClr val="accent1">
                    <a:lumMod val="75000"/>
                  </a:schemeClr>
                </a:solidFill>
              </a:rPr>
              <a:t> of  </a:t>
            </a:r>
            <a:r>
              <a:rPr lang="it-IT" b="1" i="1" dirty="0" err="1">
                <a:solidFill>
                  <a:schemeClr val="accent1">
                    <a:lumMod val="75000"/>
                  </a:schemeClr>
                </a:solidFill>
              </a:rPr>
              <a:t>at</a:t>
            </a:r>
            <a:r>
              <a:rPr lang="it-IT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b="1" i="1" dirty="0" err="1">
                <a:solidFill>
                  <a:schemeClr val="accent1">
                    <a:lumMod val="75000"/>
                  </a:schemeClr>
                </a:solidFill>
              </a:rPr>
              <a:t>least</a:t>
            </a:r>
            <a:r>
              <a:rPr lang="it-IT" b="1" i="1" dirty="0">
                <a:solidFill>
                  <a:schemeClr val="accent1">
                    <a:lumMod val="75000"/>
                  </a:schemeClr>
                </a:solidFill>
              </a:rPr>
              <a:t> a </a:t>
            </a:r>
            <a:r>
              <a:rPr lang="it-IT" b="1" i="1" dirty="0" err="1">
                <a:solidFill>
                  <a:schemeClr val="accent1">
                    <a:lumMod val="75000"/>
                  </a:schemeClr>
                </a:solidFill>
              </a:rPr>
              <a:t>downward</a:t>
            </a:r>
            <a:r>
              <a:rPr lang="it-IT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b="1" i="1" dirty="0" err="1">
                <a:solidFill>
                  <a:schemeClr val="accent1">
                    <a:lumMod val="75000"/>
                  </a:schemeClr>
                </a:solidFill>
              </a:rPr>
              <a:t>track</a:t>
            </a:r>
            <a:r>
              <a:rPr lang="it-IT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b="1" i="1" dirty="0" err="1">
                <a:solidFill>
                  <a:schemeClr val="accent1">
                    <a:lumMod val="75000"/>
                  </a:schemeClr>
                </a:solidFill>
              </a:rPr>
              <a:t>at</a:t>
            </a:r>
            <a:r>
              <a:rPr lang="it-IT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b="1" i="1" dirty="0" err="1">
                <a:solidFill>
                  <a:schemeClr val="accent1">
                    <a:lumMod val="75000"/>
                  </a:schemeClr>
                </a:solidFill>
              </a:rPr>
              <a:t>few</a:t>
            </a:r>
            <a:r>
              <a:rPr lang="it-IT" b="1" i="1" dirty="0">
                <a:solidFill>
                  <a:schemeClr val="accent1">
                    <a:lumMod val="75000"/>
                  </a:schemeClr>
                </a:solidFill>
              </a:rPr>
              <a:t> hundreds </a:t>
            </a:r>
            <a:r>
              <a:rPr lang="it-IT" b="1" i="1" dirty="0" err="1">
                <a:solidFill>
                  <a:schemeClr val="accent1">
                    <a:lumMod val="75000"/>
                  </a:schemeClr>
                </a:solidFill>
              </a:rPr>
              <a:t>TeVs</a:t>
            </a:r>
            <a:r>
              <a:rPr lang="it-IT" b="1" i="1" dirty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it-IT" b="1" i="1" dirty="0" err="1">
                <a:solidFill>
                  <a:schemeClr val="accent1">
                    <a:lumMod val="75000"/>
                  </a:schemeClr>
                </a:solidFill>
              </a:rPr>
              <a:t>imply</a:t>
            </a:r>
            <a:r>
              <a:rPr lang="it-IT" b="1" i="1" dirty="0">
                <a:solidFill>
                  <a:schemeClr val="accent1">
                    <a:lumMod val="75000"/>
                  </a:schemeClr>
                </a:solidFill>
              </a:rPr>
              <a:t> a first HIDDEN , BUT REAL,  FILTERED NEUTRINO ASTRONOMY,  </a:t>
            </a:r>
            <a:r>
              <a:rPr lang="it-IT" b="1" i="1" dirty="0">
                <a:solidFill>
                  <a:schemeClr val="bg2">
                    <a:lumMod val="10000"/>
                  </a:schemeClr>
                </a:solidFill>
              </a:rPr>
              <a:t>BASED ON DOWNWARD MUON TRACK</a:t>
            </a:r>
            <a:r>
              <a:rPr lang="it-IT" b="1" i="1" dirty="0">
                <a:solidFill>
                  <a:schemeClr val="accent1">
                    <a:lumMod val="75000"/>
                  </a:schemeClr>
                </a:solidFill>
              </a:rPr>
              <a:t>:</a:t>
            </a:r>
          </a:p>
          <a:p>
            <a:r>
              <a:rPr lang="it-IT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3400" b="1" i="1" dirty="0">
                <a:solidFill>
                  <a:schemeClr val="bg2">
                    <a:lumMod val="10000"/>
                  </a:schemeClr>
                </a:solidFill>
              </a:rPr>
              <a:t>A GUARANTEED NEW   NEUTRINO ASTRONOMY 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D.Fargion-ERICE-18 SEPT-2022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2690E-04CF-4A9A-B385-D1B70A3AD0C0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79492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274638"/>
            <a:ext cx="6516216" cy="778098"/>
          </a:xfrm>
        </p:spPr>
        <p:txBody>
          <a:bodyPr>
            <a:normAutofit fontScale="90000"/>
          </a:bodyPr>
          <a:lstStyle/>
          <a:p>
            <a:r>
              <a:rPr lang="it-IT" b="1" i="1" dirty="0">
                <a:solidFill>
                  <a:schemeClr val="accent1">
                    <a:lumMod val="75000"/>
                  </a:schemeClr>
                </a:solidFill>
              </a:rPr>
              <a:t>2:SHORT </a:t>
            </a:r>
            <a:r>
              <a:rPr lang="it-IT" b="1" i="1" dirty="0" err="1">
                <a:solidFill>
                  <a:schemeClr val="accent1">
                    <a:lumMod val="75000"/>
                  </a:schemeClr>
                </a:solidFill>
              </a:rPr>
              <a:t>Conclusions</a:t>
            </a:r>
            <a:br>
              <a:rPr lang="it-IT" b="1" i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it-IT" b="1" i="1" dirty="0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it-IT" b="1" i="1" dirty="0" err="1">
                <a:solidFill>
                  <a:schemeClr val="accent1">
                    <a:lumMod val="75000"/>
                  </a:schemeClr>
                </a:solidFill>
              </a:rPr>
              <a:t>bad</a:t>
            </a:r>
            <a:r>
              <a:rPr lang="it-IT" b="1" i="1" dirty="0">
                <a:solidFill>
                  <a:schemeClr val="accent1">
                    <a:lumMod val="75000"/>
                  </a:schemeClr>
                </a:solidFill>
              </a:rPr>
              <a:t> and  good)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5536" y="1622920"/>
            <a:ext cx="6552728" cy="4165923"/>
          </a:xfrm>
        </p:spPr>
        <p:txBody>
          <a:bodyPr>
            <a:normAutofit fontScale="55000" lnSpcReduction="20000"/>
          </a:bodyPr>
          <a:lstStyle/>
          <a:p>
            <a:r>
              <a:rPr lang="it-IT" b="1" i="1" dirty="0">
                <a:solidFill>
                  <a:schemeClr val="accent2">
                    <a:lumMod val="75000"/>
                  </a:schemeClr>
                </a:solidFill>
              </a:rPr>
              <a:t>The </a:t>
            </a:r>
            <a:r>
              <a:rPr lang="it-IT" b="1" i="1" dirty="0" err="1">
                <a:solidFill>
                  <a:schemeClr val="accent2">
                    <a:lumMod val="75000"/>
                  </a:schemeClr>
                </a:solidFill>
              </a:rPr>
              <a:t>present</a:t>
            </a:r>
            <a:r>
              <a:rPr lang="it-IT" b="1" i="1" dirty="0">
                <a:solidFill>
                  <a:schemeClr val="accent2">
                    <a:lumMod val="75000"/>
                  </a:schemeClr>
                </a:solidFill>
              </a:rPr>
              <a:t> ICECUBE </a:t>
            </a:r>
            <a:r>
              <a:rPr lang="it-IT" b="1" i="1" dirty="0" err="1">
                <a:solidFill>
                  <a:schemeClr val="accent2">
                    <a:lumMod val="75000"/>
                  </a:schemeClr>
                </a:solidFill>
              </a:rPr>
              <a:t>astronomy</a:t>
            </a:r>
            <a:r>
              <a:rPr lang="it-IT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it-IT" b="1" i="1" dirty="0" err="1">
                <a:solidFill>
                  <a:schemeClr val="tx2">
                    <a:lumMod val="75000"/>
                  </a:schemeClr>
                </a:solidFill>
              </a:rPr>
              <a:t>is</a:t>
            </a:r>
            <a:r>
              <a:rPr lang="it-IT" b="1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b="1" i="1" dirty="0" err="1">
                <a:solidFill>
                  <a:schemeClr val="tx2">
                    <a:lumMod val="75000"/>
                  </a:schemeClr>
                </a:solidFill>
              </a:rPr>
              <a:t>only</a:t>
            </a:r>
            <a:r>
              <a:rPr lang="it-IT" b="1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b="1" i="1" dirty="0" err="1">
                <a:solidFill>
                  <a:schemeClr val="tx2">
                    <a:lumMod val="75000"/>
                  </a:schemeClr>
                </a:solidFill>
              </a:rPr>
              <a:t>at</a:t>
            </a:r>
            <a:r>
              <a:rPr lang="it-IT" b="1" i="1" dirty="0">
                <a:solidFill>
                  <a:schemeClr val="tx2">
                    <a:lumMod val="75000"/>
                  </a:schemeClr>
                </a:solidFill>
              </a:rPr>
              <a:t> 1-3% of the </a:t>
            </a:r>
            <a:r>
              <a:rPr lang="it-IT" b="1" i="1" dirty="0" err="1">
                <a:solidFill>
                  <a:schemeClr val="tx2">
                    <a:lumMod val="75000"/>
                  </a:schemeClr>
                </a:solidFill>
              </a:rPr>
              <a:t>flux</a:t>
            </a:r>
            <a:r>
              <a:rPr lang="it-IT" b="1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b="1" i="1" dirty="0" err="1">
                <a:solidFill>
                  <a:schemeClr val="tx2">
                    <a:lumMod val="75000"/>
                  </a:schemeClr>
                </a:solidFill>
              </a:rPr>
              <a:t>assumed</a:t>
            </a:r>
            <a:r>
              <a:rPr lang="it-IT" b="1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i="1" dirty="0">
                <a:solidFill>
                  <a:schemeClr val="tx2">
                    <a:lumMod val="75000"/>
                  </a:schemeClr>
                </a:solidFill>
              </a:rPr>
              <a:t>, a </a:t>
            </a:r>
            <a:r>
              <a:rPr lang="it-IT" i="1" dirty="0" err="1">
                <a:solidFill>
                  <a:schemeClr val="tx2">
                    <a:lumMod val="75000"/>
                  </a:schemeClr>
                </a:solidFill>
              </a:rPr>
              <a:t>flux</a:t>
            </a:r>
            <a:r>
              <a:rPr lang="it-IT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i="1" dirty="0" err="1">
                <a:solidFill>
                  <a:schemeClr val="tx2">
                    <a:lumMod val="75000"/>
                  </a:schemeClr>
                </a:solidFill>
              </a:rPr>
              <a:t>comparable</a:t>
            </a:r>
            <a:r>
              <a:rPr lang="it-IT" i="1" dirty="0">
                <a:solidFill>
                  <a:schemeClr val="tx2">
                    <a:lumMod val="75000"/>
                  </a:schemeClr>
                </a:solidFill>
              </a:rPr>
              <a:t> with the </a:t>
            </a:r>
            <a:r>
              <a:rPr lang="it-IT" i="1" dirty="0" err="1">
                <a:solidFill>
                  <a:schemeClr val="tx2">
                    <a:lumMod val="75000"/>
                  </a:schemeClr>
                </a:solidFill>
              </a:rPr>
              <a:t>observed</a:t>
            </a:r>
            <a:r>
              <a:rPr lang="it-IT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i="1" dirty="0" err="1">
                <a:solidFill>
                  <a:schemeClr val="tx2">
                    <a:lumMod val="75000"/>
                  </a:schemeClr>
                </a:solidFill>
              </a:rPr>
              <a:t>TeVs-tens</a:t>
            </a:r>
            <a:r>
              <a:rPr lang="it-IT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i="1" dirty="0" err="1">
                <a:solidFill>
                  <a:schemeClr val="tx2">
                    <a:lumMod val="75000"/>
                  </a:schemeClr>
                </a:solidFill>
              </a:rPr>
              <a:t>TeV</a:t>
            </a:r>
            <a:r>
              <a:rPr lang="it-IT" i="1" dirty="0">
                <a:solidFill>
                  <a:schemeClr val="tx2">
                    <a:lumMod val="75000"/>
                  </a:schemeClr>
                </a:solidFill>
              </a:rPr>
              <a:t> gamma </a:t>
            </a:r>
            <a:r>
              <a:rPr lang="it-IT" i="1" dirty="0" err="1">
                <a:solidFill>
                  <a:schemeClr val="tx2">
                    <a:lumMod val="75000"/>
                  </a:schemeClr>
                </a:solidFill>
              </a:rPr>
              <a:t>sky</a:t>
            </a:r>
            <a:r>
              <a:rPr lang="it-IT" i="1" dirty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  <a:p>
            <a:endParaRPr lang="it-IT" i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it-IT" sz="3600" b="1" i="1" dirty="0">
                <a:solidFill>
                  <a:schemeClr val="tx2">
                    <a:lumMod val="75000"/>
                  </a:schemeClr>
                </a:solidFill>
              </a:rPr>
              <a:t>The </a:t>
            </a:r>
            <a:r>
              <a:rPr lang="it-IT" sz="3600" b="1" i="1" dirty="0" err="1">
                <a:solidFill>
                  <a:schemeClr val="tx2">
                    <a:lumMod val="75000"/>
                  </a:schemeClr>
                </a:solidFill>
              </a:rPr>
              <a:t>downward</a:t>
            </a:r>
            <a:r>
              <a:rPr lang="it-IT" sz="3600" b="1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sz="3600" b="1" i="1" dirty="0" err="1">
                <a:solidFill>
                  <a:schemeClr val="tx2">
                    <a:lumMod val="75000"/>
                  </a:schemeClr>
                </a:solidFill>
              </a:rPr>
              <a:t>muon</a:t>
            </a:r>
            <a:r>
              <a:rPr lang="it-IT" sz="3600" b="1" i="1" dirty="0">
                <a:solidFill>
                  <a:schemeClr val="tx2">
                    <a:lumMod val="75000"/>
                  </a:schemeClr>
                </a:solidFill>
              </a:rPr>
              <a:t> HESE neutrino track are </a:t>
            </a:r>
            <a:r>
              <a:rPr lang="it-IT" sz="3600" b="1" i="1" dirty="0">
                <a:solidFill>
                  <a:srgbClr val="C00000"/>
                </a:solidFill>
              </a:rPr>
              <a:t>new</a:t>
            </a:r>
          </a:p>
          <a:p>
            <a:pPr marL="0" indent="0">
              <a:buNone/>
            </a:pPr>
            <a:r>
              <a:rPr lang="it-IT" sz="3600" b="1" i="1" dirty="0">
                <a:solidFill>
                  <a:schemeClr val="tx2">
                    <a:lumMod val="75000"/>
                  </a:schemeClr>
                </a:solidFill>
              </a:rPr>
              <a:t>      </a:t>
            </a:r>
            <a:r>
              <a:rPr lang="it-IT" sz="3600" b="1" i="1" dirty="0" err="1">
                <a:solidFill>
                  <a:schemeClr val="tx2">
                    <a:lumMod val="75000"/>
                  </a:schemeClr>
                </a:solidFill>
              </a:rPr>
              <a:t>Unnoticed</a:t>
            </a:r>
            <a:r>
              <a:rPr lang="it-IT" sz="3600" b="1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sz="3600" b="1" i="1" dirty="0">
                <a:solidFill>
                  <a:srgbClr val="C00000"/>
                </a:solidFill>
              </a:rPr>
              <a:t>or secret</a:t>
            </a:r>
            <a:r>
              <a:rPr lang="it-IT" sz="3600" b="1" i="1" dirty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it-IT" sz="3600" b="1" i="1" dirty="0" err="1">
                <a:solidFill>
                  <a:schemeClr val="tx2">
                    <a:lumMod val="75000"/>
                  </a:schemeClr>
                </a:solidFill>
              </a:rPr>
              <a:t>but</a:t>
            </a:r>
            <a:r>
              <a:rPr lang="it-IT" sz="3600" b="1" i="1" dirty="0">
                <a:solidFill>
                  <a:schemeClr val="tx2">
                    <a:lumMod val="75000"/>
                  </a:schemeClr>
                </a:solidFill>
              </a:rPr>
              <a:t>  </a:t>
            </a:r>
            <a:r>
              <a:rPr lang="it-IT" sz="3600" b="1" i="1" dirty="0" err="1">
                <a:solidFill>
                  <a:schemeClr val="tx2">
                    <a:lumMod val="75000"/>
                  </a:schemeClr>
                </a:solidFill>
              </a:rPr>
              <a:t>guaranteed</a:t>
            </a:r>
            <a:r>
              <a:rPr lang="it-IT" sz="3600" b="1" i="1" dirty="0">
                <a:solidFill>
                  <a:schemeClr val="tx2">
                    <a:lumMod val="75000"/>
                  </a:schemeClr>
                </a:solidFill>
              </a:rPr>
              <a:t>,     </a:t>
            </a:r>
          </a:p>
          <a:p>
            <a:pPr marL="0" indent="0">
              <a:buNone/>
            </a:pPr>
            <a:r>
              <a:rPr lang="it-IT" sz="3600" b="1" i="1" dirty="0">
                <a:solidFill>
                  <a:schemeClr val="tx2">
                    <a:lumMod val="75000"/>
                  </a:schemeClr>
                </a:solidFill>
              </a:rPr>
              <a:t>       </a:t>
            </a:r>
            <a:r>
              <a:rPr lang="it-IT" sz="3600" b="1" i="1" dirty="0" err="1">
                <a:solidFill>
                  <a:schemeClr val="tx2">
                    <a:lumMod val="75000"/>
                  </a:schemeClr>
                </a:solidFill>
              </a:rPr>
              <a:t>astrophysical</a:t>
            </a:r>
            <a:r>
              <a:rPr lang="it-IT" sz="3600" b="1" i="1" dirty="0">
                <a:solidFill>
                  <a:schemeClr val="tx2">
                    <a:lumMod val="75000"/>
                  </a:schemeClr>
                </a:solidFill>
              </a:rPr>
              <a:t>  </a:t>
            </a:r>
            <a:r>
              <a:rPr lang="it-IT" sz="3600" b="1" i="1" dirty="0" err="1">
                <a:solidFill>
                  <a:schemeClr val="tx2">
                    <a:lumMod val="75000"/>
                  </a:schemeClr>
                </a:solidFill>
              </a:rPr>
              <a:t>currier</a:t>
            </a:r>
            <a:r>
              <a:rPr lang="it-IT" sz="3600" b="1" i="1" dirty="0">
                <a:solidFill>
                  <a:schemeClr val="tx2">
                    <a:lumMod val="75000"/>
                  </a:schemeClr>
                </a:solidFill>
              </a:rPr>
              <a:t> to look for.</a:t>
            </a:r>
            <a:endParaRPr lang="it-IT" b="1" i="1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it-IT" i="1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it-IT" i="1" dirty="0">
                <a:solidFill>
                  <a:schemeClr val="tx2">
                    <a:lumMod val="75000"/>
                  </a:schemeClr>
                </a:solidFill>
              </a:rPr>
              <a:t>     </a:t>
            </a:r>
            <a:r>
              <a:rPr lang="it-IT" b="1" i="1" dirty="0">
                <a:solidFill>
                  <a:schemeClr val="tx2">
                    <a:lumMod val="75000"/>
                  </a:schemeClr>
                </a:solidFill>
              </a:rPr>
              <a:t>The </a:t>
            </a:r>
            <a:r>
              <a:rPr lang="it-IT" b="1" i="1" dirty="0" err="1">
                <a:solidFill>
                  <a:schemeClr val="tx2">
                    <a:lumMod val="75000"/>
                  </a:schemeClr>
                </a:solidFill>
              </a:rPr>
              <a:t>presence</a:t>
            </a:r>
            <a:r>
              <a:rPr lang="it-IT" b="1" i="1" dirty="0">
                <a:solidFill>
                  <a:schemeClr val="tx2">
                    <a:lumMod val="75000"/>
                  </a:schemeClr>
                </a:solidFill>
              </a:rPr>
              <a:t> of just one </a:t>
            </a:r>
            <a:r>
              <a:rPr lang="it-IT" b="1" i="1" dirty="0" err="1">
                <a:solidFill>
                  <a:schemeClr val="tx2">
                    <a:lumMod val="75000"/>
                  </a:schemeClr>
                </a:solidFill>
              </a:rPr>
              <a:t>downward</a:t>
            </a:r>
            <a:r>
              <a:rPr lang="it-IT" b="1" i="1" dirty="0">
                <a:solidFill>
                  <a:schemeClr val="tx2">
                    <a:lumMod val="75000"/>
                  </a:schemeClr>
                </a:solidFill>
              </a:rPr>
              <a:t> HESE </a:t>
            </a:r>
          </a:p>
          <a:p>
            <a:pPr marL="0" indent="0">
              <a:buNone/>
            </a:pPr>
            <a:r>
              <a:rPr lang="it-IT" b="1" i="1" dirty="0">
                <a:solidFill>
                  <a:schemeClr val="tx2">
                    <a:lumMod val="75000"/>
                  </a:schemeClr>
                </a:solidFill>
              </a:rPr>
              <a:t>     neutrino track </a:t>
            </a:r>
            <a:r>
              <a:rPr lang="it-IT" b="1" i="1" dirty="0" err="1">
                <a:solidFill>
                  <a:schemeClr val="tx2">
                    <a:lumMod val="75000"/>
                  </a:schemeClr>
                </a:solidFill>
              </a:rPr>
              <a:t>gives</a:t>
            </a:r>
            <a:r>
              <a:rPr lang="it-IT" b="1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b="1" i="1" dirty="0" err="1">
                <a:solidFill>
                  <a:schemeClr val="tx2">
                    <a:lumMod val="75000"/>
                  </a:schemeClr>
                </a:solidFill>
              </a:rPr>
              <a:t>hope</a:t>
            </a:r>
            <a:r>
              <a:rPr lang="it-IT" b="1" i="1" dirty="0">
                <a:solidFill>
                  <a:schemeClr val="tx2">
                    <a:lumMod val="75000"/>
                  </a:schemeClr>
                </a:solidFill>
              </a:rPr>
              <a:t> and</a:t>
            </a:r>
          </a:p>
          <a:p>
            <a:pPr marL="0" indent="0">
              <a:buNone/>
            </a:pPr>
            <a:r>
              <a:rPr lang="it-IT" b="1" i="1" dirty="0">
                <a:solidFill>
                  <a:schemeClr val="tx2">
                    <a:lumMod val="75000"/>
                  </a:schemeClr>
                </a:solidFill>
              </a:rPr>
              <a:t>      success  to ICECUBE </a:t>
            </a:r>
            <a:r>
              <a:rPr lang="it-IT" b="1" i="1" dirty="0" err="1">
                <a:solidFill>
                  <a:schemeClr val="tx2">
                    <a:lumMod val="75000"/>
                  </a:schemeClr>
                </a:solidFill>
              </a:rPr>
              <a:t>effords</a:t>
            </a:r>
            <a:r>
              <a:rPr lang="it-IT" b="1" i="1" dirty="0">
                <a:solidFill>
                  <a:schemeClr val="tx2">
                    <a:lumMod val="75000"/>
                  </a:schemeClr>
                </a:solidFill>
              </a:rPr>
              <a:t>. </a:t>
            </a:r>
          </a:p>
          <a:p>
            <a:pPr marL="0" indent="0">
              <a:buNone/>
            </a:pPr>
            <a:endParaRPr lang="it-IT" i="1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it-IT" b="1" i="1" dirty="0" err="1">
                <a:solidFill>
                  <a:schemeClr val="tx2">
                    <a:lumMod val="75000"/>
                  </a:schemeClr>
                </a:solidFill>
              </a:rPr>
              <a:t>Additional</a:t>
            </a:r>
            <a:r>
              <a:rPr lang="it-IT" b="1" i="1" dirty="0">
                <a:solidFill>
                  <a:schemeClr val="tx2">
                    <a:lumMod val="75000"/>
                  </a:schemeClr>
                </a:solidFill>
              </a:rPr>
              <a:t> of </a:t>
            </a:r>
            <a:r>
              <a:rPr lang="it-IT" b="1" i="1" dirty="0" err="1">
                <a:solidFill>
                  <a:schemeClr val="tx2">
                    <a:lumMod val="75000"/>
                  </a:schemeClr>
                </a:solidFill>
              </a:rPr>
              <a:t>such</a:t>
            </a:r>
            <a:r>
              <a:rPr lang="it-IT" b="1" i="1" dirty="0">
                <a:solidFill>
                  <a:schemeClr val="tx2">
                    <a:lumMod val="75000"/>
                  </a:schemeClr>
                </a:solidFill>
              </a:rPr>
              <a:t> HESE </a:t>
            </a:r>
            <a:r>
              <a:rPr lang="it-IT" b="1" i="1" dirty="0" err="1">
                <a:solidFill>
                  <a:schemeClr val="tx2">
                    <a:lumMod val="75000"/>
                  </a:schemeClr>
                </a:solidFill>
              </a:rPr>
              <a:t>downward</a:t>
            </a:r>
            <a:r>
              <a:rPr lang="it-IT" b="1" i="1" dirty="0">
                <a:solidFill>
                  <a:schemeClr val="tx2">
                    <a:lumMod val="75000"/>
                  </a:schemeClr>
                </a:solidFill>
              </a:rPr>
              <a:t> tracks</a:t>
            </a:r>
          </a:p>
          <a:p>
            <a:pPr marL="0" indent="0">
              <a:buNone/>
            </a:pPr>
            <a:r>
              <a:rPr lang="it-IT" b="1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b="1" i="1" dirty="0" err="1">
                <a:solidFill>
                  <a:schemeClr val="tx2">
                    <a:lumMod val="75000"/>
                  </a:schemeClr>
                </a:solidFill>
              </a:rPr>
              <a:t>will</a:t>
            </a:r>
            <a:r>
              <a:rPr lang="it-IT" b="1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b="1" i="1" dirty="0" err="1">
                <a:solidFill>
                  <a:schemeClr val="tx2">
                    <a:lumMod val="75000"/>
                  </a:schemeClr>
                </a:solidFill>
              </a:rPr>
              <a:t>better</a:t>
            </a:r>
            <a:r>
              <a:rPr lang="it-IT" b="1" i="1" dirty="0">
                <a:solidFill>
                  <a:schemeClr val="tx2">
                    <a:lumMod val="75000"/>
                  </a:schemeClr>
                </a:solidFill>
              </a:rPr>
              <a:t>  probe and  </a:t>
            </a:r>
            <a:r>
              <a:rPr lang="it-IT" b="1" i="1" dirty="0" err="1">
                <a:solidFill>
                  <a:schemeClr val="tx2">
                    <a:lumMod val="75000"/>
                  </a:schemeClr>
                </a:solidFill>
              </a:rPr>
              <a:t>confirm</a:t>
            </a:r>
            <a:endParaRPr lang="it-IT" b="1" i="1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it-IT" b="1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b="1" i="1" dirty="0" err="1">
                <a:solidFill>
                  <a:schemeClr val="tx2">
                    <a:lumMod val="75000"/>
                  </a:schemeClr>
                </a:solidFill>
              </a:rPr>
              <a:t>this</a:t>
            </a:r>
            <a:r>
              <a:rPr lang="it-IT" b="1" i="1" dirty="0">
                <a:solidFill>
                  <a:schemeClr val="tx2">
                    <a:lumMod val="75000"/>
                  </a:schemeClr>
                </a:solidFill>
              </a:rPr>
              <a:t> new </a:t>
            </a:r>
            <a:r>
              <a:rPr lang="it-IT" b="1" i="1" dirty="0" err="1">
                <a:solidFill>
                  <a:schemeClr val="tx2">
                    <a:lumMod val="75000"/>
                  </a:schemeClr>
                </a:solidFill>
              </a:rPr>
              <a:t>filtered</a:t>
            </a:r>
            <a:r>
              <a:rPr lang="it-IT" b="1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b="1" i="1" dirty="0" err="1">
                <a:solidFill>
                  <a:schemeClr val="tx2">
                    <a:lumMod val="75000"/>
                  </a:schemeClr>
                </a:solidFill>
              </a:rPr>
              <a:t>astronomy</a:t>
            </a:r>
            <a:r>
              <a:rPr lang="it-IT" b="1" i="1" dirty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268" y="5157192"/>
            <a:ext cx="2856244" cy="1642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D.Fargion-ERICE-18 SEPT-2022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2690E-04CF-4A9A-B385-D1B70A3AD0C0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22761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11144" cy="892497"/>
          </a:xfrm>
        </p:spPr>
        <p:txBody>
          <a:bodyPr/>
          <a:lstStyle/>
          <a:p>
            <a:r>
              <a:rPr lang="it-IT" b="1" i="1" dirty="0">
                <a:solidFill>
                  <a:schemeClr val="accent5">
                    <a:lumMod val="50000"/>
                  </a:schemeClr>
                </a:solidFill>
              </a:rPr>
              <a:t>3:Conclusions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D.Fargion-ERICE-18 SEPT-2022</a:t>
            </a:r>
          </a:p>
        </p:txBody>
      </p:sp>
      <p:pic>
        <p:nvPicPr>
          <p:cNvPr id="3215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3413904"/>
            <a:ext cx="6480720" cy="3412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35496" y="1167135"/>
            <a:ext cx="921702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i="1" dirty="0" err="1">
                <a:solidFill>
                  <a:schemeClr val="accent1">
                    <a:lumMod val="75000"/>
                  </a:schemeClr>
                </a:solidFill>
              </a:rPr>
              <a:t>Even</a:t>
            </a:r>
            <a:r>
              <a:rPr lang="it-IT" sz="3200" b="1" i="1" dirty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it-IT" sz="3200" b="1" i="1" dirty="0" err="1">
                <a:solidFill>
                  <a:schemeClr val="accent1">
                    <a:lumMod val="75000"/>
                  </a:schemeClr>
                </a:solidFill>
              </a:rPr>
              <a:t>if</a:t>
            </a:r>
            <a:r>
              <a:rPr lang="it-IT" sz="3200" b="1" i="1" dirty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it-IT" sz="3200" b="1" i="1" dirty="0" err="1">
                <a:solidFill>
                  <a:srgbClr val="C00000"/>
                </a:solidFill>
              </a:rPr>
              <a:t>Astrophysical</a:t>
            </a:r>
            <a:r>
              <a:rPr lang="it-IT" sz="3200" b="1" i="1" dirty="0">
                <a:solidFill>
                  <a:srgbClr val="C00000"/>
                </a:solidFill>
              </a:rPr>
              <a:t> neutrino  </a:t>
            </a:r>
            <a:r>
              <a:rPr lang="it-IT" sz="3200" b="1" i="1" dirty="0" err="1">
                <a:solidFill>
                  <a:srgbClr val="C00000"/>
                </a:solidFill>
              </a:rPr>
              <a:t>is</a:t>
            </a:r>
            <a:r>
              <a:rPr lang="it-IT" sz="3200" b="1" i="1" dirty="0">
                <a:solidFill>
                  <a:srgbClr val="C00000"/>
                </a:solidFill>
              </a:rPr>
              <a:t> the </a:t>
            </a:r>
            <a:r>
              <a:rPr lang="it-IT" sz="3200" b="1" i="1" dirty="0" err="1">
                <a:solidFill>
                  <a:srgbClr val="C00000"/>
                </a:solidFill>
              </a:rPr>
              <a:t>desired</a:t>
            </a:r>
            <a:r>
              <a:rPr lang="it-IT" sz="3200" b="1" i="1" dirty="0">
                <a:solidFill>
                  <a:srgbClr val="C00000"/>
                </a:solidFill>
              </a:rPr>
              <a:t> </a:t>
            </a:r>
            <a:r>
              <a:rPr lang="it-IT" sz="3200" b="1" i="1" dirty="0" err="1">
                <a:solidFill>
                  <a:schemeClr val="accent1">
                    <a:lumMod val="75000"/>
                  </a:schemeClr>
                </a:solidFill>
              </a:rPr>
              <a:t>result</a:t>
            </a:r>
            <a:r>
              <a:rPr lang="it-IT" sz="3200" b="1" i="1" dirty="0">
                <a:solidFill>
                  <a:schemeClr val="accent1">
                    <a:lumMod val="75000"/>
                  </a:schemeClr>
                </a:solidFill>
              </a:rPr>
              <a:t>,  </a:t>
            </a:r>
            <a:r>
              <a:rPr lang="it-IT" sz="3200" b="1" i="1" dirty="0">
                <a:solidFill>
                  <a:srgbClr val="C00000"/>
                </a:solidFill>
              </a:rPr>
              <a:t>the </a:t>
            </a:r>
            <a:r>
              <a:rPr lang="it-IT" sz="3200" b="1" i="1" dirty="0" err="1">
                <a:solidFill>
                  <a:srgbClr val="C00000"/>
                </a:solidFill>
              </a:rPr>
              <a:t>possible</a:t>
            </a:r>
            <a:r>
              <a:rPr lang="it-IT" sz="3200" b="1" i="1" dirty="0">
                <a:solidFill>
                  <a:srgbClr val="C00000"/>
                </a:solidFill>
              </a:rPr>
              <a:t>  </a:t>
            </a:r>
            <a:r>
              <a:rPr lang="it-IT" sz="3200" b="1" i="1" dirty="0" err="1">
                <a:solidFill>
                  <a:srgbClr val="C00000"/>
                </a:solidFill>
              </a:rPr>
              <a:t>discover</a:t>
            </a:r>
            <a:r>
              <a:rPr lang="it-IT" sz="3200" b="1" i="1" dirty="0">
                <a:solidFill>
                  <a:srgbClr val="C00000"/>
                </a:solidFill>
              </a:rPr>
              <a:t> of a charm  </a:t>
            </a:r>
            <a:r>
              <a:rPr lang="it-IT" sz="3200" b="1" i="1" dirty="0" err="1">
                <a:solidFill>
                  <a:srgbClr val="C00000"/>
                </a:solidFill>
              </a:rPr>
              <a:t>dominant</a:t>
            </a:r>
            <a:r>
              <a:rPr lang="it-IT" sz="3200" b="1" i="1" dirty="0">
                <a:solidFill>
                  <a:srgbClr val="C00000"/>
                </a:solidFill>
              </a:rPr>
              <a:t>  </a:t>
            </a:r>
            <a:r>
              <a:rPr lang="it-IT" sz="3200" b="1" i="1" dirty="0" err="1">
                <a:solidFill>
                  <a:schemeClr val="accent1">
                    <a:lumMod val="75000"/>
                  </a:schemeClr>
                </a:solidFill>
              </a:rPr>
              <a:t>atmospheric</a:t>
            </a:r>
            <a:r>
              <a:rPr lang="it-IT" sz="3200" b="1" i="1" dirty="0">
                <a:solidFill>
                  <a:schemeClr val="accent1">
                    <a:lumMod val="75000"/>
                  </a:schemeClr>
                </a:solidFill>
              </a:rPr>
              <a:t>   </a:t>
            </a:r>
            <a:r>
              <a:rPr lang="it-IT" sz="3200" b="1" i="1" dirty="0" err="1">
                <a:solidFill>
                  <a:schemeClr val="accent1">
                    <a:lumMod val="75000"/>
                  </a:schemeClr>
                </a:solidFill>
              </a:rPr>
              <a:t>signal</a:t>
            </a:r>
            <a:r>
              <a:rPr lang="it-IT" sz="3200" b="1" i="1" dirty="0">
                <a:solidFill>
                  <a:schemeClr val="accent1">
                    <a:lumMod val="75000"/>
                  </a:schemeClr>
                </a:solidFill>
              </a:rPr>
              <a:t>   </a:t>
            </a:r>
            <a:r>
              <a:rPr lang="it-IT" sz="3200" b="1" i="1" dirty="0" err="1">
                <a:solidFill>
                  <a:srgbClr val="C00000"/>
                </a:solidFill>
              </a:rPr>
              <a:t>deserve</a:t>
            </a:r>
            <a:r>
              <a:rPr lang="it-IT" sz="3200" b="1" i="1" dirty="0">
                <a:solidFill>
                  <a:srgbClr val="C00000"/>
                </a:solidFill>
              </a:rPr>
              <a:t>  by </a:t>
            </a:r>
            <a:r>
              <a:rPr lang="it-IT" sz="3200" b="1" i="1" dirty="0" err="1">
                <a:solidFill>
                  <a:srgbClr val="C00000"/>
                </a:solidFill>
              </a:rPr>
              <a:t>itself</a:t>
            </a:r>
            <a:r>
              <a:rPr lang="it-IT" sz="3200" b="1" i="1" dirty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it-IT" sz="3200" b="1" i="1" dirty="0" err="1">
                <a:solidFill>
                  <a:schemeClr val="accent1">
                    <a:lumMod val="75000"/>
                  </a:schemeClr>
                </a:solidFill>
              </a:rPr>
              <a:t>our</a:t>
            </a:r>
            <a:endParaRPr lang="it-IT" sz="3200" b="1" i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it-IT" sz="3200" b="1" i="1" dirty="0">
                <a:solidFill>
                  <a:srgbClr val="C00000"/>
                </a:solidFill>
              </a:rPr>
              <a:t> </a:t>
            </a:r>
            <a:r>
              <a:rPr lang="it-IT" sz="3200" b="1" i="1" dirty="0" err="1">
                <a:solidFill>
                  <a:srgbClr val="C00000"/>
                </a:solidFill>
              </a:rPr>
              <a:t>greatest</a:t>
            </a:r>
            <a:r>
              <a:rPr lang="it-IT" sz="3200" b="1" i="1" dirty="0">
                <a:solidFill>
                  <a:srgbClr val="C00000"/>
                </a:solidFill>
              </a:rPr>
              <a:t>  </a:t>
            </a:r>
            <a:r>
              <a:rPr lang="it-IT" sz="3200" b="1" i="1" dirty="0" err="1">
                <a:solidFill>
                  <a:srgbClr val="C00000"/>
                </a:solidFill>
              </a:rPr>
              <a:t>congratulations</a:t>
            </a:r>
            <a:r>
              <a:rPr lang="it-IT" sz="3200" b="1" i="1" dirty="0">
                <a:solidFill>
                  <a:srgbClr val="C00000"/>
                </a:solidFill>
              </a:rPr>
              <a:t>   </a:t>
            </a:r>
            <a:r>
              <a:rPr lang="it-IT" sz="3200" b="1" i="1" dirty="0">
                <a:solidFill>
                  <a:schemeClr val="accent1">
                    <a:lumMod val="75000"/>
                  </a:schemeClr>
                </a:solidFill>
              </a:rPr>
              <a:t>to </a:t>
            </a:r>
            <a:r>
              <a:rPr lang="it-IT" sz="3200" b="1" i="1" dirty="0" err="1">
                <a:solidFill>
                  <a:schemeClr val="accent1">
                    <a:lumMod val="75000"/>
                  </a:schemeClr>
                </a:solidFill>
              </a:rPr>
              <a:t>Icecube</a:t>
            </a:r>
            <a:r>
              <a:rPr lang="it-IT" sz="3200" b="1" i="1" dirty="0">
                <a:solidFill>
                  <a:schemeClr val="accent1">
                    <a:lumMod val="75000"/>
                  </a:schemeClr>
                </a:solidFill>
              </a:rPr>
              <a:t> team.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6E66100C-3C58-4565-BC0C-E4F12B2F5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078F-04B3-4AC4-98E9-5906CABD87D4}" type="slidenum">
              <a:rPr lang="it-IT" smtClean="0"/>
              <a:pPr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0805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4496815-9B87-4956-91E4-58A8A9CFB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2013-Flavor revolution</a:t>
            </a:r>
            <a:r>
              <a:rPr lang="it-IT" dirty="0">
                <a:sym typeface="Wingdings" panose="05000000000000000000" pitchFamily="2" charset="2"/>
              </a:rPr>
              <a:t></a:t>
            </a:r>
            <a:r>
              <a:rPr lang="it-IT" dirty="0"/>
              <a:t>2014</a:t>
            </a:r>
            <a:br>
              <a:rPr lang="it-IT" dirty="0"/>
            </a:br>
            <a:r>
              <a:rPr lang="it-IT" dirty="0" err="1"/>
              <a:t>Why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any</a:t>
            </a:r>
            <a:r>
              <a:rPr lang="it-IT" dirty="0"/>
              <a:t> tau  double bang ..</a:t>
            </a:r>
            <a:r>
              <a:rPr lang="it-IT" dirty="0" err="1"/>
              <a:t>yet</a:t>
            </a:r>
            <a:r>
              <a:rPr lang="it-IT" dirty="0"/>
              <a:t>?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3494C3B5-F059-490C-932F-55276C3579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1720" y="1600200"/>
            <a:ext cx="7240559" cy="4525963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22F9103-8ED1-49DF-B063-CF126D0E5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D.Fargion-ERICE-18 SEPT-2022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01B3E004-B305-41EF-A887-75DBB5944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078F-04B3-4AC4-98E9-5906CABD87D4}" type="slidenum">
              <a:rPr lang="it-IT" smtClean="0"/>
              <a:pPr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44621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3528" y="1052736"/>
            <a:ext cx="2304256" cy="2808312"/>
          </a:xfrm>
        </p:spPr>
        <p:txBody>
          <a:bodyPr>
            <a:normAutofit/>
          </a:bodyPr>
          <a:lstStyle/>
          <a:p>
            <a:br>
              <a:rPr lang="it-IT" b="1" i="1" dirty="0">
                <a:solidFill>
                  <a:srgbClr val="00B0F0"/>
                </a:solidFill>
              </a:rPr>
            </a:br>
            <a:br>
              <a:rPr lang="it-IT" b="1" i="1" dirty="0">
                <a:solidFill>
                  <a:srgbClr val="00B0F0"/>
                </a:solidFill>
              </a:rPr>
            </a:br>
            <a:br>
              <a:rPr lang="it-IT" b="1" i="1" dirty="0">
                <a:solidFill>
                  <a:srgbClr val="00B0F0"/>
                </a:solidFill>
              </a:rPr>
            </a:br>
            <a:endParaRPr lang="it-IT" b="1" i="1" dirty="0">
              <a:solidFill>
                <a:srgbClr val="00B0F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D.Fargion-ERICE-18 SEPT-2022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2690E-04CF-4A9A-B385-D1B70A3AD0C0}" type="slidenum">
              <a:rPr lang="it-IT" smtClean="0"/>
              <a:t>30</a:t>
            </a:fld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F54CEEC-E22C-4820-8D69-09C0CE2AA3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660" y="442649"/>
            <a:ext cx="6120680" cy="5913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4469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i="1" dirty="0" err="1"/>
              <a:t>Thank</a:t>
            </a:r>
            <a:r>
              <a:rPr lang="it-IT" b="1" i="1" dirty="0"/>
              <a:t> </a:t>
            </a:r>
            <a:r>
              <a:rPr lang="it-IT" b="1" i="1" dirty="0" err="1"/>
              <a:t>you</a:t>
            </a:r>
            <a:r>
              <a:rPr lang="it-IT" b="1" i="1" dirty="0"/>
              <a:t> </a:t>
            </a:r>
            <a:br>
              <a:rPr lang="it-IT" dirty="0"/>
            </a:b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  <a:p>
            <a:pPr marL="0" indent="0">
              <a:buNone/>
            </a:pPr>
            <a:r>
              <a:rPr lang="it-IT" b="1" i="1" dirty="0"/>
              <a:t>ADDITIONAL SLIDES: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D.Fargion-ERICE-18 SEPT-2022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C40241E-437C-49B0-8976-007CC4279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078F-04B3-4AC4-98E9-5906CABD87D4}" type="slidenum">
              <a:rPr lang="it-IT" smtClean="0"/>
              <a:pPr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76434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820B29F-55E6-4953-908A-EAFD231EE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469F08D-7DBF-4C63-9A74-558F3D2BD1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B7C95BC-DCD1-4D67-807A-90878BAB2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D.Fargion-ERICE-18 SEPT-2022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D9501AC-5649-4209-85E8-FE085D02C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078F-04B3-4AC4-98E9-5906CABD87D4}" type="slidenum">
              <a:rPr lang="it-IT" smtClean="0"/>
              <a:pPr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68097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2FEBD22-4712-489E-84A4-803BDD491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F6BC150-69C7-4A70-9A98-E455E6DBB3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8A951C2-C557-45A3-B94F-E866491B7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D.Fargion-ERICE-18 SEPT-2022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5F4D180-31A6-486B-83FC-3BC979B0C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078F-04B3-4AC4-98E9-5906CABD87D4}" type="slidenum">
              <a:rPr lang="it-IT" smtClean="0"/>
              <a:pPr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21455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C4B08DF-6ED4-42B4-8A84-EEE66C5BD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ED225D3-C67B-4110-8406-5659AAFF5E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AEDC3BB-AB94-4BAA-A867-B2EB7410A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D.Fargion-ERICE-18 SEPT-2022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52B6C37-BACD-485E-A487-1D8888DF4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078F-04B3-4AC4-98E9-5906CABD87D4}" type="slidenum">
              <a:rPr lang="it-IT" smtClean="0"/>
              <a:pPr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24481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87208" cy="778098"/>
          </a:xfrm>
        </p:spPr>
        <p:txBody>
          <a:bodyPr/>
          <a:lstStyle/>
          <a:p>
            <a:r>
              <a:rPr lang="it-IT" b="1" i="1" dirty="0"/>
              <a:t>IR </a:t>
            </a:r>
            <a:r>
              <a:rPr lang="it-IT" b="1" i="1" dirty="0" err="1"/>
              <a:t>opacity</a:t>
            </a:r>
            <a:r>
              <a:rPr lang="it-IT" b="1" i="1" dirty="0"/>
              <a:t> </a:t>
            </a:r>
            <a:r>
              <a:rPr lang="it-IT" b="1" i="1" dirty="0" err="1"/>
              <a:t>at</a:t>
            </a:r>
            <a:r>
              <a:rPr lang="it-IT" b="1" i="1" dirty="0"/>
              <a:t> </a:t>
            </a:r>
            <a:r>
              <a:rPr lang="it-IT" b="1" i="1" dirty="0" err="1"/>
              <a:t>TeVs</a:t>
            </a:r>
            <a:r>
              <a:rPr lang="it-IT" b="1" i="1" dirty="0"/>
              <a:t> gamma </a:t>
            </a:r>
            <a:r>
              <a:rPr lang="it-IT" b="1" i="1" dirty="0" err="1"/>
              <a:t>sky</a:t>
            </a:r>
            <a:endParaRPr lang="it-IT" b="1" i="1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D.Fargion-ERICE-18 SEPT-2022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2" y="1052736"/>
            <a:ext cx="6575449" cy="5178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ccia a destra 4"/>
          <p:cNvSpPr/>
          <p:nvPr/>
        </p:nvSpPr>
        <p:spPr>
          <a:xfrm rot="16392320">
            <a:off x="3298267" y="4008559"/>
            <a:ext cx="1007953" cy="936104"/>
          </a:xfrm>
          <a:prstGeom prst="rightArrow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06356365-639E-491E-A9EF-DC391E4EE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078F-04B3-4AC4-98E9-5906CABD87D4}" type="slidenum">
              <a:rPr lang="it-IT" smtClean="0"/>
              <a:pPr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60161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490662"/>
            <a:ext cx="8686800" cy="1570186"/>
          </a:xfrm>
        </p:spPr>
        <p:txBody>
          <a:bodyPr>
            <a:normAutofit fontScale="90000"/>
          </a:bodyPr>
          <a:lstStyle/>
          <a:p>
            <a:r>
              <a:rPr lang="it-IT" sz="3600" b="1" i="1" dirty="0">
                <a:solidFill>
                  <a:schemeClr val="accent2">
                    <a:lumMod val="50000"/>
                  </a:schemeClr>
                </a:solidFill>
              </a:rPr>
              <a:t>….</a:t>
            </a:r>
            <a:r>
              <a:rPr lang="it-IT" sz="3600" b="1" i="1" dirty="0" err="1">
                <a:solidFill>
                  <a:schemeClr val="accent2">
                    <a:lumMod val="50000"/>
                  </a:schemeClr>
                </a:solidFill>
              </a:rPr>
              <a:t>Maybe</a:t>
            </a:r>
            <a:r>
              <a:rPr lang="it-IT" sz="3600" b="1" i="1" dirty="0">
                <a:solidFill>
                  <a:schemeClr val="accent2">
                    <a:lumMod val="50000"/>
                  </a:schemeClr>
                </a:solidFill>
              </a:rPr>
              <a:t>  </a:t>
            </a:r>
            <a:r>
              <a:rPr lang="it-IT" sz="3600" b="1" i="1" dirty="0" err="1">
                <a:solidFill>
                  <a:schemeClr val="accent2">
                    <a:lumMod val="50000"/>
                  </a:schemeClr>
                </a:solidFill>
              </a:rPr>
              <a:t>TeVs</a:t>
            </a:r>
            <a:r>
              <a:rPr lang="it-IT" sz="3600" b="1" i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it-IT" sz="3600" b="1" i="1" dirty="0" err="1">
                <a:solidFill>
                  <a:schemeClr val="accent2">
                    <a:lumMod val="50000"/>
                  </a:schemeClr>
                </a:solidFill>
              </a:rPr>
              <a:t>photon</a:t>
            </a:r>
            <a:r>
              <a:rPr lang="it-IT" sz="3600" b="1" i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it-IT" sz="3600" b="1" i="1" dirty="0" err="1">
                <a:solidFill>
                  <a:schemeClr val="accent2">
                    <a:lumMod val="50000"/>
                  </a:schemeClr>
                </a:solidFill>
              </a:rPr>
              <a:t>opacity</a:t>
            </a:r>
            <a:r>
              <a:rPr lang="it-IT" sz="3600" b="1" i="1" dirty="0">
                <a:solidFill>
                  <a:schemeClr val="accent2">
                    <a:lumMod val="50000"/>
                  </a:schemeClr>
                </a:solidFill>
              </a:rPr>
              <a:t> by </a:t>
            </a:r>
            <a:r>
              <a:rPr lang="it-IT" sz="3600" b="1" i="1" dirty="0" err="1">
                <a:solidFill>
                  <a:schemeClr val="accent2">
                    <a:lumMod val="50000"/>
                  </a:schemeClr>
                </a:solidFill>
              </a:rPr>
              <a:t>cosmic</a:t>
            </a:r>
            <a:r>
              <a:rPr lang="it-IT" sz="3600" b="1" i="1" dirty="0">
                <a:solidFill>
                  <a:schemeClr val="accent2">
                    <a:lumMod val="50000"/>
                  </a:schemeClr>
                </a:solidFill>
              </a:rPr>
              <a:t> IR</a:t>
            </a:r>
            <a:br>
              <a:rPr lang="it-IT" sz="3600" b="1" i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it-IT" sz="3600" b="1" i="1" dirty="0" err="1">
                <a:solidFill>
                  <a:schemeClr val="accent2">
                    <a:lumMod val="50000"/>
                  </a:schemeClr>
                </a:solidFill>
              </a:rPr>
              <a:t>allows</a:t>
            </a:r>
            <a:r>
              <a:rPr lang="it-IT" sz="3600" b="1" i="1" dirty="0">
                <a:solidFill>
                  <a:schemeClr val="accent2">
                    <a:lumMod val="50000"/>
                  </a:schemeClr>
                </a:solidFill>
              </a:rPr>
              <a:t> the rise of  </a:t>
            </a:r>
            <a:r>
              <a:rPr lang="it-IT" sz="3600" b="1" i="1" dirty="0" err="1">
                <a:solidFill>
                  <a:schemeClr val="accent2">
                    <a:lumMod val="50000"/>
                  </a:schemeClr>
                </a:solidFill>
              </a:rPr>
              <a:t>cosmic</a:t>
            </a:r>
            <a:r>
              <a:rPr lang="it-IT" sz="3600" b="1" i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it-IT" sz="3600" b="1" i="1" dirty="0" err="1">
                <a:solidFill>
                  <a:schemeClr val="accent2">
                    <a:lumMod val="50000"/>
                  </a:schemeClr>
                </a:solidFill>
              </a:rPr>
              <a:t>TeVs-PeVs</a:t>
            </a:r>
            <a:r>
              <a:rPr lang="it-IT" sz="3600" b="1" i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it-IT" sz="3600" b="1" i="1" dirty="0" err="1">
                <a:solidFill>
                  <a:schemeClr val="accent2">
                    <a:lumMod val="50000"/>
                  </a:schemeClr>
                </a:solidFill>
              </a:rPr>
              <a:t>neutrinos</a:t>
            </a:r>
            <a:r>
              <a:rPr lang="it-IT" sz="4900" b="1" i="1" dirty="0">
                <a:solidFill>
                  <a:schemeClr val="accent2">
                    <a:lumMod val="50000"/>
                  </a:schemeClr>
                </a:solidFill>
              </a:rPr>
              <a:t>?</a:t>
            </a:r>
            <a:br>
              <a:rPr lang="it-IT" b="1" i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it-IT" b="1" i="1" dirty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5536" y="2132856"/>
            <a:ext cx="8208912" cy="4309939"/>
          </a:xfrm>
        </p:spPr>
        <p:txBody>
          <a:bodyPr>
            <a:normAutofit fontScale="77500" lnSpcReduction="20000"/>
          </a:bodyPr>
          <a:lstStyle/>
          <a:p>
            <a:r>
              <a:rPr lang="it-IT" b="1" i="1" dirty="0">
                <a:solidFill>
                  <a:schemeClr val="tx2">
                    <a:lumMod val="75000"/>
                  </a:schemeClr>
                </a:solidFill>
              </a:rPr>
              <a:t>NO </a:t>
            </a:r>
            <a:r>
              <a:rPr lang="it-IT" b="1" i="1" dirty="0" err="1">
                <a:solidFill>
                  <a:schemeClr val="tx2">
                    <a:lumMod val="75000"/>
                  </a:schemeClr>
                </a:solidFill>
              </a:rPr>
              <a:t>much</a:t>
            </a:r>
            <a:r>
              <a:rPr lang="it-IT" b="1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b="1" i="1" dirty="0" err="1">
                <a:solidFill>
                  <a:schemeClr val="tx2">
                    <a:lumMod val="75000"/>
                  </a:schemeClr>
                </a:solidFill>
              </a:rPr>
              <a:t>relevant</a:t>
            </a:r>
            <a:r>
              <a:rPr lang="it-IT" b="1" i="1" dirty="0">
                <a:solidFill>
                  <a:schemeClr val="tx2">
                    <a:lumMod val="75000"/>
                  </a:schemeClr>
                </a:solidFill>
              </a:rPr>
              <a:t>  </a:t>
            </a:r>
            <a:r>
              <a:rPr lang="it-IT" b="1" i="1" dirty="0">
                <a:solidFill>
                  <a:schemeClr val="accent3">
                    <a:lumMod val="50000"/>
                  </a:schemeClr>
                </a:solidFill>
              </a:rPr>
              <a:t>:</a:t>
            </a:r>
          </a:p>
          <a:p>
            <a:r>
              <a:rPr lang="it-IT" sz="5400" b="1" i="1" dirty="0" err="1">
                <a:solidFill>
                  <a:schemeClr val="accent3">
                    <a:lumMod val="50000"/>
                  </a:schemeClr>
                </a:solidFill>
              </a:rPr>
              <a:t>Because</a:t>
            </a:r>
            <a:r>
              <a:rPr lang="it-IT" sz="5400" b="1" i="1" dirty="0">
                <a:solidFill>
                  <a:schemeClr val="accent3">
                    <a:lumMod val="50000"/>
                  </a:schemeClr>
                </a:solidFill>
              </a:rPr>
              <a:t> the </a:t>
            </a:r>
            <a:r>
              <a:rPr lang="it-IT" sz="5400" b="1" i="1" dirty="0" err="1">
                <a:solidFill>
                  <a:srgbClr val="FF0000"/>
                </a:solidFill>
              </a:rPr>
              <a:t>tens</a:t>
            </a:r>
            <a:r>
              <a:rPr lang="it-IT" sz="5400" b="1" i="1" dirty="0">
                <a:solidFill>
                  <a:srgbClr val="FF0000"/>
                </a:solidFill>
              </a:rPr>
              <a:t> </a:t>
            </a:r>
            <a:r>
              <a:rPr lang="it-IT" sz="5400" b="1" i="1" dirty="0" err="1">
                <a:solidFill>
                  <a:srgbClr val="FF0000"/>
                </a:solidFill>
              </a:rPr>
              <a:t>TeV</a:t>
            </a:r>
            <a:r>
              <a:rPr lang="it-IT" sz="5400" b="1" i="1" dirty="0">
                <a:solidFill>
                  <a:srgbClr val="FF0000"/>
                </a:solidFill>
              </a:rPr>
              <a:t> gamma, </a:t>
            </a:r>
            <a:r>
              <a:rPr lang="it-IT" sz="5400" b="1" i="1" dirty="0" err="1">
                <a:solidFill>
                  <a:schemeClr val="accent3">
                    <a:lumMod val="50000"/>
                  </a:schemeClr>
                </a:solidFill>
              </a:rPr>
              <a:t>their</a:t>
            </a:r>
            <a:r>
              <a:rPr lang="it-IT" sz="5400" b="1" i="1" dirty="0">
                <a:solidFill>
                  <a:schemeClr val="accent3">
                    <a:lumMod val="50000"/>
                  </a:schemeClr>
                </a:solidFill>
              </a:rPr>
              <a:t>  IR hit and </a:t>
            </a:r>
            <a:r>
              <a:rPr lang="it-IT" sz="5400" b="1" i="1" dirty="0" err="1">
                <a:solidFill>
                  <a:schemeClr val="accent3">
                    <a:lumMod val="50000"/>
                  </a:schemeClr>
                </a:solidFill>
              </a:rPr>
              <a:t>their</a:t>
            </a:r>
            <a:r>
              <a:rPr lang="it-IT" sz="5400" b="1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it-IT" sz="5400" b="1" i="1" dirty="0" err="1">
                <a:solidFill>
                  <a:schemeClr val="accent3">
                    <a:lumMod val="50000"/>
                  </a:schemeClr>
                </a:solidFill>
              </a:rPr>
              <a:t>decay</a:t>
            </a:r>
            <a:r>
              <a:rPr lang="it-IT" sz="5400" b="1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it-IT" sz="5400" b="1" i="1" dirty="0" err="1">
                <a:solidFill>
                  <a:schemeClr val="accent3">
                    <a:lumMod val="50000"/>
                  </a:schemeClr>
                </a:solidFill>
              </a:rPr>
              <a:t>it</a:t>
            </a:r>
            <a:r>
              <a:rPr lang="it-IT" sz="5400" b="1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it-IT" sz="5400" b="1" i="1" dirty="0" err="1">
                <a:solidFill>
                  <a:schemeClr val="accent3">
                    <a:lumMod val="50000"/>
                  </a:schemeClr>
                </a:solidFill>
              </a:rPr>
              <a:t>will</a:t>
            </a:r>
            <a:r>
              <a:rPr lang="it-IT" sz="5400" b="1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it-IT" sz="5400" b="1" i="1" dirty="0" err="1">
                <a:solidFill>
                  <a:schemeClr val="accent3">
                    <a:lumMod val="50000"/>
                  </a:schemeClr>
                </a:solidFill>
              </a:rPr>
              <a:t>shine</a:t>
            </a:r>
            <a:r>
              <a:rPr lang="it-IT" sz="5400" b="1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it-IT" sz="5400" b="1" i="1" dirty="0" err="1">
                <a:solidFill>
                  <a:schemeClr val="tx2">
                    <a:lumMod val="75000"/>
                  </a:schemeClr>
                </a:solidFill>
              </a:rPr>
              <a:t>at</a:t>
            </a:r>
            <a:r>
              <a:rPr lang="it-IT" sz="5400" b="1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sz="5400" b="1" i="1" dirty="0" err="1">
                <a:solidFill>
                  <a:schemeClr val="tx2">
                    <a:lumMod val="75000"/>
                  </a:schemeClr>
                </a:solidFill>
              </a:rPr>
              <a:t>tens</a:t>
            </a:r>
            <a:r>
              <a:rPr lang="it-IT" sz="5400" b="1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sz="5400" b="1" i="1" dirty="0" err="1">
                <a:solidFill>
                  <a:schemeClr val="tx2">
                    <a:lumMod val="75000"/>
                  </a:schemeClr>
                </a:solidFill>
              </a:rPr>
              <a:t>GeVs</a:t>
            </a:r>
            <a:r>
              <a:rPr lang="it-IT" sz="5400" b="1" i="1" dirty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it-IT" sz="5400" b="1" i="1" dirty="0" err="1">
                <a:solidFill>
                  <a:schemeClr val="tx2">
                    <a:lumMod val="75000"/>
                  </a:schemeClr>
                </a:solidFill>
              </a:rPr>
              <a:t>transparent</a:t>
            </a:r>
            <a:r>
              <a:rPr lang="it-IT" sz="5400" b="1" i="1" dirty="0">
                <a:solidFill>
                  <a:schemeClr val="tx2">
                    <a:lumMod val="75000"/>
                  </a:schemeClr>
                </a:solidFill>
              </a:rPr>
              <a:t> to </a:t>
            </a:r>
            <a:r>
              <a:rPr lang="it-IT" sz="5400" b="1" i="1" dirty="0" err="1">
                <a:solidFill>
                  <a:schemeClr val="tx2">
                    <a:lumMod val="75000"/>
                  </a:schemeClr>
                </a:solidFill>
              </a:rPr>
              <a:t>cosmic</a:t>
            </a:r>
            <a:r>
              <a:rPr lang="it-IT" sz="5400" b="1" i="1" dirty="0">
                <a:solidFill>
                  <a:schemeClr val="tx2">
                    <a:lumMod val="75000"/>
                  </a:schemeClr>
                </a:solidFill>
              </a:rPr>
              <a:t> IR </a:t>
            </a:r>
            <a:r>
              <a:rPr lang="it-IT" sz="5400" b="1" i="1" dirty="0">
                <a:solidFill>
                  <a:schemeClr val="accent3">
                    <a:lumMod val="50000"/>
                  </a:schemeClr>
                </a:solidFill>
              </a:rPr>
              <a:t>…</a:t>
            </a:r>
            <a:r>
              <a:rPr lang="it-IT" sz="5400" b="1" i="1" dirty="0" err="1">
                <a:solidFill>
                  <a:schemeClr val="accent3">
                    <a:lumMod val="50000"/>
                  </a:schemeClr>
                </a:solidFill>
              </a:rPr>
              <a:t>Therefore</a:t>
            </a:r>
            <a:r>
              <a:rPr lang="it-IT" sz="5400" b="1" i="1" dirty="0">
                <a:solidFill>
                  <a:schemeClr val="accent3">
                    <a:lumMod val="50000"/>
                  </a:schemeClr>
                </a:solidFill>
              </a:rPr>
              <a:t> the </a:t>
            </a:r>
            <a:r>
              <a:rPr lang="it-IT" sz="5400" b="1" i="1" dirty="0" err="1">
                <a:solidFill>
                  <a:schemeClr val="accent3">
                    <a:lumMod val="50000"/>
                  </a:schemeClr>
                </a:solidFill>
              </a:rPr>
              <a:t>Galactic</a:t>
            </a:r>
            <a:r>
              <a:rPr lang="it-IT" sz="5400" b="1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it-IT" sz="5400" b="1" i="1" dirty="0" err="1">
                <a:solidFill>
                  <a:schemeClr val="accent3">
                    <a:lumMod val="50000"/>
                  </a:schemeClr>
                </a:solidFill>
              </a:rPr>
              <a:t>plane</a:t>
            </a:r>
            <a:r>
              <a:rPr lang="it-IT" sz="5400" b="1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it-IT" sz="5400" b="1" i="1" dirty="0" err="1">
                <a:solidFill>
                  <a:schemeClr val="accent3">
                    <a:lumMod val="50000"/>
                  </a:schemeClr>
                </a:solidFill>
              </a:rPr>
              <a:t>should</a:t>
            </a:r>
            <a:r>
              <a:rPr lang="it-IT" sz="5400" b="1" i="1" dirty="0">
                <a:solidFill>
                  <a:schemeClr val="accent3">
                    <a:lumMod val="50000"/>
                  </a:schemeClr>
                </a:solidFill>
              </a:rPr>
              <a:t> be the </a:t>
            </a:r>
            <a:r>
              <a:rPr lang="it-IT" sz="5400" b="1" i="1" dirty="0" err="1">
                <a:solidFill>
                  <a:schemeClr val="accent3">
                    <a:lumMod val="50000"/>
                  </a:schemeClr>
                </a:solidFill>
              </a:rPr>
              <a:t>dominant</a:t>
            </a:r>
            <a:r>
              <a:rPr lang="it-IT" sz="5400" b="1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it-IT" sz="5400" b="1" i="1" dirty="0" err="1">
                <a:solidFill>
                  <a:schemeClr val="accent3">
                    <a:lumMod val="50000"/>
                  </a:schemeClr>
                </a:solidFill>
              </a:rPr>
              <a:t>final</a:t>
            </a:r>
            <a:r>
              <a:rPr lang="it-IT" sz="5400" b="1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it-IT" sz="5400" b="1" i="1" dirty="0" err="1">
                <a:solidFill>
                  <a:schemeClr val="accent3">
                    <a:lumMod val="50000"/>
                  </a:schemeClr>
                </a:solidFill>
              </a:rPr>
              <a:t>signal</a:t>
            </a:r>
            <a:r>
              <a:rPr lang="it-IT" sz="5400" b="1" i="1" dirty="0">
                <a:solidFill>
                  <a:schemeClr val="accent3">
                    <a:lumMod val="50000"/>
                  </a:schemeClr>
                </a:solidFill>
              </a:rPr>
              <a:t>  </a:t>
            </a:r>
            <a:r>
              <a:rPr lang="it-IT" sz="5400" b="1" i="1" dirty="0" err="1">
                <a:solidFill>
                  <a:schemeClr val="accent3">
                    <a:lumMod val="50000"/>
                  </a:schemeClr>
                </a:solidFill>
              </a:rPr>
              <a:t>as</a:t>
            </a:r>
            <a:r>
              <a:rPr lang="it-IT" sz="5400" b="1" i="1" dirty="0">
                <a:solidFill>
                  <a:schemeClr val="accent3">
                    <a:lumMod val="50000"/>
                  </a:schemeClr>
                </a:solidFill>
              </a:rPr>
              <a:t> in Fermi </a:t>
            </a:r>
            <a:r>
              <a:rPr lang="it-IT" sz="5400" b="1" i="1" dirty="0" err="1">
                <a:solidFill>
                  <a:schemeClr val="accent3">
                    <a:lumMod val="50000"/>
                  </a:schemeClr>
                </a:solidFill>
              </a:rPr>
              <a:t>sky</a:t>
            </a:r>
            <a:endParaRPr lang="it-IT" sz="5400" b="1" i="1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it-IT" sz="5400" b="1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it-IT" sz="5400" b="1" i="1" dirty="0">
                <a:solidFill>
                  <a:srgbClr val="FF0000"/>
                </a:solidFill>
              </a:rPr>
              <a:t>( </a:t>
            </a:r>
            <a:r>
              <a:rPr lang="it-IT" sz="5400" b="1" i="1" dirty="0" err="1">
                <a:solidFill>
                  <a:srgbClr val="FF0000"/>
                </a:solidFill>
              </a:rPr>
              <a:t>but</a:t>
            </a:r>
            <a:r>
              <a:rPr lang="it-IT" sz="5400" b="1" i="1" dirty="0">
                <a:solidFill>
                  <a:srgbClr val="FF0000"/>
                </a:solidFill>
              </a:rPr>
              <a:t>  </a:t>
            </a:r>
            <a:r>
              <a:rPr lang="it-IT" sz="5400" b="1" i="1" dirty="0" err="1">
                <a:solidFill>
                  <a:srgbClr val="FF0000"/>
                </a:solidFill>
              </a:rPr>
              <a:t>not</a:t>
            </a:r>
            <a:r>
              <a:rPr lang="it-IT" sz="5400" b="1" i="1" dirty="0">
                <a:solidFill>
                  <a:srgbClr val="FF0000"/>
                </a:solidFill>
              </a:rPr>
              <a:t> </a:t>
            </a:r>
            <a:r>
              <a:rPr lang="it-IT" sz="5400" b="1" i="1" dirty="0" err="1">
                <a:solidFill>
                  <a:srgbClr val="FF0000"/>
                </a:solidFill>
              </a:rPr>
              <a:t>yet</a:t>
            </a:r>
            <a:r>
              <a:rPr lang="it-IT" sz="5400" b="1" i="1" dirty="0">
                <a:solidFill>
                  <a:srgbClr val="FF0000"/>
                </a:solidFill>
              </a:rPr>
              <a:t> </a:t>
            </a:r>
            <a:r>
              <a:rPr lang="it-IT" sz="5400" b="1" i="1" dirty="0" err="1">
                <a:solidFill>
                  <a:srgbClr val="FF0000"/>
                </a:solidFill>
              </a:rPr>
              <a:t>observed</a:t>
            </a:r>
            <a:r>
              <a:rPr lang="it-IT" sz="5400" b="1" i="1" dirty="0">
                <a:solidFill>
                  <a:srgbClr val="FF0000"/>
                </a:solidFill>
              </a:rPr>
              <a:t> </a:t>
            </a:r>
            <a:r>
              <a:rPr lang="it-IT" sz="5400" b="1" i="1" dirty="0">
                <a:solidFill>
                  <a:schemeClr val="accent3">
                    <a:lumMod val="50000"/>
                  </a:schemeClr>
                </a:solidFill>
              </a:rPr>
              <a:t>in </a:t>
            </a:r>
            <a:r>
              <a:rPr lang="it-IT" sz="5400" b="1" i="1" dirty="0" err="1">
                <a:solidFill>
                  <a:schemeClr val="accent3">
                    <a:lumMod val="50000"/>
                  </a:schemeClr>
                </a:solidFill>
              </a:rPr>
              <a:t>Icecube</a:t>
            </a:r>
            <a:r>
              <a:rPr lang="it-IT" sz="5400" b="1" i="1" dirty="0">
                <a:solidFill>
                  <a:schemeClr val="accent3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D.Fargion-ERICE-18 SEPT-2022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FFCE0D2-BB12-470D-97C5-860E449E2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078F-04B3-4AC4-98E9-5906CABD87D4}" type="slidenum">
              <a:rPr lang="it-IT" smtClean="0"/>
              <a:pPr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44102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4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0106"/>
            <a:ext cx="8964488" cy="619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e 3"/>
          <p:cNvSpPr/>
          <p:nvPr/>
        </p:nvSpPr>
        <p:spPr>
          <a:xfrm>
            <a:off x="3491880" y="2744924"/>
            <a:ext cx="720080" cy="1404156"/>
          </a:xfrm>
          <a:prstGeom prst="ellipse">
            <a:avLst/>
          </a:prstGeom>
          <a:solidFill>
            <a:schemeClr val="accent1">
              <a:alpha val="3000"/>
            </a:schemeClr>
          </a:solidFill>
          <a:ln>
            <a:solidFill>
              <a:srgbClr val="FF0000">
                <a:alpha val="6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6" name="Ovale 5"/>
          <p:cNvSpPr/>
          <p:nvPr/>
        </p:nvSpPr>
        <p:spPr>
          <a:xfrm>
            <a:off x="5292080" y="3501008"/>
            <a:ext cx="864096" cy="1008112"/>
          </a:xfrm>
          <a:prstGeom prst="ellipse">
            <a:avLst/>
          </a:prstGeom>
          <a:solidFill>
            <a:schemeClr val="accent1">
              <a:alpha val="3000"/>
            </a:schemeClr>
          </a:solidFill>
          <a:ln>
            <a:solidFill>
              <a:srgbClr val="FF0000">
                <a:alpha val="6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D.Fargion-ERICE-18 SEPT-2022</a:t>
            </a:r>
          </a:p>
        </p:txBody>
      </p:sp>
      <p:sp>
        <p:nvSpPr>
          <p:cNvPr id="3" name="Freccia a destra 2"/>
          <p:cNvSpPr/>
          <p:nvPr/>
        </p:nvSpPr>
        <p:spPr>
          <a:xfrm rot="11452903">
            <a:off x="4211960" y="3140968"/>
            <a:ext cx="720080" cy="576064"/>
          </a:xfrm>
          <a:prstGeom prst="rightArrow">
            <a:avLst/>
          </a:prstGeom>
          <a:solidFill>
            <a:schemeClr val="accent1">
              <a:alpha val="2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Freccia a destra 6"/>
          <p:cNvSpPr/>
          <p:nvPr/>
        </p:nvSpPr>
        <p:spPr>
          <a:xfrm rot="11452903">
            <a:off x="6144911" y="3701253"/>
            <a:ext cx="334668" cy="420013"/>
          </a:xfrm>
          <a:prstGeom prst="rightArrow">
            <a:avLst/>
          </a:prstGeom>
          <a:solidFill>
            <a:schemeClr val="accent1">
              <a:alpha val="2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3153345"/>
            <a:ext cx="865187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344692" y="971436"/>
            <a:ext cx="8619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The HESE versus </a:t>
            </a:r>
            <a:r>
              <a:rPr lang="it-IT" dirty="0" err="1"/>
              <a:t>Cascades</a:t>
            </a:r>
            <a:r>
              <a:rPr lang="it-IT" dirty="0"/>
              <a:t>  </a:t>
            </a:r>
            <a:r>
              <a:rPr lang="it-IT" dirty="0" err="1"/>
              <a:t>does</a:t>
            </a:r>
            <a:r>
              <a:rPr lang="it-IT" dirty="0"/>
              <a:t> show </a:t>
            </a:r>
            <a:r>
              <a:rPr lang="it-IT" dirty="0" err="1"/>
              <a:t>almost</a:t>
            </a:r>
            <a:r>
              <a:rPr lang="it-IT" dirty="0"/>
              <a:t> a  CR (-2.7)  </a:t>
            </a:r>
            <a:r>
              <a:rPr lang="it-IT" dirty="0" err="1"/>
              <a:t>spectra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a </a:t>
            </a:r>
            <a:r>
              <a:rPr lang="it-IT" dirty="0" err="1"/>
              <a:t>flat</a:t>
            </a:r>
            <a:r>
              <a:rPr lang="it-IT" dirty="0"/>
              <a:t> (-2)  FERMI </a:t>
            </a:r>
            <a:r>
              <a:rPr lang="it-IT" dirty="0" err="1"/>
              <a:t>one</a:t>
            </a:r>
            <a:endParaRPr lang="it-IT" dirty="0"/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07675AF9-FF17-4A13-81EE-F4B591422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078F-04B3-4AC4-98E9-5906CABD87D4}" type="slidenum">
              <a:rPr lang="it-IT" smtClean="0"/>
              <a:pPr/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98014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857FD68-3C09-4B29-889E-217E94738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D.Fargion-ERICE-18 SEPT-2022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245D998-90FF-4385-BE1D-0629E70F1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584" y="692046"/>
            <a:ext cx="7812360" cy="12331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F60F7FEA-BACE-4BCB-A94D-41DFDF966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078F-04B3-4AC4-98E9-5906CABD87D4}" type="slidenum">
              <a:rPr lang="it-IT" smtClean="0"/>
              <a:pPr/>
              <a:t>38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60040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487393"/>
          </a:xfrm>
        </p:spPr>
        <p:txBody>
          <a:bodyPr>
            <a:noAutofit/>
          </a:bodyPr>
          <a:lstStyle/>
          <a:p>
            <a:r>
              <a:rPr lang="it-IT" sz="4000" b="1" i="1" dirty="0">
                <a:solidFill>
                  <a:srgbClr val="C00000"/>
                </a:solidFill>
              </a:rPr>
              <a:t>The </a:t>
            </a:r>
            <a:r>
              <a:rPr lang="it-IT" sz="4000" b="1" i="1" dirty="0" err="1">
                <a:solidFill>
                  <a:srgbClr val="C00000"/>
                </a:solidFill>
              </a:rPr>
              <a:t>smeared</a:t>
            </a:r>
            <a:r>
              <a:rPr lang="it-IT" sz="4000" b="1" i="1" dirty="0">
                <a:solidFill>
                  <a:srgbClr val="C00000"/>
                </a:solidFill>
              </a:rPr>
              <a:t> </a:t>
            </a:r>
            <a:r>
              <a:rPr lang="it-IT" sz="4000" b="1" i="1" dirty="0" err="1">
                <a:solidFill>
                  <a:srgbClr val="C00000"/>
                </a:solidFill>
              </a:rPr>
              <a:t>homogeneous</a:t>
            </a:r>
            <a:r>
              <a:rPr lang="it-IT" sz="4000" b="1" i="1" dirty="0">
                <a:solidFill>
                  <a:srgbClr val="C00000"/>
                </a:solidFill>
              </a:rPr>
              <a:t> </a:t>
            </a:r>
            <a:r>
              <a:rPr lang="it-IT" sz="4000" b="1" i="1" dirty="0" err="1">
                <a:solidFill>
                  <a:srgbClr val="C00000"/>
                </a:solidFill>
              </a:rPr>
              <a:t>Icecube</a:t>
            </a:r>
            <a:r>
              <a:rPr lang="it-IT" sz="4000" b="1" i="1" dirty="0">
                <a:solidFill>
                  <a:srgbClr val="C00000"/>
                </a:solidFill>
              </a:rPr>
              <a:t> </a:t>
            </a:r>
            <a:r>
              <a:rPr lang="it-IT" sz="4000" b="1" i="1" dirty="0" err="1">
                <a:solidFill>
                  <a:srgbClr val="C00000"/>
                </a:solidFill>
              </a:rPr>
              <a:t>sky</a:t>
            </a:r>
            <a:br>
              <a:rPr lang="it-IT" sz="4000" b="1" i="1" dirty="0">
                <a:solidFill>
                  <a:srgbClr val="C00000"/>
                </a:solidFill>
              </a:rPr>
            </a:br>
            <a:r>
              <a:rPr lang="it-IT" sz="4000" b="1" i="1" dirty="0">
                <a:solidFill>
                  <a:srgbClr val="C00000"/>
                </a:solidFill>
              </a:rPr>
              <a:t>with no </a:t>
            </a:r>
            <a:r>
              <a:rPr lang="it-IT" sz="4000" b="1" i="1" dirty="0" err="1">
                <a:solidFill>
                  <a:srgbClr val="C00000"/>
                </a:solidFill>
              </a:rPr>
              <a:t>clustering</a:t>
            </a:r>
            <a:r>
              <a:rPr lang="it-IT" sz="4000" b="1" i="1" dirty="0">
                <a:solidFill>
                  <a:srgbClr val="C00000"/>
                </a:solidFill>
              </a:rPr>
              <a:t> HESE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291" y="1334119"/>
            <a:ext cx="7363077" cy="5523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D.Fargion-ERICE-18 SEPT-2022</a:t>
            </a:r>
          </a:p>
        </p:txBody>
      </p:sp>
      <p:sp>
        <p:nvSpPr>
          <p:cNvPr id="4" name="Rettangolo 3"/>
          <p:cNvSpPr/>
          <p:nvPr/>
        </p:nvSpPr>
        <p:spPr>
          <a:xfrm>
            <a:off x="827584" y="3140968"/>
            <a:ext cx="4392488" cy="1296144"/>
          </a:xfrm>
          <a:prstGeom prst="rect">
            <a:avLst/>
          </a:prstGeom>
          <a:solidFill>
            <a:srgbClr val="FF0000">
              <a:alpha val="1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AFA0513-6B0B-4893-B200-27824BF43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078F-04B3-4AC4-98E9-5906CABD87D4}" type="slidenum">
              <a:rPr lang="it-IT" smtClean="0"/>
              <a:pPr/>
              <a:t>39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8876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5000"/>
                    </a14:imgEffect>
                    <a14:imgEffect>
                      <a14:brightnessContrast bright="-18000" contrast="6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01" y="947861"/>
            <a:ext cx="8979900" cy="564949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495300" stA="68000" endPos="65000" dist="254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uppo 3">
            <a:extLst>
              <a:ext uri="{FF2B5EF4-FFF2-40B4-BE49-F238E27FC236}">
                <a16:creationId xmlns:a16="http://schemas.microsoft.com/office/drawing/2014/main" id="{7B5B1B0A-720D-4774-B2EE-187063A369F2}"/>
              </a:ext>
            </a:extLst>
          </p:cNvPr>
          <p:cNvGrpSpPr/>
          <p:nvPr/>
        </p:nvGrpSpPr>
        <p:grpSpPr>
          <a:xfrm>
            <a:off x="5148064" y="3789469"/>
            <a:ext cx="3726974" cy="646331"/>
            <a:chOff x="5148064" y="3789469"/>
            <a:chExt cx="3726974" cy="646331"/>
          </a:xfrm>
        </p:grpSpPr>
        <p:sp>
          <p:nvSpPr>
            <p:cNvPr id="5" name="Freccia in giù 4"/>
            <p:cNvSpPr/>
            <p:nvPr/>
          </p:nvSpPr>
          <p:spPr>
            <a:xfrm rot="5400000">
              <a:off x="6222879" y="3217853"/>
              <a:ext cx="180235" cy="1609785"/>
            </a:xfrm>
            <a:prstGeom prst="downArrow">
              <a:avLst/>
            </a:prstGeom>
            <a:solidFill>
              <a:srgbClr val="00B050">
                <a:alpha val="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" name="CasellaDiTesto 5"/>
            <p:cNvSpPr txBox="1"/>
            <p:nvPr/>
          </p:nvSpPr>
          <p:spPr>
            <a:xfrm>
              <a:off x="7117890" y="3789469"/>
              <a:ext cx="175714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i="1" dirty="0">
                  <a:solidFill>
                    <a:srgbClr val="00B050"/>
                  </a:solidFill>
                </a:rPr>
                <a:t>The </a:t>
              </a:r>
              <a:r>
                <a:rPr lang="it-IT" b="1" i="1" dirty="0" err="1">
                  <a:solidFill>
                    <a:srgbClr val="00B050"/>
                  </a:solidFill>
                </a:rPr>
                <a:t>unique</a:t>
              </a:r>
              <a:r>
                <a:rPr lang="it-IT" b="1" i="1" dirty="0">
                  <a:solidFill>
                    <a:srgbClr val="00B050"/>
                  </a:solidFill>
                </a:rPr>
                <a:t> </a:t>
              </a:r>
            </a:p>
            <a:p>
              <a:r>
                <a:rPr lang="it-IT" b="1" i="1" dirty="0" err="1">
                  <a:solidFill>
                    <a:srgbClr val="00B050"/>
                  </a:solidFill>
                </a:rPr>
                <a:t>downward</a:t>
              </a:r>
              <a:r>
                <a:rPr lang="it-IT" b="1" i="1" dirty="0">
                  <a:solidFill>
                    <a:srgbClr val="00B050"/>
                  </a:solidFill>
                </a:rPr>
                <a:t> </a:t>
              </a:r>
              <a:r>
                <a:rPr lang="it-IT" b="1" i="1" dirty="0" err="1">
                  <a:solidFill>
                    <a:srgbClr val="00B050"/>
                  </a:solidFill>
                </a:rPr>
                <a:t>track</a:t>
              </a:r>
              <a:endParaRPr lang="it-IT" b="1" i="1" dirty="0">
                <a:solidFill>
                  <a:srgbClr val="00B050"/>
                </a:solidFill>
              </a:endParaRPr>
            </a:p>
          </p:txBody>
        </p:sp>
        <p:sp>
          <p:nvSpPr>
            <p:cNvPr id="7" name="Ovale 6"/>
            <p:cNvSpPr/>
            <p:nvPr/>
          </p:nvSpPr>
          <p:spPr>
            <a:xfrm>
              <a:off x="5148064" y="3933056"/>
              <a:ext cx="319952" cy="288032"/>
            </a:xfrm>
            <a:prstGeom prst="ellipse">
              <a:avLst/>
            </a:prstGeom>
            <a:solidFill>
              <a:srgbClr val="00B050">
                <a:alpha val="10000"/>
              </a:srgbClr>
            </a:solidFill>
            <a:ln>
              <a:solidFill>
                <a:srgbClr val="92D050">
                  <a:alpha val="77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8" name="CasellaDiTesto 7"/>
          <p:cNvSpPr txBox="1"/>
          <p:nvPr/>
        </p:nvSpPr>
        <p:spPr>
          <a:xfrm>
            <a:off x="251520" y="260648"/>
            <a:ext cx="27078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00B0F0"/>
                </a:solidFill>
              </a:rPr>
              <a:t>The rare </a:t>
            </a:r>
            <a:r>
              <a:rPr lang="it-IT" sz="2400" b="1" i="1" dirty="0" err="1">
                <a:solidFill>
                  <a:srgbClr val="00B0F0"/>
                </a:solidFill>
              </a:rPr>
              <a:t>unique</a:t>
            </a:r>
            <a:r>
              <a:rPr lang="it-IT" sz="2400" b="1" i="1" dirty="0">
                <a:solidFill>
                  <a:srgbClr val="00B0F0"/>
                </a:solidFill>
              </a:rPr>
              <a:t> HESE neutrino track</a:t>
            </a:r>
          </a:p>
          <a:p>
            <a:r>
              <a:rPr lang="it-IT" sz="2400" b="1" i="1" dirty="0" err="1">
                <a:solidFill>
                  <a:srgbClr val="00B0F0"/>
                </a:solidFill>
              </a:rPr>
              <a:t>Halzen-February</a:t>
            </a:r>
            <a:r>
              <a:rPr lang="it-IT" sz="2400" b="1" i="1" dirty="0">
                <a:solidFill>
                  <a:srgbClr val="00B0F0"/>
                </a:solidFill>
              </a:rPr>
              <a:t> 2022</a:t>
            </a: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D.Fargion-ERICE-18 SEPT-2022</a:t>
            </a: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2690E-04CF-4A9A-B385-D1B70A3AD0C0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30076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-72008" y="260648"/>
            <a:ext cx="9324528" cy="1143000"/>
          </a:xfrm>
        </p:spPr>
        <p:txBody>
          <a:bodyPr>
            <a:noAutofit/>
          </a:bodyPr>
          <a:lstStyle/>
          <a:p>
            <a:r>
              <a:rPr lang="it-IT" sz="2800" b="1" i="1" dirty="0"/>
              <a:t>A </a:t>
            </a:r>
            <a:r>
              <a:rPr lang="it-IT" sz="2800" b="1" i="1" dirty="0" err="1"/>
              <a:t>spectra</a:t>
            </a:r>
            <a:r>
              <a:rPr lang="it-IT" sz="2800" b="1" i="1" dirty="0"/>
              <a:t> </a:t>
            </a:r>
            <a:r>
              <a:rPr lang="it-IT" sz="2800" b="1" i="1" dirty="0" err="1"/>
              <a:t>index</a:t>
            </a:r>
            <a:r>
              <a:rPr lang="it-IT" sz="2800" b="1" i="1" dirty="0"/>
              <a:t> = </a:t>
            </a:r>
            <a:r>
              <a:rPr lang="it-IT" sz="2800" b="1" i="1" dirty="0">
                <a:solidFill>
                  <a:srgbClr val="92D050"/>
                </a:solidFill>
              </a:rPr>
              <a:t>-2 (</a:t>
            </a:r>
            <a:r>
              <a:rPr lang="it-IT" sz="2800" b="1" i="1" dirty="0" err="1">
                <a:solidFill>
                  <a:srgbClr val="92D050"/>
                </a:solidFill>
              </a:rPr>
              <a:t>astrophysics</a:t>
            </a:r>
            <a:r>
              <a:rPr lang="it-IT" sz="2800" b="1" i="1" dirty="0">
                <a:solidFill>
                  <a:srgbClr val="92D050"/>
                </a:solidFill>
              </a:rPr>
              <a:t>) </a:t>
            </a:r>
            <a:r>
              <a:rPr lang="it-IT" sz="2000" dirty="0"/>
              <a:t>or  ,  </a:t>
            </a:r>
            <a:r>
              <a:rPr lang="it-IT" sz="2800" b="1" i="1" dirty="0">
                <a:solidFill>
                  <a:srgbClr val="FF0000"/>
                </a:solidFill>
              </a:rPr>
              <a:t>-3 (Charm-CR)</a:t>
            </a:r>
            <a:r>
              <a:rPr lang="it-IT" sz="3200" b="1" i="1" dirty="0">
                <a:solidFill>
                  <a:srgbClr val="92D050"/>
                </a:solidFill>
              </a:rPr>
              <a:t> </a:t>
            </a:r>
            <a:r>
              <a:rPr lang="it-IT" sz="3600" dirty="0"/>
              <a:t>?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D.Fargion-ERICE-18 SEPT-2022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68760"/>
            <a:ext cx="8651224" cy="5349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4"/>
          <p:cNvSpPr/>
          <p:nvPr/>
        </p:nvSpPr>
        <p:spPr>
          <a:xfrm>
            <a:off x="4067944" y="3480226"/>
            <a:ext cx="1512168" cy="360040"/>
          </a:xfrm>
          <a:prstGeom prst="rect">
            <a:avLst/>
          </a:prstGeom>
          <a:solidFill>
            <a:srgbClr val="92D050">
              <a:alpha val="4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92D050"/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 rot="2779527">
            <a:off x="4106118" y="3568687"/>
            <a:ext cx="1691217" cy="360040"/>
          </a:xfrm>
          <a:prstGeom prst="rect">
            <a:avLst/>
          </a:prstGeom>
          <a:solidFill>
            <a:srgbClr val="FF0000">
              <a:alpha val="9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92D050"/>
              </a:solidFill>
            </a:endParaRP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B8ECAA82-5CB2-4113-B892-BF7745D4A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078F-04B3-4AC4-98E9-5906CABD87D4}" type="slidenum">
              <a:rPr lang="it-IT" smtClean="0"/>
              <a:pPr/>
              <a:t>40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9873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-108520" y="476672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it-IT" b="1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The </a:t>
            </a:r>
            <a:r>
              <a:rPr lang="it-IT" b="1" i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evolved</a:t>
            </a:r>
            <a:r>
              <a:rPr lang="it-IT" b="1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it-IT" b="1" i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index</a:t>
            </a:r>
            <a:r>
              <a:rPr lang="it-IT" b="1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it-IT" b="1" i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spectra</a:t>
            </a:r>
            <a:r>
              <a:rPr lang="it-IT" b="1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from </a:t>
            </a:r>
            <a:r>
              <a:rPr lang="it-IT" b="1" i="1" dirty="0">
                <a:solidFill>
                  <a:schemeClr val="accent6">
                    <a:lumMod val="75000"/>
                  </a:schemeClr>
                </a:solidFill>
              </a:rPr>
              <a:t>-2</a:t>
            </a:r>
            <a:r>
              <a:rPr lang="it-IT" b="1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to </a:t>
            </a:r>
            <a:r>
              <a:rPr lang="it-IT" b="1" i="1" dirty="0">
                <a:solidFill>
                  <a:schemeClr val="accent5">
                    <a:lumMod val="75000"/>
                  </a:schemeClr>
                </a:solidFill>
              </a:rPr>
              <a:t>-3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D.Fargion-ERICE-18 SEPT-2022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397059"/>
            <a:ext cx="6768752" cy="6165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reccia a destra 5"/>
          <p:cNvSpPr/>
          <p:nvPr/>
        </p:nvSpPr>
        <p:spPr>
          <a:xfrm rot="16579981">
            <a:off x="3491880" y="5877272"/>
            <a:ext cx="720080" cy="432048"/>
          </a:xfrm>
          <a:prstGeom prst="rightArrow">
            <a:avLst/>
          </a:prstGeom>
          <a:solidFill>
            <a:srgbClr val="FFC000">
              <a:alpha val="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8" name="Freccia a destra 7"/>
          <p:cNvSpPr/>
          <p:nvPr/>
        </p:nvSpPr>
        <p:spPr>
          <a:xfrm rot="16579981">
            <a:off x="3962325" y="5862170"/>
            <a:ext cx="720080" cy="432048"/>
          </a:xfrm>
          <a:prstGeom prst="rightArrow">
            <a:avLst/>
          </a:prstGeom>
          <a:solidFill>
            <a:schemeClr val="accent2">
              <a:lumMod val="75000"/>
              <a:alpha val="2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9" name="Freccia a destra 8"/>
          <p:cNvSpPr/>
          <p:nvPr/>
        </p:nvSpPr>
        <p:spPr>
          <a:xfrm rot="16579981">
            <a:off x="4394373" y="5754887"/>
            <a:ext cx="720080" cy="432048"/>
          </a:xfrm>
          <a:prstGeom prst="rightArrow">
            <a:avLst/>
          </a:prstGeom>
          <a:solidFill>
            <a:schemeClr val="accent4">
              <a:lumMod val="60000"/>
              <a:lumOff val="40000"/>
              <a:alpha val="2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10" name="Freccia a destra 9"/>
          <p:cNvSpPr/>
          <p:nvPr/>
        </p:nvSpPr>
        <p:spPr>
          <a:xfrm rot="16579981">
            <a:off x="4744729" y="5653252"/>
            <a:ext cx="1027479" cy="533202"/>
          </a:xfrm>
          <a:prstGeom prst="rightArrow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4F81BD">
                  <a:lumMod val="75000"/>
                </a:srgbClr>
              </a:solidFill>
            </a:endParaRP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8A758B4F-1C18-426B-A506-539A3ABD9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078F-04B3-4AC4-98E9-5906CABD87D4}" type="slidenum">
              <a:rPr lang="it-IT" smtClean="0"/>
              <a:pPr/>
              <a:t>41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74079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0"/>
            <a:ext cx="8147248" cy="1124744"/>
          </a:xfrm>
        </p:spPr>
        <p:txBody>
          <a:bodyPr>
            <a:normAutofit fontScale="90000"/>
          </a:bodyPr>
          <a:lstStyle/>
          <a:p>
            <a:r>
              <a:rPr lang="it-IT" b="1" i="1" dirty="0">
                <a:solidFill>
                  <a:srgbClr val="C00000"/>
                </a:solidFill>
              </a:rPr>
              <a:t>Fermi </a:t>
            </a:r>
            <a:r>
              <a:rPr lang="it-IT" b="1" i="1" dirty="0" err="1">
                <a:solidFill>
                  <a:srgbClr val="C00000"/>
                </a:solidFill>
              </a:rPr>
              <a:t>map</a:t>
            </a:r>
            <a:r>
              <a:rPr lang="it-IT" b="1" i="1" dirty="0">
                <a:solidFill>
                  <a:srgbClr val="C00000"/>
                </a:solidFill>
              </a:rPr>
              <a:t> : </a:t>
            </a:r>
            <a:r>
              <a:rPr lang="it-IT" b="1" i="1" dirty="0" err="1">
                <a:solidFill>
                  <a:srgbClr val="C00000"/>
                </a:solidFill>
              </a:rPr>
              <a:t>galactic</a:t>
            </a:r>
            <a:r>
              <a:rPr lang="it-IT" b="1" i="1" dirty="0">
                <a:solidFill>
                  <a:srgbClr val="C00000"/>
                </a:solidFill>
              </a:rPr>
              <a:t> </a:t>
            </a:r>
            <a:r>
              <a:rPr lang="it-IT" b="1" i="1" dirty="0" err="1">
                <a:solidFill>
                  <a:srgbClr val="C00000"/>
                </a:solidFill>
              </a:rPr>
              <a:t>plane</a:t>
            </a:r>
            <a:r>
              <a:rPr lang="it-IT" b="1" i="1" dirty="0">
                <a:solidFill>
                  <a:srgbClr val="C00000"/>
                </a:solidFill>
              </a:rPr>
              <a:t>. No </a:t>
            </a:r>
            <a:r>
              <a:rPr lang="it-IT" b="1" i="1" dirty="0" err="1">
                <a:solidFill>
                  <a:srgbClr val="C00000"/>
                </a:solidFill>
              </a:rPr>
              <a:t>traces</a:t>
            </a:r>
            <a:r>
              <a:rPr lang="it-IT" b="1" i="1" dirty="0">
                <a:solidFill>
                  <a:srgbClr val="C00000"/>
                </a:solidFill>
              </a:rPr>
              <a:t> of </a:t>
            </a:r>
            <a:r>
              <a:rPr lang="it-IT" b="1" i="1" dirty="0" err="1">
                <a:solidFill>
                  <a:srgbClr val="C00000"/>
                </a:solidFill>
              </a:rPr>
              <a:t>TeVs</a:t>
            </a:r>
            <a:r>
              <a:rPr lang="it-IT" b="1" i="1" dirty="0">
                <a:solidFill>
                  <a:srgbClr val="C00000"/>
                </a:solidFill>
              </a:rPr>
              <a:t> </a:t>
            </a:r>
            <a:r>
              <a:rPr lang="it-IT" b="1" i="1" dirty="0" err="1">
                <a:solidFill>
                  <a:srgbClr val="C00000"/>
                </a:solidFill>
              </a:rPr>
              <a:t>secondaries</a:t>
            </a:r>
            <a:r>
              <a:rPr lang="it-IT" b="1" i="1" dirty="0">
                <a:solidFill>
                  <a:srgbClr val="C00000"/>
                </a:solidFill>
              </a:rPr>
              <a:t> by IR </a:t>
            </a:r>
            <a:r>
              <a:rPr lang="it-IT" b="1" i="1" dirty="0" err="1">
                <a:solidFill>
                  <a:srgbClr val="C00000"/>
                </a:solidFill>
              </a:rPr>
              <a:t>opacity</a:t>
            </a:r>
            <a:endParaRPr lang="it-IT" b="1" i="1" dirty="0">
              <a:solidFill>
                <a:srgbClr val="C000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D.Fargion-ERICE-18 SEPT-2022</a:t>
            </a:r>
          </a:p>
        </p:txBody>
      </p:sp>
      <p:pic>
        <p:nvPicPr>
          <p:cNvPr id="3194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124744"/>
            <a:ext cx="7056784" cy="50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AE9637B9-8756-467A-8FA3-3D70A5E18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078F-04B3-4AC4-98E9-5906CABD87D4}" type="slidenum">
              <a:rPr lang="it-IT" smtClean="0"/>
              <a:pPr/>
              <a:t>42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71355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5240" cy="2146250"/>
          </a:xfrm>
        </p:spPr>
        <p:txBody>
          <a:bodyPr>
            <a:normAutofit fontScale="90000"/>
          </a:bodyPr>
          <a:lstStyle/>
          <a:p>
            <a:r>
              <a:rPr lang="it-IT" b="1" i="1" dirty="0" err="1"/>
              <a:t>Indeed</a:t>
            </a:r>
            <a:r>
              <a:rPr lang="it-IT" b="1" i="1" dirty="0"/>
              <a:t> the </a:t>
            </a:r>
            <a:r>
              <a:rPr lang="it-IT" b="1" i="1" dirty="0" err="1"/>
              <a:t>TeVs</a:t>
            </a:r>
            <a:r>
              <a:rPr lang="it-IT" b="1" i="1" dirty="0"/>
              <a:t> gamma, </a:t>
            </a:r>
            <a:r>
              <a:rPr lang="it-IT" b="1" i="1" dirty="0" err="1"/>
              <a:t>their</a:t>
            </a:r>
            <a:r>
              <a:rPr lang="it-IT" b="1" i="1" dirty="0"/>
              <a:t> </a:t>
            </a:r>
            <a:r>
              <a:rPr lang="it-IT" b="1" i="1" dirty="0" err="1"/>
              <a:t>decay</a:t>
            </a:r>
            <a:r>
              <a:rPr lang="it-IT" b="1" i="1" dirty="0"/>
              <a:t>, </a:t>
            </a:r>
            <a:r>
              <a:rPr lang="it-IT" b="1" i="1" dirty="0" err="1"/>
              <a:t>should</a:t>
            </a:r>
            <a:r>
              <a:rPr lang="it-IT" b="1" i="1" dirty="0"/>
              <a:t> </a:t>
            </a:r>
            <a:r>
              <a:rPr lang="it-IT" b="1" i="1" dirty="0" err="1"/>
              <a:t>shower</a:t>
            </a:r>
            <a:r>
              <a:rPr lang="it-IT" b="1" i="1" dirty="0"/>
              <a:t> </a:t>
            </a:r>
            <a:r>
              <a:rPr lang="it-IT" b="1" i="1" dirty="0" err="1"/>
              <a:t>into</a:t>
            </a:r>
            <a:r>
              <a:rPr lang="it-IT" b="1" i="1" dirty="0"/>
              <a:t> </a:t>
            </a:r>
            <a:r>
              <a:rPr lang="it-IT" b="1" i="1" dirty="0" err="1"/>
              <a:t>GeV</a:t>
            </a:r>
            <a:r>
              <a:rPr lang="it-IT" b="1" i="1" dirty="0"/>
              <a:t> </a:t>
            </a:r>
            <a:r>
              <a:rPr lang="it-IT" b="1" i="1" dirty="0" err="1"/>
              <a:t>sky</a:t>
            </a:r>
            <a:r>
              <a:rPr lang="it-IT" b="1" i="1" dirty="0"/>
              <a:t>:</a:t>
            </a:r>
            <a:br>
              <a:rPr lang="it-IT" b="1" i="1" dirty="0"/>
            </a:br>
            <a:r>
              <a:rPr lang="it-IT" b="1" i="1" dirty="0" err="1"/>
              <a:t>still</a:t>
            </a:r>
            <a:r>
              <a:rPr lang="it-IT" b="1" i="1" dirty="0"/>
              <a:t>  </a:t>
            </a:r>
            <a:r>
              <a:rPr lang="it-IT" b="1" i="1" dirty="0" err="1"/>
              <a:t>much</a:t>
            </a:r>
            <a:r>
              <a:rPr lang="it-IT" b="1" i="1" dirty="0"/>
              <a:t> </a:t>
            </a:r>
            <a:r>
              <a:rPr lang="it-IT" b="1" i="1" dirty="0" err="1"/>
              <a:t>ruled</a:t>
            </a:r>
            <a:r>
              <a:rPr lang="it-IT" b="1" i="1" dirty="0"/>
              <a:t> </a:t>
            </a:r>
            <a:r>
              <a:rPr lang="it-IT" sz="4900" b="1" i="1" dirty="0">
                <a:solidFill>
                  <a:schemeClr val="accent1">
                    <a:lumMod val="75000"/>
                  </a:schemeClr>
                </a:solidFill>
              </a:rPr>
              <a:t>by </a:t>
            </a:r>
            <a:r>
              <a:rPr lang="it-IT" sz="4900" b="1" i="1" dirty="0" err="1">
                <a:solidFill>
                  <a:schemeClr val="accent1">
                    <a:lumMod val="75000"/>
                  </a:schemeClr>
                </a:solidFill>
              </a:rPr>
              <a:t>Galactic</a:t>
            </a:r>
            <a:r>
              <a:rPr lang="it-IT" sz="49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4900" b="1" i="1" dirty="0" err="1">
                <a:solidFill>
                  <a:schemeClr val="accent1">
                    <a:lumMod val="75000"/>
                  </a:schemeClr>
                </a:solidFill>
              </a:rPr>
              <a:t>plane</a:t>
            </a:r>
            <a:endParaRPr lang="it-IT" sz="49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D.Fargion-ERICE-18 SEPT-2022</a:t>
            </a:r>
          </a:p>
        </p:txBody>
      </p:sp>
      <p:pic>
        <p:nvPicPr>
          <p:cNvPr id="3184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08920"/>
            <a:ext cx="8309224" cy="4149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90FC268C-188F-4E0B-B3BD-7461937F6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078F-04B3-4AC4-98E9-5906CABD87D4}" type="slidenum">
              <a:rPr lang="it-IT" smtClean="0"/>
              <a:pPr/>
              <a:t>43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44494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424936" cy="1512168"/>
          </a:xfrm>
        </p:spPr>
        <p:txBody>
          <a:bodyPr>
            <a:noAutofit/>
          </a:bodyPr>
          <a:lstStyle/>
          <a:p>
            <a:r>
              <a:rPr lang="it-IT" sz="2000" b="1" i="1" dirty="0" err="1">
                <a:solidFill>
                  <a:schemeClr val="accent1">
                    <a:lumMod val="75000"/>
                  </a:schemeClr>
                </a:solidFill>
              </a:rPr>
              <a:t>Recent</a:t>
            </a:r>
            <a:r>
              <a:rPr lang="it-IT" sz="2000" b="1" i="1" dirty="0">
                <a:solidFill>
                  <a:schemeClr val="accent1">
                    <a:lumMod val="75000"/>
                  </a:schemeClr>
                </a:solidFill>
              </a:rPr>
              <a:t> Nature March 2021:</a:t>
            </a:r>
            <a:br>
              <a:rPr lang="it-IT" sz="2000" b="1" i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it-IT" sz="2000" b="1" i="1" dirty="0">
                <a:solidFill>
                  <a:schemeClr val="accent1">
                    <a:lumMod val="75000"/>
                  </a:schemeClr>
                </a:solidFill>
              </a:rPr>
              <a:t>The  </a:t>
            </a:r>
            <a:r>
              <a:rPr lang="it-IT" sz="2000" b="1" i="1" dirty="0" err="1">
                <a:solidFill>
                  <a:schemeClr val="accent1">
                    <a:lumMod val="75000"/>
                  </a:schemeClr>
                </a:solidFill>
              </a:rPr>
              <a:t>detection</a:t>
            </a:r>
            <a:r>
              <a:rPr lang="it-IT" sz="2000" b="1" i="1" dirty="0">
                <a:solidFill>
                  <a:schemeClr val="accent1">
                    <a:lumMod val="75000"/>
                  </a:schemeClr>
                </a:solidFill>
              </a:rPr>
              <a:t> of a </a:t>
            </a:r>
            <a:r>
              <a:rPr lang="it-IT" sz="2000" b="1" i="1" dirty="0" err="1">
                <a:solidFill>
                  <a:schemeClr val="accent1">
                    <a:lumMod val="75000"/>
                  </a:schemeClr>
                </a:solidFill>
              </a:rPr>
              <a:t>partial</a:t>
            </a:r>
            <a:r>
              <a:rPr lang="it-IT" sz="20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2000" b="1" i="1" dirty="0" err="1">
                <a:solidFill>
                  <a:schemeClr val="accent1">
                    <a:lumMod val="75000"/>
                  </a:schemeClr>
                </a:solidFill>
              </a:rPr>
              <a:t>Glashow</a:t>
            </a:r>
            <a:r>
              <a:rPr lang="it-IT" sz="20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br>
              <a:rPr lang="it-IT" sz="2000" b="1" i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it-IT" sz="2000" b="1" i="1" dirty="0" err="1">
                <a:solidFill>
                  <a:schemeClr val="accent1">
                    <a:lumMod val="75000"/>
                  </a:schemeClr>
                </a:solidFill>
              </a:rPr>
              <a:t>cascades</a:t>
            </a:r>
            <a:r>
              <a:rPr lang="it-IT" sz="20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2000" b="1" i="1" dirty="0" err="1">
                <a:solidFill>
                  <a:srgbClr val="FF0000"/>
                </a:solidFill>
              </a:rPr>
              <a:t>is</a:t>
            </a:r>
            <a:r>
              <a:rPr lang="it-IT" sz="2000" b="1" i="1" dirty="0">
                <a:solidFill>
                  <a:srgbClr val="FF0000"/>
                </a:solidFill>
              </a:rPr>
              <a:t> </a:t>
            </a:r>
            <a:r>
              <a:rPr lang="it-IT" sz="2000" b="1" i="1" dirty="0" err="1">
                <a:solidFill>
                  <a:srgbClr val="FF0000"/>
                </a:solidFill>
              </a:rPr>
              <a:t>not</a:t>
            </a:r>
            <a:r>
              <a:rPr lang="it-IT" sz="2000" b="1" i="1" dirty="0">
                <a:solidFill>
                  <a:srgbClr val="FF0000"/>
                </a:solidFill>
              </a:rPr>
              <a:t> </a:t>
            </a:r>
            <a:r>
              <a:rPr lang="it-IT" sz="2000" b="1" i="1" dirty="0" err="1">
                <a:solidFill>
                  <a:srgbClr val="FF0000"/>
                </a:solidFill>
              </a:rPr>
              <a:t>any</a:t>
            </a:r>
            <a:r>
              <a:rPr lang="it-IT" sz="2000" b="1" i="1" dirty="0">
                <a:solidFill>
                  <a:srgbClr val="FF0000"/>
                </a:solidFill>
              </a:rPr>
              <a:t> definitive probe to neutrino </a:t>
            </a:r>
            <a:r>
              <a:rPr lang="it-IT" sz="2000" b="1" i="1" dirty="0" err="1">
                <a:solidFill>
                  <a:srgbClr val="FF0000"/>
                </a:solidFill>
              </a:rPr>
              <a:t>Astrophysics</a:t>
            </a:r>
            <a:r>
              <a:rPr lang="it-IT" sz="2000" b="1" i="1" dirty="0">
                <a:solidFill>
                  <a:schemeClr val="accent1">
                    <a:lumMod val="75000"/>
                  </a:schemeClr>
                </a:solidFill>
              </a:rPr>
              <a:t>;</a:t>
            </a:r>
            <a:br>
              <a:rPr lang="it-IT" sz="2000" b="1" i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it-IT" sz="20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2000" b="1" i="1" dirty="0" err="1">
                <a:solidFill>
                  <a:schemeClr val="accent1">
                    <a:lumMod val="75000"/>
                  </a:schemeClr>
                </a:solidFill>
              </a:rPr>
              <a:t>also</a:t>
            </a:r>
            <a:r>
              <a:rPr lang="it-IT" sz="20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2000" b="1" i="1" dirty="0" err="1">
                <a:solidFill>
                  <a:schemeClr val="accent1">
                    <a:lumMod val="75000"/>
                  </a:schemeClr>
                </a:solidFill>
              </a:rPr>
              <a:t>charmed</a:t>
            </a:r>
            <a:r>
              <a:rPr lang="it-IT" sz="20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2000" b="1" i="1" dirty="0" err="1">
                <a:solidFill>
                  <a:schemeClr val="accent1">
                    <a:lumMod val="75000"/>
                  </a:schemeClr>
                </a:solidFill>
              </a:rPr>
              <a:t>signals</a:t>
            </a:r>
            <a:r>
              <a:rPr lang="it-IT" sz="20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2000" b="1" i="1" dirty="0" err="1">
                <a:solidFill>
                  <a:schemeClr val="accent1">
                    <a:lumMod val="75000"/>
                  </a:schemeClr>
                </a:solidFill>
              </a:rPr>
              <a:t>may</a:t>
            </a:r>
            <a:r>
              <a:rPr lang="it-IT" sz="20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2000" b="1" i="1" dirty="0" err="1">
                <a:solidFill>
                  <a:schemeClr val="accent1">
                    <a:lumMod val="75000"/>
                  </a:schemeClr>
                </a:solidFill>
              </a:rPr>
              <a:t>lead</a:t>
            </a:r>
            <a:r>
              <a:rPr lang="it-IT" sz="2000" b="1" i="1" dirty="0">
                <a:solidFill>
                  <a:schemeClr val="accent1">
                    <a:lumMod val="75000"/>
                  </a:schemeClr>
                </a:solidFill>
              </a:rPr>
              <a:t> to </a:t>
            </a:r>
            <a:r>
              <a:rPr lang="it-IT" sz="2000" b="1" i="1" dirty="0" err="1">
                <a:solidFill>
                  <a:schemeClr val="accent1">
                    <a:lumMod val="75000"/>
                  </a:schemeClr>
                </a:solidFill>
              </a:rPr>
              <a:t>PeVs</a:t>
            </a:r>
            <a:r>
              <a:rPr lang="it-IT" sz="2000" b="1" i="1" dirty="0">
                <a:solidFill>
                  <a:schemeClr val="accent1">
                    <a:lumMod val="75000"/>
                  </a:schemeClr>
                </a:solidFill>
              </a:rPr>
              <a:t> antineutrino </a:t>
            </a:r>
            <a:r>
              <a:rPr lang="it-IT" sz="2000" b="1" i="1" dirty="0" err="1">
                <a:solidFill>
                  <a:schemeClr val="accent1">
                    <a:lumMod val="75000"/>
                  </a:schemeClr>
                </a:solidFill>
              </a:rPr>
              <a:t>electrons</a:t>
            </a:r>
            <a:r>
              <a:rPr lang="it-IT" sz="2000" b="1" i="1" dirty="0">
                <a:solidFill>
                  <a:schemeClr val="accent1">
                    <a:lumMod val="75000"/>
                  </a:schemeClr>
                </a:solidFill>
              </a:rPr>
              <a:t> with -3 </a:t>
            </a:r>
            <a:r>
              <a:rPr lang="it-IT" sz="2000" b="1" i="1" dirty="0" err="1">
                <a:solidFill>
                  <a:schemeClr val="accent1">
                    <a:lumMod val="75000"/>
                  </a:schemeClr>
                </a:solidFill>
              </a:rPr>
              <a:t>index</a:t>
            </a:r>
            <a:r>
              <a:rPr lang="it-IT" sz="2000" b="1" i="1" dirty="0">
                <a:solidFill>
                  <a:schemeClr val="accent1">
                    <a:lumMod val="75000"/>
                  </a:schemeClr>
                </a:solidFill>
              </a:rPr>
              <a:t> and a </a:t>
            </a:r>
            <a:r>
              <a:rPr lang="it-IT" sz="2000" b="1" i="1" dirty="0" err="1">
                <a:solidFill>
                  <a:schemeClr val="accent1">
                    <a:lumMod val="75000"/>
                  </a:schemeClr>
                </a:solidFill>
              </a:rPr>
              <a:t>natural</a:t>
            </a:r>
            <a:r>
              <a:rPr lang="it-IT" sz="20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2000" b="1" i="1" dirty="0" err="1">
                <a:solidFill>
                  <a:schemeClr val="accent1">
                    <a:lumMod val="75000"/>
                  </a:schemeClr>
                </a:solidFill>
              </a:rPr>
              <a:t>suppression</a:t>
            </a:r>
            <a:r>
              <a:rPr lang="it-IT" sz="2000" b="1" i="1" dirty="0">
                <a:solidFill>
                  <a:schemeClr val="accent1">
                    <a:lumMod val="75000"/>
                  </a:schemeClr>
                </a:solidFill>
              </a:rPr>
              <a:t>:</a:t>
            </a:r>
            <a:br>
              <a:rPr lang="it-IT" sz="2000" b="1" i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it-IT" sz="2000" b="1" i="1" dirty="0">
                <a:solidFill>
                  <a:schemeClr val="accent1">
                    <a:lumMod val="75000"/>
                  </a:schemeClr>
                </a:solidFill>
              </a:rPr>
              <a:t>An </a:t>
            </a:r>
            <a:r>
              <a:rPr lang="it-IT" sz="2000" b="1" i="1" dirty="0" err="1">
                <a:solidFill>
                  <a:schemeClr val="accent1">
                    <a:lumMod val="75000"/>
                  </a:schemeClr>
                </a:solidFill>
              </a:rPr>
              <a:t>astrophysical</a:t>
            </a:r>
            <a:r>
              <a:rPr lang="it-IT" sz="20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2000" b="1" i="1" dirty="0" err="1">
                <a:solidFill>
                  <a:schemeClr val="accent1">
                    <a:lumMod val="75000"/>
                  </a:schemeClr>
                </a:solidFill>
              </a:rPr>
              <a:t>spectra</a:t>
            </a:r>
            <a:r>
              <a:rPr lang="it-IT" sz="20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2000" b="1" i="1" dirty="0" err="1">
                <a:solidFill>
                  <a:schemeClr val="accent1">
                    <a:lumMod val="75000"/>
                  </a:schemeClr>
                </a:solidFill>
              </a:rPr>
              <a:t>will</a:t>
            </a:r>
            <a:r>
              <a:rPr lang="it-IT" sz="20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2000" b="1" i="1" dirty="0" err="1">
                <a:solidFill>
                  <a:schemeClr val="accent1">
                    <a:lumMod val="75000"/>
                  </a:schemeClr>
                </a:solidFill>
              </a:rPr>
              <a:t>need</a:t>
            </a:r>
            <a:r>
              <a:rPr lang="it-IT" sz="2000" b="1" i="1" dirty="0">
                <a:solidFill>
                  <a:schemeClr val="accent1">
                    <a:lumMod val="75000"/>
                  </a:schemeClr>
                </a:solidFill>
              </a:rPr>
              <a:t> a </a:t>
            </a:r>
            <a:r>
              <a:rPr lang="it-IT" sz="2000" b="1" i="1" dirty="0" err="1">
                <a:solidFill>
                  <a:schemeClr val="accent1">
                    <a:lumMod val="75000"/>
                  </a:schemeClr>
                </a:solidFill>
              </a:rPr>
              <a:t>spectra</a:t>
            </a:r>
            <a:r>
              <a:rPr lang="it-IT" sz="2000" b="1" i="1" dirty="0">
                <a:solidFill>
                  <a:schemeClr val="accent1">
                    <a:lumMod val="75000"/>
                  </a:schemeClr>
                </a:solidFill>
              </a:rPr>
              <a:t> -2 </a:t>
            </a:r>
            <a:r>
              <a:rPr lang="it-IT" sz="2000" b="1" i="1" dirty="0" err="1">
                <a:solidFill>
                  <a:schemeClr val="accent1">
                    <a:lumMod val="75000"/>
                  </a:schemeClr>
                </a:solidFill>
              </a:rPr>
              <a:t>requiring</a:t>
            </a:r>
            <a:r>
              <a:rPr lang="it-IT" sz="2000" b="1" i="1" dirty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it-IT" sz="2000" b="1" i="1" dirty="0">
                <a:solidFill>
                  <a:srgbClr val="FF0000"/>
                </a:solidFill>
              </a:rPr>
              <a:t>a </a:t>
            </a:r>
            <a:r>
              <a:rPr lang="it-IT" sz="2000" b="1" i="1" dirty="0" err="1">
                <a:solidFill>
                  <a:srgbClr val="FF0000"/>
                </a:solidFill>
              </a:rPr>
              <a:t>sudden</a:t>
            </a:r>
            <a:r>
              <a:rPr lang="it-IT" sz="2000" b="1" i="1" dirty="0">
                <a:solidFill>
                  <a:srgbClr val="FF0000"/>
                </a:solidFill>
              </a:rPr>
              <a:t> </a:t>
            </a:r>
            <a:r>
              <a:rPr lang="it-IT" sz="2000" b="1" i="1" dirty="0" err="1">
                <a:solidFill>
                  <a:srgbClr val="FF0000"/>
                </a:solidFill>
              </a:rPr>
              <a:t>unnatural</a:t>
            </a:r>
            <a:r>
              <a:rPr lang="it-IT" sz="2000" b="1" i="1" dirty="0">
                <a:solidFill>
                  <a:srgbClr val="FF0000"/>
                </a:solidFill>
              </a:rPr>
              <a:t>  </a:t>
            </a:r>
            <a:r>
              <a:rPr lang="it-IT" sz="2000" b="1" i="1" dirty="0" err="1">
                <a:solidFill>
                  <a:srgbClr val="FF0000"/>
                </a:solidFill>
              </a:rPr>
              <a:t>cut</a:t>
            </a:r>
            <a:r>
              <a:rPr lang="it-IT" sz="2000" b="1" i="1" dirty="0">
                <a:solidFill>
                  <a:srgbClr val="FF0000"/>
                </a:solidFill>
              </a:rPr>
              <a:t>-off.</a:t>
            </a:r>
            <a:br>
              <a:rPr lang="it-IT" sz="2000" b="1" i="1" dirty="0">
                <a:solidFill>
                  <a:srgbClr val="FF0000"/>
                </a:solidFill>
              </a:rPr>
            </a:br>
            <a:r>
              <a:rPr lang="it-IT" sz="2000" b="1" i="1" dirty="0" err="1">
                <a:solidFill>
                  <a:schemeClr val="accent1">
                    <a:lumMod val="75000"/>
                  </a:schemeClr>
                </a:solidFill>
              </a:rPr>
              <a:t>Moreover</a:t>
            </a:r>
            <a:r>
              <a:rPr lang="it-IT" sz="2000" b="1" i="1" dirty="0">
                <a:solidFill>
                  <a:schemeClr val="accent1">
                    <a:lumMod val="75000"/>
                  </a:schemeClr>
                </a:solidFill>
              </a:rPr>
              <a:t> the </a:t>
            </a:r>
            <a:r>
              <a:rPr lang="it-IT" sz="2000" b="1" i="1" dirty="0" err="1">
                <a:solidFill>
                  <a:schemeClr val="accent1">
                    <a:lumMod val="75000"/>
                  </a:schemeClr>
                </a:solidFill>
              </a:rPr>
              <a:t>Glashow</a:t>
            </a:r>
            <a:r>
              <a:rPr lang="it-IT" sz="20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2000" b="1" i="1" dirty="0" err="1">
                <a:solidFill>
                  <a:schemeClr val="accent1">
                    <a:lumMod val="75000"/>
                  </a:schemeClr>
                </a:solidFill>
              </a:rPr>
              <a:t>event</a:t>
            </a:r>
            <a:r>
              <a:rPr lang="it-IT" sz="20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2000" b="1" i="1" dirty="0" err="1">
                <a:solidFill>
                  <a:srgbClr val="FF0000"/>
                </a:solidFill>
              </a:rPr>
              <a:t>had</a:t>
            </a:r>
            <a:r>
              <a:rPr lang="it-IT" sz="2000" b="1" i="1" dirty="0">
                <a:solidFill>
                  <a:srgbClr val="FF0000"/>
                </a:solidFill>
              </a:rPr>
              <a:t> </a:t>
            </a:r>
            <a:r>
              <a:rPr lang="it-IT" sz="2000" b="1" i="1" dirty="0" err="1">
                <a:solidFill>
                  <a:srgbClr val="FF0000"/>
                </a:solidFill>
              </a:rPr>
              <a:t>not</a:t>
            </a:r>
            <a:r>
              <a:rPr lang="it-IT" sz="2000" b="1" i="1" dirty="0">
                <a:solidFill>
                  <a:srgbClr val="FF0000"/>
                </a:solidFill>
              </a:rPr>
              <a:t> </a:t>
            </a:r>
            <a:r>
              <a:rPr lang="it-IT" sz="2000" b="1" i="1" dirty="0" err="1">
                <a:solidFill>
                  <a:srgbClr val="FF0000"/>
                </a:solidFill>
              </a:rPr>
              <a:t>been</a:t>
            </a:r>
            <a:r>
              <a:rPr lang="it-IT" sz="2000" b="1" i="1" dirty="0">
                <a:solidFill>
                  <a:srgbClr val="FF0000"/>
                </a:solidFill>
              </a:rPr>
              <a:t> </a:t>
            </a:r>
            <a:r>
              <a:rPr lang="it-IT" sz="2000" b="1" i="1" dirty="0" err="1">
                <a:solidFill>
                  <a:srgbClr val="FF0000"/>
                </a:solidFill>
              </a:rPr>
              <a:t>correlated</a:t>
            </a:r>
            <a:r>
              <a:rPr lang="it-IT" sz="2000" b="1" i="1" dirty="0">
                <a:solidFill>
                  <a:srgbClr val="FF0000"/>
                </a:solidFill>
              </a:rPr>
              <a:t> </a:t>
            </a:r>
            <a:r>
              <a:rPr lang="it-IT" sz="2000" b="1" i="1" dirty="0">
                <a:solidFill>
                  <a:schemeClr val="accent1">
                    <a:lumMod val="75000"/>
                  </a:schemeClr>
                </a:solidFill>
              </a:rPr>
              <a:t>with </a:t>
            </a:r>
            <a:r>
              <a:rPr lang="it-IT" sz="2000" b="1" i="1" dirty="0" err="1">
                <a:solidFill>
                  <a:schemeClr val="accent1">
                    <a:lumMod val="75000"/>
                  </a:schemeClr>
                </a:solidFill>
              </a:rPr>
              <a:t>any</a:t>
            </a:r>
            <a:r>
              <a:rPr lang="it-IT" sz="20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2000" b="1" i="1" dirty="0" err="1">
                <a:solidFill>
                  <a:schemeClr val="accent1">
                    <a:lumMod val="75000"/>
                  </a:schemeClr>
                </a:solidFill>
              </a:rPr>
              <a:t>known</a:t>
            </a:r>
            <a:r>
              <a:rPr lang="it-IT" sz="2000" b="1" i="1" dirty="0">
                <a:solidFill>
                  <a:schemeClr val="accent1">
                    <a:lumMod val="75000"/>
                  </a:schemeClr>
                </a:solidFill>
              </a:rPr>
              <a:t> source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D.Fargion-ERICE-18 SEPT-2022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766879"/>
            <a:ext cx="4680520" cy="4091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09FA025F-4396-4039-8308-DEC39C7C0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078F-04B3-4AC4-98E9-5906CABD87D4}" type="slidenum">
              <a:rPr lang="it-IT" smtClean="0"/>
              <a:pPr/>
              <a:t>44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90840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3200" b="1" i="1" dirty="0" err="1">
                <a:solidFill>
                  <a:schemeClr val="accent1">
                    <a:lumMod val="75000"/>
                  </a:schemeClr>
                </a:solidFill>
              </a:rPr>
              <a:t>Atmospheric</a:t>
            </a:r>
            <a:r>
              <a:rPr lang="it-IT" sz="3200" b="1" i="1" dirty="0">
                <a:solidFill>
                  <a:schemeClr val="accent1">
                    <a:lumMod val="75000"/>
                  </a:schemeClr>
                </a:solidFill>
              </a:rPr>
              <a:t> Charm  </a:t>
            </a:r>
            <a:r>
              <a:rPr lang="it-IT" sz="3200" b="1" i="1" dirty="0" err="1">
                <a:solidFill>
                  <a:schemeClr val="accent1">
                    <a:lumMod val="75000"/>
                  </a:schemeClr>
                </a:solidFill>
              </a:rPr>
              <a:t>may</a:t>
            </a:r>
            <a:r>
              <a:rPr lang="it-IT" sz="32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3200" b="1" i="1" dirty="0" err="1">
                <a:solidFill>
                  <a:schemeClr val="accent1">
                    <a:lumMod val="75000"/>
                  </a:schemeClr>
                </a:solidFill>
              </a:rPr>
              <a:t>fit</a:t>
            </a:r>
            <a:r>
              <a:rPr lang="it-IT" sz="3200" b="1" i="1" dirty="0">
                <a:solidFill>
                  <a:schemeClr val="accent1">
                    <a:lumMod val="75000"/>
                  </a:schemeClr>
                </a:solidFill>
              </a:rPr>
              <a:t> the </a:t>
            </a:r>
            <a:r>
              <a:rPr lang="it-IT" sz="3200" b="1" i="1" dirty="0" err="1">
                <a:solidFill>
                  <a:schemeClr val="accent1">
                    <a:lumMod val="75000"/>
                  </a:schemeClr>
                </a:solidFill>
              </a:rPr>
              <a:t>icecube</a:t>
            </a:r>
            <a:r>
              <a:rPr lang="it-IT" sz="3200" b="1" i="1" dirty="0">
                <a:solidFill>
                  <a:schemeClr val="accent1">
                    <a:lumMod val="75000"/>
                  </a:schemeClr>
                </a:solidFill>
              </a:rPr>
              <a:t> data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124744"/>
            <a:ext cx="8363272" cy="5001419"/>
          </a:xfrm>
        </p:spPr>
        <p:txBody>
          <a:bodyPr>
            <a:normAutofit/>
          </a:bodyPr>
          <a:lstStyle/>
          <a:p>
            <a:r>
              <a:rPr lang="it-IT" sz="2800" b="1" i="1" dirty="0" err="1"/>
              <a:t>Possible</a:t>
            </a:r>
            <a:r>
              <a:rPr lang="it-IT" sz="2800" b="1" i="1" dirty="0"/>
              <a:t> </a:t>
            </a:r>
            <a:r>
              <a:rPr lang="it-IT" sz="2800" b="1" i="1" dirty="0" err="1"/>
              <a:t>fit</a:t>
            </a:r>
            <a:r>
              <a:rPr lang="it-IT" sz="2800" b="1" i="1" dirty="0"/>
              <a:t> with charm </a:t>
            </a:r>
            <a:r>
              <a:rPr lang="it-IT" sz="2800" b="1" i="1" dirty="0" err="1"/>
              <a:t>atmospheric</a:t>
            </a:r>
            <a:r>
              <a:rPr lang="it-IT" sz="2800" b="1" i="1" dirty="0"/>
              <a:t> </a:t>
            </a:r>
            <a:r>
              <a:rPr lang="it-IT" sz="2800" b="1" i="1" dirty="0" err="1"/>
              <a:t>noise</a:t>
            </a:r>
            <a:r>
              <a:rPr lang="it-IT" sz="2800" b="1" i="1" dirty="0"/>
              <a:t> (</a:t>
            </a:r>
            <a:r>
              <a:rPr lang="it-IT" sz="2800" b="1" i="1" dirty="0" err="1"/>
              <a:t>icecube</a:t>
            </a:r>
            <a:r>
              <a:rPr lang="it-IT" sz="2800" b="1" i="1" dirty="0"/>
              <a:t>)</a:t>
            </a:r>
          </a:p>
          <a:p>
            <a:r>
              <a:rPr lang="it-IT" sz="2800" b="1" i="1" dirty="0" err="1"/>
              <a:t>Apparent</a:t>
            </a:r>
            <a:r>
              <a:rPr lang="it-IT" sz="2800" b="1" i="1" dirty="0"/>
              <a:t> </a:t>
            </a:r>
            <a:r>
              <a:rPr lang="it-IT" sz="2800" b="1" i="1" dirty="0" err="1"/>
              <a:t>disagreement</a:t>
            </a:r>
            <a:r>
              <a:rPr lang="it-IT" sz="2800" b="1" i="1" dirty="0"/>
              <a:t> for </a:t>
            </a:r>
            <a:r>
              <a:rPr lang="it-IT" sz="2800" b="1" i="1" dirty="0" err="1"/>
              <a:t>downward</a:t>
            </a:r>
            <a:r>
              <a:rPr lang="it-IT" sz="2800" b="1" i="1" dirty="0"/>
              <a:t> </a:t>
            </a:r>
            <a:r>
              <a:rPr lang="it-IT" sz="2800" b="1" i="1" dirty="0" err="1"/>
              <a:t>events</a:t>
            </a:r>
            <a:endParaRPr lang="it-IT" sz="2800" b="1" i="1" dirty="0"/>
          </a:p>
          <a:p>
            <a:pPr marL="0" indent="0">
              <a:buNone/>
            </a:pPr>
            <a:r>
              <a:rPr lang="it-IT" sz="2800" b="1" i="1" dirty="0"/>
              <a:t>   (</a:t>
            </a:r>
            <a:r>
              <a:rPr lang="it-IT" sz="2800" b="1" i="1" dirty="0" err="1"/>
              <a:t>mostly</a:t>
            </a:r>
            <a:r>
              <a:rPr lang="it-IT" sz="2800" b="1" i="1" dirty="0"/>
              <a:t> </a:t>
            </a:r>
            <a:r>
              <a:rPr lang="it-IT" sz="2800" b="1" i="1" dirty="0" err="1"/>
              <a:t>cascades</a:t>
            </a:r>
            <a:r>
              <a:rPr lang="it-IT" sz="2800" b="1" i="1" dirty="0"/>
              <a:t>) </a:t>
            </a:r>
            <a:r>
              <a:rPr lang="it-IT" sz="2800" b="1" i="1" dirty="0" err="1"/>
              <a:t>whose</a:t>
            </a:r>
            <a:r>
              <a:rPr lang="it-IT" sz="2800" b="1" i="1" dirty="0"/>
              <a:t> </a:t>
            </a:r>
            <a:r>
              <a:rPr lang="it-IT" sz="2800" b="1" i="1" dirty="0" err="1"/>
              <a:t>directionality</a:t>
            </a:r>
            <a:r>
              <a:rPr lang="it-IT" sz="2800" b="1" i="1" dirty="0"/>
              <a:t> </a:t>
            </a:r>
            <a:r>
              <a:rPr lang="it-IT" sz="2800" b="1" i="1" dirty="0" err="1"/>
              <a:t>may</a:t>
            </a:r>
            <a:r>
              <a:rPr lang="it-IT" sz="2800" b="1" i="1" dirty="0"/>
              <a:t> be </a:t>
            </a:r>
            <a:r>
              <a:rPr lang="it-IT" sz="2800" b="1" i="1" dirty="0" err="1"/>
              <a:t>very</a:t>
            </a:r>
            <a:r>
              <a:rPr lang="it-IT" sz="2800" b="1" i="1" dirty="0"/>
              <a:t> </a:t>
            </a:r>
            <a:r>
              <a:rPr lang="it-IT" sz="2800" b="1" i="1" dirty="0" err="1"/>
              <a:t>unprecise</a:t>
            </a:r>
            <a:r>
              <a:rPr lang="it-IT" sz="2800" b="1" i="1" dirty="0"/>
              <a:t> and </a:t>
            </a:r>
            <a:r>
              <a:rPr lang="it-IT" sz="2800" b="1" i="1" dirty="0" err="1"/>
              <a:t>inclined</a:t>
            </a:r>
            <a:r>
              <a:rPr lang="it-IT" sz="2800" b="1" i="1" dirty="0"/>
              <a:t> , </a:t>
            </a:r>
            <a:r>
              <a:rPr lang="it-IT" sz="2800" b="1" i="1" dirty="0" err="1"/>
              <a:t>hiding</a:t>
            </a:r>
            <a:r>
              <a:rPr lang="it-IT" sz="2800" b="1" i="1" dirty="0"/>
              <a:t> </a:t>
            </a:r>
            <a:r>
              <a:rPr lang="it-IT" sz="2800" b="1" i="1" dirty="0" err="1"/>
              <a:t>their</a:t>
            </a:r>
            <a:r>
              <a:rPr lang="it-IT" sz="2800" b="1" i="1" dirty="0"/>
              <a:t> </a:t>
            </a:r>
            <a:r>
              <a:rPr lang="it-IT" sz="2800" b="1" i="1" dirty="0" err="1"/>
              <a:t>undetected</a:t>
            </a:r>
            <a:r>
              <a:rPr lang="it-IT" sz="2800" b="1" i="1" dirty="0"/>
              <a:t> </a:t>
            </a:r>
            <a:r>
              <a:rPr lang="it-IT" sz="2800" b="1" i="1" dirty="0" err="1"/>
              <a:t>but</a:t>
            </a:r>
            <a:r>
              <a:rPr lang="it-IT" sz="2800" b="1" i="1" dirty="0"/>
              <a:t> </a:t>
            </a:r>
            <a:r>
              <a:rPr lang="it-IT" sz="2800" b="1" i="1" dirty="0" err="1"/>
              <a:t>correlated</a:t>
            </a:r>
            <a:r>
              <a:rPr lang="it-IT" sz="2800" b="1" i="1" dirty="0"/>
              <a:t> </a:t>
            </a:r>
            <a:r>
              <a:rPr lang="it-IT" sz="2800" b="1" i="1" dirty="0" err="1"/>
              <a:t>atmospheric</a:t>
            </a:r>
            <a:r>
              <a:rPr lang="it-IT" sz="2800" b="1" i="1" dirty="0"/>
              <a:t>  </a:t>
            </a:r>
            <a:r>
              <a:rPr lang="it-IT" sz="2800" b="1" i="1" dirty="0" err="1"/>
              <a:t>downward</a:t>
            </a:r>
            <a:r>
              <a:rPr lang="it-IT" sz="2800" b="1" i="1" dirty="0"/>
              <a:t> </a:t>
            </a:r>
            <a:r>
              <a:rPr lang="it-IT" sz="2800" b="1" i="1" dirty="0" err="1"/>
              <a:t>airshowers</a:t>
            </a:r>
            <a:endParaRPr lang="it-IT" sz="2800" b="1" i="1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D.Fargion-ERICE-18 SEPT-2022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88" y="3597225"/>
            <a:ext cx="7473950" cy="304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4332238"/>
            <a:ext cx="923925" cy="392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555" y="2996952"/>
            <a:ext cx="923925" cy="392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9AE6583-6988-467B-AAAF-CE4451380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078F-04B3-4AC4-98E9-5906CABD87D4}" type="slidenum">
              <a:rPr lang="it-IT" smtClean="0"/>
              <a:pPr/>
              <a:t>45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18055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44824"/>
            <a:ext cx="8856984" cy="6003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725" y="1953844"/>
            <a:ext cx="7632848" cy="3923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D.Fargion-ERICE-18 SEPT-2022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35402F33-A051-4D95-A809-C8BAD4D26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078F-04B3-4AC4-98E9-5906CABD87D4}" type="slidenum">
              <a:rPr lang="it-IT" smtClean="0"/>
              <a:pPr/>
              <a:t>46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9214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1642194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r>
              <a:rPr lang="it-IT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HESE FLAVOR ASYMMETRY: </a:t>
            </a:r>
            <a:r>
              <a:rPr lang="it-IT" sz="4000" dirty="0">
                <a:ln w="0"/>
                <a:solidFill>
                  <a:srgbClr val="EB21E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DOWN</a:t>
            </a:r>
            <a:r>
              <a:rPr lang="it-IT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</a:t>
            </a:r>
            <a:r>
              <a:rPr lang="it-IT" sz="40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UP</a:t>
            </a:r>
            <a:r>
              <a:rPr lang="it-IT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</a:t>
            </a:r>
            <a:br>
              <a:rPr lang="it-IT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it-IT" sz="4000" dirty="0">
                <a:ln w="0"/>
                <a:solidFill>
                  <a:srgbClr val="EB21E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17 </a:t>
            </a:r>
            <a:r>
              <a:rPr lang="it-IT" sz="4000" dirty="0" err="1">
                <a:ln w="0"/>
                <a:solidFill>
                  <a:srgbClr val="EB21E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Shower</a:t>
            </a:r>
            <a:r>
              <a:rPr lang="it-IT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/</a:t>
            </a:r>
            <a:r>
              <a:rPr lang="it-IT" sz="40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 Track </a:t>
            </a:r>
            <a:r>
              <a:rPr lang="it-IT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Down </a:t>
            </a:r>
            <a:r>
              <a:rPr lang="it-IT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Wingdings" panose="05000000000000000000" pitchFamily="2" charset="2"/>
              </a:rPr>
              <a:t>  </a:t>
            </a:r>
            <a:r>
              <a:rPr lang="it-IT" sz="4000" dirty="0">
                <a:ln w="0"/>
                <a:solidFill>
                  <a:srgbClr val="EB21E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Wingdings" panose="05000000000000000000" pitchFamily="2" charset="2"/>
              </a:rPr>
              <a:t>5</a:t>
            </a:r>
            <a:r>
              <a:rPr lang="it-IT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Wingdings" panose="05000000000000000000" pitchFamily="2" charset="2"/>
              </a:rPr>
              <a:t>/</a:t>
            </a:r>
            <a:r>
              <a:rPr lang="it-IT" sz="40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Wingdings" panose="05000000000000000000" pitchFamily="2" charset="2"/>
              </a:rPr>
              <a:t>3</a:t>
            </a:r>
            <a:r>
              <a:rPr lang="it-IT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Wingdings" panose="05000000000000000000" pitchFamily="2" charset="2"/>
              </a:rPr>
              <a:t> Up </a:t>
            </a:r>
            <a:br>
              <a:rPr lang="it-IT" dirty="0"/>
            </a:b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D.Fargion-ERICE-18 SEPT-2022</a:t>
            </a: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911"/>
                    </a14:imgEffect>
                    <a14:imgEffect>
                      <a14:saturation sat="38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423" y="1398499"/>
            <a:ext cx="668315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reccia in giù 5">
            <a:extLst>
              <a:ext uri="{FF2B5EF4-FFF2-40B4-BE49-F238E27FC236}">
                <a16:creationId xmlns:a16="http://schemas.microsoft.com/office/drawing/2014/main" id="{12930C13-03FB-4C09-A977-E3845C830830}"/>
              </a:ext>
            </a:extLst>
          </p:cNvPr>
          <p:cNvSpPr/>
          <p:nvPr/>
        </p:nvSpPr>
        <p:spPr>
          <a:xfrm rot="5400000">
            <a:off x="6222879" y="2426193"/>
            <a:ext cx="180235" cy="1609785"/>
          </a:xfrm>
          <a:prstGeom prst="downArrow">
            <a:avLst/>
          </a:prstGeom>
          <a:solidFill>
            <a:srgbClr val="00B050">
              <a:alpha val="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A3EEE63-721D-49DE-AD67-3D02B72025CF}"/>
              </a:ext>
            </a:extLst>
          </p:cNvPr>
          <p:cNvSpPr txBox="1"/>
          <p:nvPr/>
        </p:nvSpPr>
        <p:spPr>
          <a:xfrm>
            <a:off x="7117890" y="2924944"/>
            <a:ext cx="17571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>
                <a:solidFill>
                  <a:srgbClr val="00B050"/>
                </a:solidFill>
              </a:rPr>
              <a:t>The </a:t>
            </a:r>
            <a:r>
              <a:rPr lang="it-IT" b="1" i="1" dirty="0" err="1">
                <a:solidFill>
                  <a:srgbClr val="00B050"/>
                </a:solidFill>
              </a:rPr>
              <a:t>unique</a:t>
            </a:r>
            <a:r>
              <a:rPr lang="it-IT" b="1" i="1" dirty="0">
                <a:solidFill>
                  <a:srgbClr val="00B050"/>
                </a:solidFill>
              </a:rPr>
              <a:t> </a:t>
            </a:r>
          </a:p>
          <a:p>
            <a:r>
              <a:rPr lang="it-IT" b="1" i="1" dirty="0" err="1">
                <a:solidFill>
                  <a:srgbClr val="00B050"/>
                </a:solidFill>
              </a:rPr>
              <a:t>downward</a:t>
            </a:r>
            <a:r>
              <a:rPr lang="it-IT" b="1" i="1" dirty="0">
                <a:solidFill>
                  <a:srgbClr val="00B050"/>
                </a:solidFill>
              </a:rPr>
              <a:t> </a:t>
            </a:r>
            <a:r>
              <a:rPr lang="it-IT" b="1" i="1" dirty="0" err="1">
                <a:solidFill>
                  <a:srgbClr val="00B050"/>
                </a:solidFill>
              </a:rPr>
              <a:t>track</a:t>
            </a:r>
            <a:endParaRPr lang="it-IT" b="1" i="1" dirty="0">
              <a:solidFill>
                <a:srgbClr val="00B050"/>
              </a:solidFill>
            </a:endParaRPr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61F003C7-7C81-488E-87AD-8A9F56E28419}"/>
              </a:ext>
            </a:extLst>
          </p:cNvPr>
          <p:cNvSpPr/>
          <p:nvPr/>
        </p:nvSpPr>
        <p:spPr>
          <a:xfrm>
            <a:off x="5148064" y="3140968"/>
            <a:ext cx="319952" cy="288032"/>
          </a:xfrm>
          <a:prstGeom prst="ellipse">
            <a:avLst/>
          </a:prstGeom>
          <a:solidFill>
            <a:srgbClr val="00B050">
              <a:alpha val="10000"/>
            </a:srgbClr>
          </a:solidFill>
          <a:ln>
            <a:solidFill>
              <a:srgbClr val="92D050">
                <a:alpha val="7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D10C292D-5843-42E1-ABEA-ACE5435E2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078F-04B3-4AC4-98E9-5906CABD87D4}" type="slidenum">
              <a:rPr lang="it-IT" smtClean="0"/>
              <a:pPr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5824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96424" y="1459230"/>
            <a:ext cx="7261256" cy="5411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7166"/>
            <a:ext cx="3071802" cy="2121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Ovale 3"/>
          <p:cNvSpPr/>
          <p:nvPr/>
        </p:nvSpPr>
        <p:spPr>
          <a:xfrm>
            <a:off x="4962882" y="4166530"/>
            <a:ext cx="142876" cy="142852"/>
          </a:xfrm>
          <a:prstGeom prst="ellipse">
            <a:avLst/>
          </a:prstGeom>
          <a:solidFill>
            <a:schemeClr val="accent1">
              <a:alpha val="27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5" name="Ovale 4"/>
          <p:cNvSpPr/>
          <p:nvPr/>
        </p:nvSpPr>
        <p:spPr>
          <a:xfrm>
            <a:off x="4429124" y="3010846"/>
            <a:ext cx="142876" cy="142852"/>
          </a:xfrm>
          <a:prstGeom prst="ellipse">
            <a:avLst/>
          </a:prstGeom>
          <a:solidFill>
            <a:srgbClr val="FFC000">
              <a:alpha val="31000"/>
            </a:srgb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6" name="Ovale 5"/>
          <p:cNvSpPr/>
          <p:nvPr/>
        </p:nvSpPr>
        <p:spPr>
          <a:xfrm>
            <a:off x="4500562" y="1071570"/>
            <a:ext cx="142876" cy="142852"/>
          </a:xfrm>
          <a:prstGeom prst="ellipse">
            <a:avLst/>
          </a:prstGeom>
          <a:solidFill>
            <a:srgbClr val="FFC000">
              <a:alpha val="31000"/>
            </a:srgb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8" name="Ovale 7"/>
          <p:cNvSpPr/>
          <p:nvPr/>
        </p:nvSpPr>
        <p:spPr>
          <a:xfrm>
            <a:off x="4500562" y="785818"/>
            <a:ext cx="142876" cy="142852"/>
          </a:xfrm>
          <a:prstGeom prst="ellipse">
            <a:avLst/>
          </a:prstGeom>
          <a:solidFill>
            <a:schemeClr val="accent1">
              <a:alpha val="27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4786314" y="642918"/>
            <a:ext cx="4236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prstClr val="black"/>
                </a:solidFill>
              </a:rPr>
              <a:t>Prompt</a:t>
            </a:r>
            <a:r>
              <a:rPr lang="it-IT" dirty="0">
                <a:solidFill>
                  <a:prstClr val="black"/>
                </a:solidFill>
              </a:rPr>
              <a:t> neutrino (</a:t>
            </a:r>
            <a:r>
              <a:rPr lang="it-IT" dirty="0" err="1">
                <a:solidFill>
                  <a:prstClr val="black"/>
                </a:solidFill>
              </a:rPr>
              <a:t>with</a:t>
            </a:r>
            <a:r>
              <a:rPr lang="it-IT" dirty="0">
                <a:solidFill>
                  <a:prstClr val="black"/>
                </a:solidFill>
              </a:rPr>
              <a:t>  tau </a:t>
            </a:r>
            <a:r>
              <a:rPr lang="it-IT" dirty="0" err="1">
                <a:solidFill>
                  <a:prstClr val="black"/>
                </a:solidFill>
              </a:rPr>
              <a:t>negligible</a:t>
            </a:r>
            <a:r>
              <a:rPr lang="it-IT" dirty="0">
                <a:solidFill>
                  <a:prstClr val="black"/>
                </a:solidFill>
              </a:rPr>
              <a:t> </a:t>
            </a:r>
            <a:r>
              <a:rPr lang="it-IT" dirty="0" err="1">
                <a:solidFill>
                  <a:prstClr val="black"/>
                </a:solidFill>
              </a:rPr>
              <a:t>term</a:t>
            </a:r>
            <a:r>
              <a:rPr lang="it-IT" dirty="0"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4857752" y="1000108"/>
            <a:ext cx="3673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prstClr val="black"/>
                </a:solidFill>
              </a:rPr>
              <a:t>Conventional</a:t>
            </a:r>
            <a:r>
              <a:rPr lang="it-IT" dirty="0">
                <a:solidFill>
                  <a:prstClr val="black"/>
                </a:solidFill>
              </a:rPr>
              <a:t>  </a:t>
            </a:r>
            <a:r>
              <a:rPr lang="it-IT" dirty="0" err="1">
                <a:solidFill>
                  <a:prstClr val="black"/>
                </a:solidFill>
              </a:rPr>
              <a:t>Atmospheric</a:t>
            </a:r>
            <a:r>
              <a:rPr lang="it-IT" dirty="0">
                <a:solidFill>
                  <a:prstClr val="black"/>
                </a:solidFill>
              </a:rPr>
              <a:t> </a:t>
            </a:r>
            <a:r>
              <a:rPr lang="it-IT" dirty="0" err="1">
                <a:solidFill>
                  <a:prstClr val="black"/>
                </a:solidFill>
              </a:rPr>
              <a:t>neutrinos</a:t>
            </a:r>
            <a:endParaRPr lang="it-IT" dirty="0">
              <a:solidFill>
                <a:prstClr val="black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4429124" y="214290"/>
            <a:ext cx="4251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prstClr val="black"/>
                </a:solidFill>
              </a:rPr>
              <a:t>Munich</a:t>
            </a:r>
            <a:r>
              <a:rPr lang="it-IT" dirty="0">
                <a:solidFill>
                  <a:prstClr val="black"/>
                </a:solidFill>
              </a:rPr>
              <a:t> 27 </a:t>
            </a:r>
            <a:r>
              <a:rPr lang="it-IT" dirty="0" err="1">
                <a:solidFill>
                  <a:prstClr val="black"/>
                </a:solidFill>
              </a:rPr>
              <a:t>February</a:t>
            </a:r>
            <a:r>
              <a:rPr lang="it-IT" dirty="0">
                <a:solidFill>
                  <a:prstClr val="black"/>
                </a:solidFill>
              </a:rPr>
              <a:t> 2017, </a:t>
            </a:r>
            <a:r>
              <a:rPr lang="it-IT" dirty="0" err="1">
                <a:solidFill>
                  <a:prstClr val="black"/>
                </a:solidFill>
              </a:rPr>
              <a:t>Albrecht</a:t>
            </a:r>
            <a:r>
              <a:rPr lang="it-IT" dirty="0">
                <a:solidFill>
                  <a:prstClr val="black"/>
                </a:solidFill>
              </a:rPr>
              <a:t> </a:t>
            </a:r>
            <a:r>
              <a:rPr lang="it-IT" dirty="0" err="1">
                <a:solidFill>
                  <a:prstClr val="black"/>
                </a:solidFill>
              </a:rPr>
              <a:t>Karle</a:t>
            </a:r>
            <a:r>
              <a:rPr lang="it-IT" dirty="0">
                <a:solidFill>
                  <a:prstClr val="black"/>
                </a:solidFill>
              </a:rPr>
              <a:t>,  </a:t>
            </a:r>
          </a:p>
        </p:txBody>
      </p:sp>
      <p:sp>
        <p:nvSpPr>
          <p:cNvPr id="12" name="Freccia in giù 11"/>
          <p:cNvSpPr/>
          <p:nvPr/>
        </p:nvSpPr>
        <p:spPr>
          <a:xfrm rot="1720917">
            <a:off x="8572528" y="2500306"/>
            <a:ext cx="285752" cy="642942"/>
          </a:xfrm>
          <a:prstGeom prst="downArrow">
            <a:avLst/>
          </a:prstGeom>
          <a:solidFill>
            <a:schemeClr val="accent1">
              <a:alpha val="2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13" name="Freccia in giù 12"/>
          <p:cNvSpPr/>
          <p:nvPr/>
        </p:nvSpPr>
        <p:spPr>
          <a:xfrm rot="4255815">
            <a:off x="8472587" y="4673267"/>
            <a:ext cx="500615" cy="642942"/>
          </a:xfrm>
          <a:prstGeom prst="downArrow">
            <a:avLst/>
          </a:prstGeom>
          <a:solidFill>
            <a:schemeClr val="accent1">
              <a:alpha val="2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17" name="Ovale 16"/>
          <p:cNvSpPr/>
          <p:nvPr/>
        </p:nvSpPr>
        <p:spPr>
          <a:xfrm>
            <a:off x="4621639" y="1071570"/>
            <a:ext cx="142876" cy="142852"/>
          </a:xfrm>
          <a:prstGeom prst="ellipse">
            <a:avLst/>
          </a:prstGeom>
          <a:solidFill>
            <a:srgbClr val="FFC000">
              <a:alpha val="31000"/>
            </a:srgb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18" name="Ovale 17"/>
          <p:cNvSpPr/>
          <p:nvPr/>
        </p:nvSpPr>
        <p:spPr>
          <a:xfrm>
            <a:off x="4621639" y="785818"/>
            <a:ext cx="142876" cy="142852"/>
          </a:xfrm>
          <a:prstGeom prst="ellipse">
            <a:avLst/>
          </a:prstGeom>
          <a:solidFill>
            <a:schemeClr val="accent1">
              <a:alpha val="27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D.Fargion-ERICE-18 SEPT-2022</a:t>
            </a:r>
          </a:p>
        </p:txBody>
      </p:sp>
      <p:sp>
        <p:nvSpPr>
          <p:cNvPr id="16" name="Freccia in giù 15"/>
          <p:cNvSpPr/>
          <p:nvPr/>
        </p:nvSpPr>
        <p:spPr>
          <a:xfrm rot="4255815">
            <a:off x="5355374" y="3630023"/>
            <a:ext cx="500615" cy="642942"/>
          </a:xfrm>
          <a:prstGeom prst="downArrow">
            <a:avLst/>
          </a:prstGeom>
          <a:solidFill>
            <a:schemeClr val="accent1">
              <a:alpha val="2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3203848" y="404664"/>
            <a:ext cx="91563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i="1" dirty="0"/>
              <a:t>2015</a:t>
            </a:r>
          </a:p>
          <a:p>
            <a:r>
              <a:rPr lang="it-IT" sz="2800" b="1" i="1" dirty="0"/>
              <a:t>2017</a:t>
            </a:r>
          </a:p>
        </p:txBody>
      </p:sp>
      <p:sp>
        <p:nvSpPr>
          <p:cNvPr id="19" name="Ovale 18"/>
          <p:cNvSpPr/>
          <p:nvPr/>
        </p:nvSpPr>
        <p:spPr>
          <a:xfrm>
            <a:off x="5082032" y="4116994"/>
            <a:ext cx="142876" cy="142852"/>
          </a:xfrm>
          <a:prstGeom prst="ellipse">
            <a:avLst/>
          </a:prstGeom>
          <a:solidFill>
            <a:schemeClr val="accent1">
              <a:alpha val="27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D9C5E33-5A4F-4BAC-A345-32C292F76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078F-04B3-4AC4-98E9-5906CABD87D4}" type="slidenum">
              <a:rPr lang="it-IT" smtClean="0"/>
              <a:pPr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69643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8000" contrast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783" y="1556792"/>
            <a:ext cx="4427672" cy="3693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071" y="1340768"/>
            <a:ext cx="4896544" cy="4824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423327" y="116632"/>
            <a:ext cx="76050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i="1" dirty="0">
                <a:solidFill>
                  <a:srgbClr val="00B050"/>
                </a:solidFill>
              </a:rPr>
              <a:t>EARLY</a:t>
            </a:r>
            <a:r>
              <a:rPr lang="he-IL" sz="3200" b="1" i="1" dirty="0">
                <a:solidFill>
                  <a:srgbClr val="00B050"/>
                </a:solidFill>
              </a:rPr>
              <a:t> </a:t>
            </a:r>
            <a:r>
              <a:rPr lang="en-US" sz="3200" b="1" i="1" dirty="0">
                <a:solidFill>
                  <a:srgbClr val="00B050"/>
                </a:solidFill>
              </a:rPr>
              <a:t>AND NEW UPWARD FLAVORS</a:t>
            </a:r>
          </a:p>
          <a:p>
            <a:r>
              <a:rPr lang="it-IT" sz="3200" b="1" i="1" dirty="0">
                <a:solidFill>
                  <a:srgbClr val="00B050"/>
                </a:solidFill>
              </a:rPr>
              <a:t>1,1,0 </a:t>
            </a:r>
            <a:r>
              <a:rPr lang="he-IL" sz="3200" b="1" i="1" dirty="0">
                <a:solidFill>
                  <a:srgbClr val="00B050"/>
                </a:solidFill>
              </a:rPr>
              <a:t>       </a:t>
            </a:r>
            <a:r>
              <a:rPr lang="it-IT" sz="3200" b="1" i="1" dirty="0">
                <a:solidFill>
                  <a:srgbClr val="00B050"/>
                </a:solidFill>
              </a:rPr>
              <a:t>AS THE</a:t>
            </a:r>
            <a:r>
              <a:rPr lang="he-IL" sz="3200" b="1" i="1" dirty="0">
                <a:solidFill>
                  <a:srgbClr val="00B050"/>
                </a:solidFill>
              </a:rPr>
              <a:t>   </a:t>
            </a:r>
            <a:r>
              <a:rPr lang="it-IT" sz="3200" b="1" i="1" dirty="0">
                <a:solidFill>
                  <a:srgbClr val="00B050"/>
                </a:solidFill>
              </a:rPr>
              <a:t>  </a:t>
            </a:r>
            <a:r>
              <a:rPr lang="it-IT" sz="3200" b="1" i="1" dirty="0" err="1">
                <a:solidFill>
                  <a:schemeClr val="tx2">
                    <a:lumMod val="50000"/>
                  </a:schemeClr>
                </a:solidFill>
              </a:rPr>
              <a:t>Atmospheric</a:t>
            </a:r>
            <a:r>
              <a:rPr lang="it-IT" sz="3200" b="1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3200" b="1" i="1" dirty="0" err="1">
                <a:solidFill>
                  <a:srgbClr val="00B050"/>
                </a:solidFill>
              </a:rPr>
              <a:t>Charmed</a:t>
            </a:r>
            <a:endParaRPr lang="it-IT" sz="3200" b="1" i="1" dirty="0">
              <a:solidFill>
                <a:srgbClr val="00B05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D.Fargion-ERICE-18 SEPT-2022</a:t>
            </a:r>
          </a:p>
        </p:txBody>
      </p:sp>
      <p:sp>
        <p:nvSpPr>
          <p:cNvPr id="7" name="Ovale 6"/>
          <p:cNvSpPr/>
          <p:nvPr/>
        </p:nvSpPr>
        <p:spPr>
          <a:xfrm>
            <a:off x="4777633" y="3068476"/>
            <a:ext cx="280647" cy="295768"/>
          </a:xfrm>
          <a:prstGeom prst="ellipse">
            <a:avLst/>
          </a:prstGeom>
          <a:solidFill>
            <a:srgbClr val="00B050">
              <a:alpha val="19000"/>
            </a:srgbClr>
          </a:solidFill>
          <a:ln>
            <a:solidFill>
              <a:srgbClr val="00B050">
                <a:alpha val="8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B050"/>
              </a:solidFill>
            </a:endParaRPr>
          </a:p>
        </p:txBody>
      </p:sp>
      <p:sp>
        <p:nvSpPr>
          <p:cNvPr id="8" name="Ovale 7"/>
          <p:cNvSpPr/>
          <p:nvPr/>
        </p:nvSpPr>
        <p:spPr>
          <a:xfrm>
            <a:off x="3707904" y="3356992"/>
            <a:ext cx="280647" cy="295768"/>
          </a:xfrm>
          <a:prstGeom prst="ellipse">
            <a:avLst/>
          </a:prstGeom>
          <a:solidFill>
            <a:srgbClr val="FF0000">
              <a:alpha val="19000"/>
            </a:srgbClr>
          </a:solidFill>
          <a:ln>
            <a:solidFill>
              <a:srgbClr val="FF0000">
                <a:alpha val="8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B050"/>
              </a:solidFill>
            </a:endParaRPr>
          </a:p>
        </p:txBody>
      </p:sp>
      <p:sp>
        <p:nvSpPr>
          <p:cNvPr id="9" name="Freccia in giù 8"/>
          <p:cNvSpPr/>
          <p:nvPr/>
        </p:nvSpPr>
        <p:spPr>
          <a:xfrm rot="16411965">
            <a:off x="1970758" y="2818228"/>
            <a:ext cx="499021" cy="1218645"/>
          </a:xfrm>
          <a:prstGeom prst="downArrow">
            <a:avLst/>
          </a:prstGeom>
          <a:solidFill>
            <a:srgbClr val="FF0000">
              <a:alpha val="28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Freccia in giù 9"/>
          <p:cNvSpPr/>
          <p:nvPr/>
        </p:nvSpPr>
        <p:spPr>
          <a:xfrm rot="2425116" flipH="1">
            <a:off x="5396311" y="1103007"/>
            <a:ext cx="1082599" cy="2068443"/>
          </a:xfrm>
          <a:prstGeom prst="downArrow">
            <a:avLst/>
          </a:prstGeom>
          <a:solidFill>
            <a:srgbClr val="00B050">
              <a:alpha val="28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8338" y="3717032"/>
            <a:ext cx="35782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haroni" panose="02010803020104030203" pitchFamily="2" charset="-79"/>
              </a:rPr>
              <a:t>NEW</a:t>
            </a:r>
            <a:r>
              <a:rPr lang="he-IL" dirty="0">
                <a:solidFill>
                  <a:srgbClr val="FF0000"/>
                </a:solidFill>
                <a:latin typeface="Aharoni" panose="02010803020104030203" pitchFamily="2" charset="-79"/>
              </a:rPr>
              <a:t>.</a:t>
            </a:r>
            <a:r>
              <a:rPr lang="en-US" dirty="0">
                <a:solidFill>
                  <a:srgbClr val="FF0000"/>
                </a:solidFill>
                <a:latin typeface="Aharoni" panose="02010803020104030203" pitchFamily="2" charset="-79"/>
              </a:rPr>
              <a:t> </a:t>
            </a:r>
            <a:r>
              <a:rPr lang="en-US" dirty="0">
                <a:solidFill>
                  <a:srgbClr val="00B050"/>
                </a:solidFill>
                <a:latin typeface="Aharoni" panose="02010803020104030203" pitchFamily="2" charset="-79"/>
              </a:rPr>
              <a:t>UP</a:t>
            </a:r>
            <a:r>
              <a:rPr lang="en-US" dirty="0">
                <a:solidFill>
                  <a:srgbClr val="FF0000"/>
                </a:solidFill>
                <a:latin typeface="Aharoni" panose="02010803020104030203" pitchFamily="2" charset="-79"/>
              </a:rPr>
              <a:t> AND DOWNWARD</a:t>
            </a:r>
            <a:endParaRPr lang="he-IL" dirty="0">
              <a:solidFill>
                <a:srgbClr val="FF0000"/>
              </a:solidFill>
              <a:latin typeface="Aharoni" panose="02010803020104030203" pitchFamily="2" charset="-79"/>
            </a:endParaRPr>
          </a:p>
          <a:p>
            <a:r>
              <a:rPr lang="en-US" dirty="0">
                <a:solidFill>
                  <a:srgbClr val="FF0000"/>
                </a:solidFill>
                <a:latin typeface="Aharoni" panose="02010803020104030203" pitchFamily="2" charset="-79"/>
              </a:rPr>
              <a:t>UNPHYSICAL  AND PUZZLING</a:t>
            </a:r>
            <a:r>
              <a:rPr lang="he-IL" dirty="0">
                <a:solidFill>
                  <a:srgbClr val="FF0000"/>
                </a:solidFill>
              </a:rPr>
              <a:t>_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0E432F2A-F3FF-4975-893E-BA4DFFA69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078F-04B3-4AC4-98E9-5906CABD87D4}" type="slidenum">
              <a:rPr lang="it-IT" smtClean="0"/>
              <a:pPr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5579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174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17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3174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317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634082"/>
          </a:xfrm>
        </p:spPr>
        <p:txBody>
          <a:bodyPr>
            <a:normAutofit fontScale="90000"/>
          </a:bodyPr>
          <a:lstStyle/>
          <a:p>
            <a:r>
              <a:rPr lang="it-IT" b="1" i="1" dirty="0"/>
              <a:t>Open </a:t>
            </a:r>
            <a:r>
              <a:rPr lang="it-IT" b="1" i="1" dirty="0" err="1"/>
              <a:t>questions</a:t>
            </a:r>
            <a:r>
              <a:rPr lang="it-IT" b="1" i="1" dirty="0"/>
              <a:t> and note to </a:t>
            </a:r>
            <a:r>
              <a:rPr lang="it-IT" b="1" i="1" dirty="0" err="1"/>
              <a:t>Icecube</a:t>
            </a:r>
            <a:r>
              <a:rPr lang="it-IT" b="1" i="1" dirty="0"/>
              <a:t>  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-21463" y="1052736"/>
            <a:ext cx="9118460" cy="5400600"/>
          </a:xfrm>
        </p:spPr>
        <p:txBody>
          <a:bodyPr>
            <a:normAutofit fontScale="25000" lnSpcReduction="20000"/>
          </a:bodyPr>
          <a:lstStyle/>
          <a:p>
            <a:r>
              <a:rPr lang="en-US" sz="8000" b="1" i="1" dirty="0">
                <a:solidFill>
                  <a:schemeClr val="accent1">
                    <a:lumMod val="75000"/>
                  </a:schemeClr>
                </a:solidFill>
              </a:rPr>
              <a:t>After a decade of Highest Energy Neutrino</a:t>
            </a:r>
            <a:r>
              <a:rPr lang="en-US" sz="8000" b="1" i="1" dirty="0">
                <a:solidFill>
                  <a:schemeClr val="accent2">
                    <a:lumMod val="75000"/>
                  </a:schemeClr>
                </a:solidFill>
              </a:rPr>
              <a:t> records at several tens </a:t>
            </a:r>
            <a:r>
              <a:rPr lang="en-US" sz="8000" b="1" i="1" dirty="0" err="1">
                <a:solidFill>
                  <a:schemeClr val="accent2">
                    <a:lumMod val="75000"/>
                  </a:schemeClr>
                </a:solidFill>
              </a:rPr>
              <a:t>TeV</a:t>
            </a:r>
            <a:r>
              <a:rPr lang="en-US" sz="8000" b="1" i="1" dirty="0">
                <a:solidFill>
                  <a:schemeClr val="accent2">
                    <a:lumMod val="75000"/>
                  </a:schemeClr>
                </a:solidFill>
              </a:rPr>
              <a:t> in  </a:t>
            </a:r>
            <a:r>
              <a:rPr lang="en-US" sz="8000" b="1" i="1" dirty="0" err="1">
                <a:solidFill>
                  <a:schemeClr val="accent2">
                    <a:lumMod val="75000"/>
                  </a:schemeClr>
                </a:solidFill>
              </a:rPr>
              <a:t>Icecube</a:t>
            </a:r>
            <a:r>
              <a:rPr lang="en-US" sz="80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8000" b="1" i="1" dirty="0">
                <a:solidFill>
                  <a:schemeClr val="accent1">
                    <a:lumMod val="75000"/>
                  </a:schemeClr>
                </a:solidFill>
              </a:rPr>
              <a:t>we had  observed </a:t>
            </a:r>
            <a:r>
              <a:rPr lang="en-US" sz="8000" b="1" i="1" dirty="0">
                <a:solidFill>
                  <a:schemeClr val="accent2">
                    <a:lumMod val="75000"/>
                  </a:schemeClr>
                </a:solidFill>
              </a:rPr>
              <a:t>among hundreds of events,</a:t>
            </a:r>
          </a:p>
          <a:p>
            <a:r>
              <a:rPr lang="en-US" sz="8000" b="1" i="1" dirty="0">
                <a:solidFill>
                  <a:schemeClr val="accent2">
                    <a:lumMod val="75000"/>
                  </a:schemeClr>
                </a:solidFill>
              </a:rPr>
              <a:t>(</a:t>
            </a:r>
            <a:r>
              <a:rPr lang="en-US" sz="8000" b="1" i="1" dirty="0" err="1">
                <a:solidFill>
                  <a:srgbClr val="C00000"/>
                </a:solidFill>
              </a:rPr>
              <a:t>exept</a:t>
            </a:r>
            <a:r>
              <a:rPr lang="en-US" sz="8000" b="1" i="1" dirty="0">
                <a:solidFill>
                  <a:srgbClr val="C00000"/>
                </a:solidFill>
              </a:rPr>
              <a:t> an unique delayed neutrino-gamma 2017 flare:</a:t>
            </a:r>
          </a:p>
          <a:p>
            <a:r>
              <a:rPr lang="en-US" sz="8000" b="1" i="1" dirty="0">
                <a:solidFill>
                  <a:srgbClr val="C00000"/>
                </a:solidFill>
              </a:rPr>
              <a:t>TX0S06+056</a:t>
            </a:r>
            <a:r>
              <a:rPr lang="en-US" sz="8000" b="1" i="1" dirty="0">
                <a:solidFill>
                  <a:schemeClr val="tx2">
                    <a:lumMod val="75000"/>
                  </a:schemeClr>
                </a:solidFill>
              </a:rPr>
              <a:t>):</a:t>
            </a:r>
          </a:p>
          <a:p>
            <a:r>
              <a:rPr lang="en-US" sz="6400" b="1" i="1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r>
              <a:rPr lang="en-US" sz="8000" b="1" i="1" dirty="0">
                <a:solidFill>
                  <a:srgbClr val="C00000"/>
                </a:solidFill>
              </a:rPr>
              <a:t>1-YES , an</a:t>
            </a:r>
            <a:r>
              <a:rPr lang="en-US" sz="8000" b="1" i="1" dirty="0">
                <a:solidFill>
                  <a:schemeClr val="tx2">
                    <a:lumMod val="75000"/>
                  </a:schemeClr>
                </a:solidFill>
              </a:rPr>
              <a:t> early   electro=muon nu flavor presence</a:t>
            </a:r>
            <a:r>
              <a:rPr lang="en-US" sz="8000" b="1" i="1" dirty="0">
                <a:solidFill>
                  <a:schemeClr val="tx2">
                    <a:lumMod val="75000"/>
                  </a:schemeClr>
                </a:solidFill>
                <a:sym typeface="Wingdings" panose="05000000000000000000" pitchFamily="2" charset="2"/>
              </a:rPr>
              <a:t></a:t>
            </a:r>
            <a:r>
              <a:rPr lang="en-US" sz="8000" b="1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8000" b="1" i="1" dirty="0">
                <a:solidFill>
                  <a:srgbClr val="C00000"/>
                </a:solidFill>
              </a:rPr>
              <a:t>atmospheric charm </a:t>
            </a:r>
          </a:p>
          <a:p>
            <a:pPr marL="0" indent="0">
              <a:buNone/>
            </a:pPr>
            <a:endParaRPr lang="en-US" sz="8000" b="1" i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8000" b="1" i="1" dirty="0">
                <a:solidFill>
                  <a:schemeClr val="tx2">
                    <a:lumMod val="75000"/>
                  </a:schemeClr>
                </a:solidFill>
              </a:rPr>
              <a:t>2-NO any sharp correlated brightest gamma-neutrino source event.</a:t>
            </a:r>
          </a:p>
          <a:p>
            <a:r>
              <a:rPr lang="en-US" sz="8000" b="1" i="1" dirty="0">
                <a:solidFill>
                  <a:schemeClr val="tx2">
                    <a:lumMod val="75000"/>
                  </a:schemeClr>
                </a:solidFill>
              </a:rPr>
              <a:t>3-No  brightest GRBs or SGRs .</a:t>
            </a:r>
          </a:p>
          <a:p>
            <a:r>
              <a:rPr lang="en-US" sz="8000" b="1" i="1" dirty="0">
                <a:solidFill>
                  <a:schemeClr val="tx2">
                    <a:lumMod val="75000"/>
                  </a:schemeClr>
                </a:solidFill>
              </a:rPr>
              <a:t>4-NO  significant multi-</a:t>
            </a:r>
            <a:r>
              <a:rPr lang="en-US" sz="8000" b="1" i="1" dirty="0" err="1">
                <a:solidFill>
                  <a:schemeClr val="tx2">
                    <a:lumMod val="75000"/>
                  </a:schemeClr>
                </a:solidFill>
              </a:rPr>
              <a:t>plet</a:t>
            </a:r>
            <a:r>
              <a:rPr lang="en-US" sz="8000" b="1" i="1" dirty="0">
                <a:solidFill>
                  <a:schemeClr val="tx2">
                    <a:lumMod val="75000"/>
                  </a:schemeClr>
                </a:solidFill>
              </a:rPr>
              <a:t> clustering among HESE or highest muons.</a:t>
            </a:r>
          </a:p>
          <a:p>
            <a:r>
              <a:rPr lang="en-US" sz="8000" b="1" i="1" dirty="0">
                <a:solidFill>
                  <a:schemeClr val="tx2">
                    <a:lumMod val="75000"/>
                  </a:schemeClr>
                </a:solidFill>
              </a:rPr>
              <a:t>5-NO </a:t>
            </a:r>
            <a:r>
              <a:rPr lang="en-US" sz="8000" b="1" i="1" dirty="0" err="1">
                <a:solidFill>
                  <a:schemeClr val="tx2">
                    <a:lumMod val="75000"/>
                  </a:schemeClr>
                </a:solidFill>
              </a:rPr>
              <a:t>Icecube</a:t>
            </a:r>
            <a:r>
              <a:rPr lang="en-US" sz="8000" b="1" i="1" dirty="0">
                <a:solidFill>
                  <a:schemeClr val="tx2">
                    <a:lumMod val="75000"/>
                  </a:schemeClr>
                </a:solidFill>
              </a:rPr>
              <a:t> any  galactic plane signature.</a:t>
            </a:r>
          </a:p>
          <a:p>
            <a:r>
              <a:rPr lang="en-US" sz="8000" b="1" i="1" dirty="0">
                <a:solidFill>
                  <a:schemeClr val="tx2">
                    <a:lumMod val="75000"/>
                  </a:schemeClr>
                </a:solidFill>
              </a:rPr>
              <a:t>6-NO </a:t>
            </a:r>
            <a:r>
              <a:rPr lang="en-US" sz="8000" b="1" i="1" dirty="0" err="1">
                <a:solidFill>
                  <a:schemeClr val="tx2">
                    <a:lumMod val="75000"/>
                  </a:schemeClr>
                </a:solidFill>
              </a:rPr>
              <a:t>Icecube</a:t>
            </a:r>
            <a:r>
              <a:rPr lang="en-US" sz="8000" b="1" i="1" dirty="0">
                <a:solidFill>
                  <a:schemeClr val="tx2">
                    <a:lumMod val="75000"/>
                  </a:schemeClr>
                </a:solidFill>
              </a:rPr>
              <a:t> low energy clustering along HESE ones</a:t>
            </a:r>
          </a:p>
          <a:p>
            <a:r>
              <a:rPr lang="en-US" sz="8000" b="1" i="1" dirty="0">
                <a:solidFill>
                  <a:schemeClr val="tx2">
                    <a:lumMod val="75000"/>
                  </a:schemeClr>
                </a:solidFill>
              </a:rPr>
              <a:t>7-No significant tau double bangs. </a:t>
            </a:r>
          </a:p>
          <a:p>
            <a:endParaRPr lang="en-US" sz="6400" b="1" i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4800" b="1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8000" b="1" i="1" dirty="0">
                <a:solidFill>
                  <a:schemeClr val="tx2">
                    <a:lumMod val="75000"/>
                  </a:schemeClr>
                </a:solidFill>
              </a:rPr>
              <a:t>All these almost missing imprint for any astrophysics are pointing to </a:t>
            </a:r>
            <a:r>
              <a:rPr lang="en-US" sz="8000" b="1" i="1" dirty="0">
                <a:solidFill>
                  <a:schemeClr val="accent2">
                    <a:lumMod val="75000"/>
                  </a:schemeClr>
                </a:solidFill>
              </a:rPr>
              <a:t>the main discover </a:t>
            </a:r>
            <a:r>
              <a:rPr lang="en-US" sz="8000" b="1" i="1" dirty="0">
                <a:solidFill>
                  <a:schemeClr val="tx2">
                    <a:lumMod val="75000"/>
                  </a:schemeClr>
                </a:solidFill>
              </a:rPr>
              <a:t>of </a:t>
            </a:r>
            <a:r>
              <a:rPr lang="en-US" sz="8000" b="1" i="1" dirty="0">
                <a:solidFill>
                  <a:srgbClr val="FF0000"/>
                </a:solidFill>
              </a:rPr>
              <a:t>the  atmospheric charm </a:t>
            </a:r>
            <a:r>
              <a:rPr lang="en-US" sz="8000" b="1" i="1" dirty="0">
                <a:solidFill>
                  <a:schemeClr val="tx2">
                    <a:lumMod val="75000"/>
                  </a:schemeClr>
                </a:solidFill>
              </a:rPr>
              <a:t>neutrino signature able to rule  and hide the  underline lower astrophysical one.</a:t>
            </a:r>
          </a:p>
          <a:p>
            <a:endParaRPr lang="it-IT" sz="510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D.Fargion-ERICE-18 SEPT-2022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A6F0F21-E799-4C33-9F07-CAADCB0E6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078F-04B3-4AC4-98E9-5906CABD87D4}" type="slidenum">
              <a:rPr lang="it-IT" smtClean="0"/>
              <a:pPr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6067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418654"/>
            <a:ext cx="8363272" cy="634082"/>
          </a:xfrm>
        </p:spPr>
        <p:txBody>
          <a:bodyPr>
            <a:noAutofit/>
          </a:bodyPr>
          <a:lstStyle/>
          <a:p>
            <a:r>
              <a:rPr lang="it-IT" sz="3200" b="1" i="1" dirty="0">
                <a:solidFill>
                  <a:schemeClr val="tx2">
                    <a:lumMod val="75000"/>
                  </a:schemeClr>
                </a:solidFill>
              </a:rPr>
              <a:t>The </a:t>
            </a:r>
            <a:r>
              <a:rPr lang="it-IT" sz="3200" b="1" i="1" dirty="0" err="1">
                <a:solidFill>
                  <a:schemeClr val="tx2">
                    <a:lumMod val="75000"/>
                  </a:schemeClr>
                </a:solidFill>
              </a:rPr>
              <a:t>Earliest</a:t>
            </a:r>
            <a:r>
              <a:rPr lang="it-IT" sz="3200" b="1" i="1" dirty="0">
                <a:solidFill>
                  <a:schemeClr val="tx2">
                    <a:lumMod val="75000"/>
                  </a:schemeClr>
                </a:solidFill>
              </a:rPr>
              <a:t>, the </a:t>
            </a:r>
            <a:r>
              <a:rPr lang="it-IT" sz="3200" b="1" i="1" dirty="0" err="1">
                <a:solidFill>
                  <a:schemeClr val="tx2">
                    <a:lumMod val="75000"/>
                  </a:schemeClr>
                </a:solidFill>
              </a:rPr>
              <a:t>brightest</a:t>
            </a:r>
            <a:r>
              <a:rPr lang="it-IT" sz="3200" b="1" i="1" dirty="0">
                <a:solidFill>
                  <a:schemeClr val="tx2">
                    <a:lumMod val="75000"/>
                  </a:schemeClr>
                </a:solidFill>
              </a:rPr>
              <a:t> gamma </a:t>
            </a:r>
            <a:r>
              <a:rPr lang="it-IT" sz="3200" b="1" i="1" dirty="0" err="1">
                <a:solidFill>
                  <a:schemeClr val="tx2">
                    <a:lumMod val="75000"/>
                  </a:schemeClr>
                </a:solidFill>
              </a:rPr>
              <a:t>sources</a:t>
            </a:r>
            <a:r>
              <a:rPr lang="it-IT" sz="3200" b="1" i="1" dirty="0">
                <a:solidFill>
                  <a:schemeClr val="tx2">
                    <a:lumMod val="75000"/>
                  </a:schemeClr>
                </a:solidFill>
              </a:rPr>
              <a:t>: </a:t>
            </a:r>
            <a:br>
              <a:rPr lang="it-IT" sz="3200" b="1" i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it-IT" sz="3200" b="1" i="1" dirty="0" err="1">
                <a:solidFill>
                  <a:srgbClr val="C00000"/>
                </a:solidFill>
              </a:rPr>
              <a:t>All</a:t>
            </a:r>
            <a:r>
              <a:rPr lang="it-IT" sz="3200" b="1" i="1" dirty="0">
                <a:solidFill>
                  <a:srgbClr val="C00000"/>
                </a:solidFill>
              </a:rPr>
              <a:t> </a:t>
            </a:r>
            <a:r>
              <a:rPr lang="it-IT" sz="3200" b="1" i="1" dirty="0" err="1">
                <a:solidFill>
                  <a:srgbClr val="C00000"/>
                </a:solidFill>
              </a:rPr>
              <a:t>absent</a:t>
            </a:r>
            <a:r>
              <a:rPr lang="it-IT" sz="3200" b="1" i="1" dirty="0">
                <a:solidFill>
                  <a:srgbClr val="C00000"/>
                </a:solidFill>
              </a:rPr>
              <a:t> in ICECUBE</a:t>
            </a:r>
          </a:p>
        </p:txBody>
      </p:sp>
      <p:pic>
        <p:nvPicPr>
          <p:cNvPr id="316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70344"/>
            <a:ext cx="6912768" cy="5150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D.Fargion-ERICE-18 SEPT-2022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A2DE799-9861-43C8-AE77-D8355C626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078F-04B3-4AC4-98E9-5906CABD87D4}" type="slidenum">
              <a:rPr lang="it-IT" smtClean="0"/>
              <a:pPr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450818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7451</TotalTime>
  <Words>1832</Words>
  <Application>Microsoft Office PowerPoint</Application>
  <PresentationFormat>Presentazione su schermo (4:3)</PresentationFormat>
  <Paragraphs>234</Paragraphs>
  <Slides>46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46</vt:i4>
      </vt:variant>
    </vt:vector>
  </HeadingPairs>
  <TitlesOfParts>
    <vt:vector size="52" baseType="lpstr">
      <vt:lpstr>黑体</vt:lpstr>
      <vt:lpstr>Aharoni</vt:lpstr>
      <vt:lpstr>Arial</vt:lpstr>
      <vt:lpstr>Calibri</vt:lpstr>
      <vt:lpstr>Wingdings</vt:lpstr>
      <vt:lpstr>Tema di Office</vt:lpstr>
      <vt:lpstr>A new (secret) Icecube Astronomy (?) D.Fargion, P.G.Lucentini  M.Khlopov, see also: D.Fargion, M.Khlopov, P.Oliva, P.G.Lucentini  talk 291, 25 February 2021-Venice:  Astrophysical or Atmospheric prompt neutrinos in Icecube? AND Also</vt:lpstr>
      <vt:lpstr>Flavor revolution ? https://doi.org/10.1016/j.nima.2014.03.006 The cascades must overcome 3 times the tracks:  not just   the observed 1.6 times the tracks </vt:lpstr>
      <vt:lpstr>2013-Flavor revolution2014 Why not any tau  double bang ..yet?</vt:lpstr>
      <vt:lpstr>Presentazione standard di PowerPoint</vt:lpstr>
      <vt:lpstr>HESE FLAVOR ASYMMETRY: DOWN-UP. 17 Shower/1 Track Down   5/3 Up  </vt:lpstr>
      <vt:lpstr>Presentazione standard di PowerPoint</vt:lpstr>
      <vt:lpstr>Presentazione standard di PowerPoint</vt:lpstr>
      <vt:lpstr>Open questions and note to Icecube  </vt:lpstr>
      <vt:lpstr>The Earliest, the brightest gamma sources:  All absent in ICECUBE</vt:lpstr>
      <vt:lpstr>All GRBs in cosmic map, none are correlated in space-time with Icecube</vt:lpstr>
      <vt:lpstr>Brightest AGN event 2009 were no correlated  to any  Icecube tracks:  3 C 454.3 </vt:lpstr>
      <vt:lpstr>The 2  long days (at tens GeV ) brightest flare by 3C279 :it was absent in june 2015 Icecube</vt:lpstr>
      <vt:lpstr>The  same  3C 279  flare in AGILE 15-16 June  was bright as Vela , but was absent in Icecube</vt:lpstr>
      <vt:lpstr>The very sharp Hawc galactic plane signature at tens TeV energy: it is absent in ICECUBE</vt:lpstr>
      <vt:lpstr>LHAASO galactic PeV sources have not been observed in ICECUBE</vt:lpstr>
      <vt:lpstr>Presentazione standard di PowerPoint</vt:lpstr>
      <vt:lpstr>The tau  best efficent energy detection: in the center,    not ( as observed)  at the energy edges</vt:lpstr>
      <vt:lpstr>Presentazione standard di PowerPoint</vt:lpstr>
      <vt:lpstr>Big-Bird: 2 PeV tau (?) candidate pointing no-where: no correlation with known sources, no galactic plane </vt:lpstr>
      <vt:lpstr>Presentazione standard di PowerPoint</vt:lpstr>
      <vt:lpstr>Only Two Taus  found  above hundred TeV energies? There were  36  cascades-&gt; versus only  2 tau! Too few!! Upgoing above 90 TeVs: 10 cascades-6 tracks = charm ones</vt:lpstr>
      <vt:lpstr>The Flavor puzzle in ICECUBE</vt:lpstr>
      <vt:lpstr> 1: Such a ratio,10/6 = 1.6, imply a 1:1:0 (neutrino e:muon:tau) for neutrino  flavor signature, as the atmospheric charmed ones.  2.BUT NOTEWhy downward cascades (24) above 100 TeV are overabundant versus (2) tracks!!!  Because track directionality is better tracing their  usual «prompt» atmospheric airshowers, that is  recognized and filtered.    </vt:lpstr>
      <vt:lpstr>same ratio: HESE FLAVOR ASYMMETRY: DOWN-UP ones- Many DOWN: 17 Shower/1 Track  Up : 5 shower/3 track:  The 5/3 is pointing to a  Charmed prompt atmospheric flavor:  AS EARLY RESULTS OF ICECUBE </vt:lpstr>
      <vt:lpstr>Presentazione standard di PowerPoint</vt:lpstr>
      <vt:lpstr> HOW CHARMED atmospheric HESE signal may solve these highest UP-DOWN  flavor asymmetry puzzle?</vt:lpstr>
      <vt:lpstr>1:Bad News , but also  Good News for ICECUBE</vt:lpstr>
      <vt:lpstr>2:SHORT Conclusions (bad and  good)</vt:lpstr>
      <vt:lpstr>3:Conclusions</vt:lpstr>
      <vt:lpstr>   </vt:lpstr>
      <vt:lpstr>Thank you  </vt:lpstr>
      <vt:lpstr>Presentazione standard di PowerPoint</vt:lpstr>
      <vt:lpstr>Presentazione standard di PowerPoint</vt:lpstr>
      <vt:lpstr>Presentazione standard di PowerPoint</vt:lpstr>
      <vt:lpstr>IR opacity at TeVs gamma sky</vt:lpstr>
      <vt:lpstr>….Maybe  TeVs photon opacity by cosmic IR allows the rise of  cosmic TeVs-PeVs neutrinos?  </vt:lpstr>
      <vt:lpstr>Presentazione standard di PowerPoint</vt:lpstr>
      <vt:lpstr>Presentazione standard di PowerPoint</vt:lpstr>
      <vt:lpstr>The smeared homogeneous Icecube sky with no clustering HESE</vt:lpstr>
      <vt:lpstr>A spectra index = -2 (astrophysics) or  ,  -3 (Charm-CR) ?</vt:lpstr>
      <vt:lpstr>The evolved index spectra from -2 to -3</vt:lpstr>
      <vt:lpstr>Fermi map : galactic plane. No traces of TeVs secondaries by IR opacity</vt:lpstr>
      <vt:lpstr>Indeed the TeVs gamma, their decay, should shower into GeV sky: still  much ruled by Galactic plane</vt:lpstr>
      <vt:lpstr>Recent Nature March 2021: The  detection of a partial Glashow  cascades is not any definitive probe to neutrino Astrophysics;  also charmed signals may lead to PeVs antineutrino electrons with -3 index and a natural suppression: An astrophysical spectra will need a spectra -2 requiring  a sudden unnatural  cut-off. Moreover the Glashow event had not been correlated with any known source</vt:lpstr>
      <vt:lpstr>Atmospheric Charm  may fit the icecube data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2018 Neutrino</dc:title>
  <dc:creator>Daniele Fargion</dc:creator>
  <cp:lastModifiedBy>Daniele</cp:lastModifiedBy>
  <cp:revision>420</cp:revision>
  <dcterms:created xsi:type="dcterms:W3CDTF">2019-01-28T18:15:37Z</dcterms:created>
  <dcterms:modified xsi:type="dcterms:W3CDTF">2022-09-18T15:31:45Z</dcterms:modified>
</cp:coreProperties>
</file>