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5D20-161D-8747-9D09-D327500934E9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CBEC-CA5E-5545-B6EC-6D86B84983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df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df"/><Relationship Id="rId4" Type="http://schemas.openxmlformats.org/officeDocument/2006/relationships/image" Target="../media/image42.png"/><Relationship Id="rId5" Type="http://schemas.openxmlformats.org/officeDocument/2006/relationships/image" Target="../media/image43.pdf"/><Relationship Id="rId6" Type="http://schemas.openxmlformats.org/officeDocument/2006/relationships/image" Target="../media/image44.png"/><Relationship Id="rId7" Type="http://schemas.openxmlformats.org/officeDocument/2006/relationships/image" Target="../media/image45.pdf"/><Relationship Id="rId8" Type="http://schemas.openxmlformats.org/officeDocument/2006/relationships/image" Target="../media/image46.png"/><Relationship Id="rId9" Type="http://schemas.openxmlformats.org/officeDocument/2006/relationships/image" Target="../media/image47.pdf"/><Relationship Id="rId10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df"/><Relationship Id="rId4" Type="http://schemas.openxmlformats.org/officeDocument/2006/relationships/image" Target="../media/image62.png"/><Relationship Id="rId5" Type="http://schemas.openxmlformats.org/officeDocument/2006/relationships/image" Target="../media/image63.pdf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5.png"/><Relationship Id="rId5" Type="http://schemas.openxmlformats.org/officeDocument/2006/relationships/image" Target="../media/image63.pdf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d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6" Type="http://schemas.openxmlformats.org/officeDocument/2006/relationships/image" Target="../media/image12.pdf"/><Relationship Id="rId7" Type="http://schemas.openxmlformats.org/officeDocument/2006/relationships/image" Target="../media/image13.png"/><Relationship Id="rId8" Type="http://schemas.openxmlformats.org/officeDocument/2006/relationships/image" Target="../media/image14.pdf"/><Relationship Id="rId9" Type="http://schemas.openxmlformats.org/officeDocument/2006/relationships/image" Target="../media/image15.png"/><Relationship Id="rId10" Type="http://schemas.openxmlformats.org/officeDocument/2006/relationships/image" Target="../media/image16.pdf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df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6" Type="http://schemas.openxmlformats.org/officeDocument/2006/relationships/image" Target="../media/image12.pdf"/><Relationship Id="rId7" Type="http://schemas.openxmlformats.org/officeDocument/2006/relationships/image" Target="../media/image13.png"/><Relationship Id="rId8" Type="http://schemas.openxmlformats.org/officeDocument/2006/relationships/image" Target="../media/image14.pdf"/><Relationship Id="rId9" Type="http://schemas.openxmlformats.org/officeDocument/2006/relationships/image" Target="../media/image15.png"/><Relationship Id="rId10" Type="http://schemas.openxmlformats.org/officeDocument/2006/relationships/image" Target="../media/image16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2000" contrast="15000"/>
            <a:alphaModFix amt="33000"/>
          </a:blip>
          <a:stretch>
            <a:fillRect/>
          </a:stretch>
        </p:blipFill>
        <p:spPr>
          <a:xfrm>
            <a:off x="17582" y="13186"/>
            <a:ext cx="9126418" cy="6844814"/>
          </a:xfrm>
          <a:prstGeom prst="rect">
            <a:avLst/>
          </a:prstGeom>
          <a:effectLst>
            <a:outerShdw blurRad="1200150" dist="38100" dir="2700000" algn="tl" rotWithShape="0">
              <a:schemeClr val="bg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4439" y="2438922"/>
            <a:ext cx="7433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    Two non-equilibrium problems in heavy-ion collisions: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        Critical dynamics &amp; </a:t>
            </a:r>
            <a:r>
              <a:rPr lang="en-US" sz="2400" b="1" dirty="0" err="1" smtClean="0">
                <a:solidFill>
                  <a:srgbClr val="0000FF"/>
                </a:solidFill>
              </a:rPr>
              <a:t>Sphaleron</a:t>
            </a:r>
            <a:r>
              <a:rPr lang="en-US" sz="2400" b="1" dirty="0" smtClean="0">
                <a:solidFill>
                  <a:srgbClr val="0000FF"/>
                </a:solidFill>
              </a:rPr>
              <a:t> transitions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725" y="4172857"/>
            <a:ext cx="2123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Raju Venugopalan</a:t>
            </a:r>
          </a:p>
          <a:p>
            <a:r>
              <a:rPr lang="en-US" sz="2000" b="1" dirty="0" smtClean="0"/>
              <a:t>  BNL/Heidelberg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51239" y="6488668"/>
            <a:ext cx="366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Hirschegg</a:t>
            </a:r>
            <a:r>
              <a:rPr lang="en-US" b="1" dirty="0" smtClean="0">
                <a:solidFill>
                  <a:srgbClr val="008000"/>
                </a:solidFill>
              </a:rPr>
              <a:t> 2016, January 17-22, 2016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Evolution equations for </a:t>
            </a:r>
            <a:r>
              <a:rPr lang="en-US" sz="3200" b="1" dirty="0" err="1" smtClean="0">
                <a:solidFill>
                  <a:srgbClr val="0000FF"/>
                </a:solidFill>
              </a:rPr>
              <a:t>cumulants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72" y="1143000"/>
            <a:ext cx="7874000" cy="173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972" y="2882900"/>
            <a:ext cx="6997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08000"/>
                </a:solidFill>
              </a:rPr>
              <a:t>n</a:t>
            </a:r>
            <a:r>
              <a:rPr lang="en-US" sz="2000" b="1" dirty="0" smtClean="0">
                <a:solidFill>
                  <a:srgbClr val="008000"/>
                </a:solidFill>
              </a:rPr>
              <a:t> – polynomials of the magnetization and lower (n-1) moments</a:t>
            </a:r>
            <a:endParaRPr lang="en-US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972" y="3680333"/>
            <a:ext cx="7455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0066"/>
              </a:buClr>
              <a:buFont typeface="Wingdings" charset="2"/>
              <a:buChar char="u"/>
            </a:pPr>
            <a:r>
              <a:rPr lang="en-US" sz="2000" b="1" dirty="0" smtClean="0"/>
              <a:t> For Gaussian fluctuations, reproduce </a:t>
            </a:r>
            <a:r>
              <a:rPr lang="en-US" sz="2000" b="1" dirty="0" err="1" smtClean="0"/>
              <a:t>Berdnikov-Rajagopal</a:t>
            </a:r>
            <a:r>
              <a:rPr lang="en-US" sz="2000" b="1" dirty="0" smtClean="0"/>
              <a:t> results</a:t>
            </a:r>
          </a:p>
          <a:p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Evolution equations for </a:t>
            </a:r>
            <a:r>
              <a:rPr lang="en-US" sz="3200" b="1" dirty="0" err="1" smtClean="0">
                <a:solidFill>
                  <a:srgbClr val="0000FF"/>
                </a:solidFill>
              </a:rPr>
              <a:t>cumulants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72" y="1143000"/>
            <a:ext cx="7874000" cy="173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972" y="2882900"/>
            <a:ext cx="6997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08000"/>
                </a:solidFill>
              </a:rPr>
              <a:t>n</a:t>
            </a:r>
            <a:r>
              <a:rPr lang="en-US" sz="2000" b="1" dirty="0" smtClean="0">
                <a:solidFill>
                  <a:srgbClr val="008000"/>
                </a:solidFill>
              </a:rPr>
              <a:t> – polynomials of the magnetization and lower (n-1) moments</a:t>
            </a:r>
            <a:endParaRPr lang="en-US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972" y="3680333"/>
            <a:ext cx="7391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0066"/>
              </a:buClr>
              <a:buFont typeface="Wingdings" charset="2"/>
              <a:buChar char="u"/>
            </a:pPr>
            <a:r>
              <a:rPr lang="en-US" sz="2000" b="1" dirty="0" smtClean="0"/>
              <a:t> For Gaussian fluctuations, reproduce </a:t>
            </a:r>
            <a:r>
              <a:rPr lang="en-US" sz="2000" b="1" dirty="0" err="1" smtClean="0"/>
              <a:t>Berdnikov-Rajagopal</a:t>
            </a:r>
            <a:r>
              <a:rPr lang="en-US" sz="2000" b="1" dirty="0" smtClean="0"/>
              <a:t> results</a:t>
            </a:r>
          </a:p>
          <a:p>
            <a:endParaRPr lang="en-US" sz="2000" b="1" dirty="0" smtClean="0"/>
          </a:p>
          <a:p>
            <a:pPr>
              <a:buClr>
                <a:srgbClr val="660066"/>
              </a:buClr>
              <a:buFont typeface="Wingdings" charset="2"/>
              <a:buChar char="u"/>
            </a:pPr>
            <a:r>
              <a:rPr lang="en-US" sz="2000" b="1" dirty="0" smtClean="0"/>
              <a:t> Near equilibrium: </a:t>
            </a:r>
            <a:r>
              <a:rPr lang="en-US" sz="2400" b="1" dirty="0" err="1" smtClean="0"/>
              <a:t>δκ</a:t>
            </a:r>
            <a:r>
              <a:rPr lang="en-US" sz="2400" b="1" baseline="-25000" dirty="0" err="1" smtClean="0"/>
              <a:t>n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κ</a:t>
            </a:r>
            <a:r>
              <a:rPr lang="en-US" sz="2400" b="1" baseline="-25000" dirty="0" err="1" smtClean="0"/>
              <a:t>n</a:t>
            </a:r>
            <a:r>
              <a:rPr lang="en-US" sz="2400" b="1" dirty="0" smtClean="0"/>
              <a:t> - </a:t>
            </a:r>
            <a:r>
              <a:rPr lang="en-US" sz="2400" b="1" dirty="0" err="1" smtClean="0"/>
              <a:t>κ</a:t>
            </a:r>
            <a:r>
              <a:rPr lang="en-US" sz="2400" b="1" baseline="-25000" dirty="0" err="1" smtClean="0"/>
              <a:t>n</a:t>
            </a:r>
            <a:r>
              <a:rPr lang="en-US" sz="2400" b="1" baseline="30000" dirty="0" err="1" smtClean="0"/>
              <a:t>eq</a:t>
            </a:r>
            <a:endParaRPr lang="en-US" sz="2400" b="1" baseline="30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03" y="4774793"/>
            <a:ext cx="4429596" cy="17594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9299" y="5114839"/>
            <a:ext cx="3267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Higher </a:t>
            </a:r>
            <a:r>
              <a:rPr lang="en-US" sz="2000" b="1" dirty="0" err="1" smtClean="0">
                <a:solidFill>
                  <a:srgbClr val="660066"/>
                </a:solidFill>
              </a:rPr>
              <a:t>cumulants</a:t>
            </a:r>
            <a:r>
              <a:rPr lang="en-US" sz="2000" b="1" dirty="0" smtClean="0">
                <a:solidFill>
                  <a:srgbClr val="660066"/>
                </a:solidFill>
              </a:rPr>
              <a:t> relax more </a:t>
            </a:r>
          </a:p>
          <a:p>
            <a:r>
              <a:rPr lang="en-US" sz="2000" b="1" dirty="0">
                <a:solidFill>
                  <a:srgbClr val="660066"/>
                </a:solidFill>
              </a:rPr>
              <a:t>s</a:t>
            </a:r>
            <a:r>
              <a:rPr lang="en-US" sz="2000" b="1" dirty="0" smtClean="0">
                <a:solidFill>
                  <a:srgbClr val="660066"/>
                </a:solidFill>
              </a:rPr>
              <a:t>lowly to equilibrium…</a:t>
            </a:r>
            <a:endParaRPr lang="en-US" sz="20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Initial condition: fixing parameters from universality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414" t="5095" b="4223"/>
          <a:stretch>
            <a:fillRect/>
          </a:stretch>
        </p:blipFill>
        <p:spPr>
          <a:xfrm>
            <a:off x="56452" y="1133993"/>
            <a:ext cx="4145595" cy="2725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2047" y="1228923"/>
            <a:ext cx="4941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Fix equilibrium parameters from universality</a:t>
            </a:r>
          </a:p>
          <a:p>
            <a:r>
              <a:rPr lang="en-US" sz="2000" b="1" dirty="0" smtClean="0"/>
              <a:t>with 3-D </a:t>
            </a:r>
            <a:r>
              <a:rPr lang="en-US" sz="2000" b="1" dirty="0" err="1" smtClean="0"/>
              <a:t>Ising</a:t>
            </a:r>
            <a:r>
              <a:rPr lang="en-US" sz="2000" b="1" dirty="0" smtClean="0"/>
              <a:t> model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219" y="1936809"/>
            <a:ext cx="4375966" cy="559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2047" y="2850669"/>
            <a:ext cx="4957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r</a:t>
            </a:r>
            <a:r>
              <a:rPr lang="en-US" sz="2000" b="1" dirty="0" smtClean="0">
                <a:solidFill>
                  <a:srgbClr val="008000"/>
                </a:solidFill>
              </a:rPr>
              <a:t> &amp; </a:t>
            </a:r>
            <a:r>
              <a:rPr lang="en-US" sz="2000" b="1" dirty="0" err="1" smtClean="0">
                <a:solidFill>
                  <a:srgbClr val="008000"/>
                </a:solidFill>
              </a:rPr>
              <a:t>h</a:t>
            </a:r>
            <a:r>
              <a:rPr lang="en-US" sz="2000" b="1" dirty="0" smtClean="0">
                <a:solidFill>
                  <a:srgbClr val="008000"/>
                </a:solidFill>
              </a:rPr>
              <a:t> are reduced temperature and magnetic</a:t>
            </a:r>
          </a:p>
          <a:p>
            <a:r>
              <a:rPr lang="en-US" sz="2000" b="1" dirty="0">
                <a:solidFill>
                  <a:srgbClr val="008000"/>
                </a:solidFill>
              </a:rPr>
              <a:t>f</a:t>
            </a:r>
            <a:r>
              <a:rPr lang="en-US" sz="2000" b="1" dirty="0" smtClean="0">
                <a:solidFill>
                  <a:srgbClr val="008000"/>
                </a:solidFill>
              </a:rPr>
              <a:t>ield respectively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837" y="4316952"/>
            <a:ext cx="265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Choose</a:t>
            </a:r>
            <a:r>
              <a:rPr lang="en-US" dirty="0" smtClean="0"/>
              <a:t> </a:t>
            </a:r>
            <a:r>
              <a:rPr lang="en-US" sz="2400" b="1" dirty="0" err="1" smtClean="0"/>
              <a:t>ξ</a:t>
            </a:r>
            <a:r>
              <a:rPr lang="en-US" sz="2400" b="1" baseline="-25000" dirty="0" err="1" smtClean="0"/>
              <a:t>max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ξ</a:t>
            </a:r>
            <a:r>
              <a:rPr lang="en-US" sz="2400" b="1" baseline="-25000" dirty="0" err="1" smtClean="0"/>
              <a:t>min</a:t>
            </a:r>
            <a:r>
              <a:rPr lang="en-US" sz="2400" b="1" dirty="0" smtClean="0"/>
              <a:t> = 3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387" y="3204612"/>
            <a:ext cx="2369140" cy="1112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6963" y="3301289"/>
            <a:ext cx="2403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τ</a:t>
            </a:r>
            <a:r>
              <a:rPr lang="en-US" sz="2000" b="1" baseline="-25000" dirty="0" err="1" smtClean="0"/>
              <a:t>rel</a:t>
            </a:r>
            <a:r>
              <a:rPr lang="en-US" sz="2000" b="1" baseline="-25000" dirty="0" smtClean="0"/>
              <a:t>  </a:t>
            </a:r>
            <a:r>
              <a:rPr lang="en-US" sz="2000" b="1" dirty="0" smtClean="0"/>
              <a:t>is relaxation time</a:t>
            </a:r>
          </a:p>
          <a:p>
            <a:r>
              <a:rPr lang="en-US" sz="2000" b="1" dirty="0" smtClean="0"/>
              <a:t>at outside edge of </a:t>
            </a:r>
          </a:p>
          <a:p>
            <a:r>
              <a:rPr lang="en-US" sz="2000" b="1" dirty="0"/>
              <a:t>c</a:t>
            </a:r>
            <a:r>
              <a:rPr lang="en-US" sz="2000" b="1" dirty="0" smtClean="0"/>
              <a:t>ritical region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16963" y="2342837"/>
            <a:ext cx="2288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Zinn</a:t>
            </a:r>
            <a:r>
              <a:rPr lang="en-US" sz="1400" b="1" dirty="0" smtClean="0">
                <a:solidFill>
                  <a:srgbClr val="008000"/>
                </a:solidFill>
              </a:rPr>
              <a:t>-Justin, hep-th/0002136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Initial condition: map to QCD critical region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936" y="870111"/>
            <a:ext cx="458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Map to QCD phase diagram: (</a:t>
            </a:r>
            <a:r>
              <a:rPr lang="en-US" sz="2000" b="1" dirty="0" err="1" smtClean="0"/>
              <a:t>r,h</a:t>
            </a:r>
            <a:r>
              <a:rPr lang="en-US" sz="2000" b="1" dirty="0" smtClean="0"/>
              <a:t>) </a:t>
            </a:r>
            <a:r>
              <a:rPr lang="en-US" sz="20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b="1" dirty="0" smtClean="0"/>
              <a:t> (T,μ)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4086" t="5915"/>
          <a:stretch>
            <a:fillRect/>
          </a:stretch>
        </p:blipFill>
        <p:spPr>
          <a:xfrm>
            <a:off x="4831344" y="870111"/>
            <a:ext cx="4176915" cy="2885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997"/>
            <a:ext cx="3174288" cy="2483931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65308" y="1420153"/>
            <a:ext cx="1490424" cy="47422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907685" y="2060014"/>
            <a:ext cx="1852410" cy="59390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760095" y="2060014"/>
            <a:ext cx="767074" cy="225473"/>
          </a:xfrm>
          <a:prstGeom prst="rightArrow">
            <a:avLst/>
          </a:prstGeom>
          <a:solidFill>
            <a:srgbClr val="FF6600"/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Initial condition: map to QCD critical region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936" y="870111"/>
            <a:ext cx="458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Map to QCD phase diagram: (</a:t>
            </a:r>
            <a:r>
              <a:rPr lang="en-US" sz="2000" b="1" dirty="0" err="1" smtClean="0"/>
              <a:t>r,h</a:t>
            </a:r>
            <a:r>
              <a:rPr lang="en-US" sz="2000" b="1" dirty="0" smtClean="0"/>
              <a:t>) </a:t>
            </a:r>
            <a:r>
              <a:rPr lang="en-US" sz="20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b="1" dirty="0" smtClean="0"/>
              <a:t> (T,μ)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4086" t="5915"/>
          <a:stretch>
            <a:fillRect/>
          </a:stretch>
        </p:blipFill>
        <p:spPr>
          <a:xfrm>
            <a:off x="4831344" y="870111"/>
            <a:ext cx="4176915" cy="2885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997"/>
            <a:ext cx="3174288" cy="2483931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65308" y="1420153"/>
            <a:ext cx="1490424" cy="47422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907685" y="2060014"/>
            <a:ext cx="1852410" cy="59390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760095" y="2060014"/>
            <a:ext cx="767074" cy="225473"/>
          </a:xfrm>
          <a:prstGeom prst="rightArrow">
            <a:avLst/>
          </a:prstGeom>
          <a:solidFill>
            <a:srgbClr val="FF6600"/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670" y="3755928"/>
            <a:ext cx="5019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0066"/>
              </a:buClr>
              <a:buFont typeface="Wingdings" charset="2"/>
              <a:buChar char="u"/>
            </a:pPr>
            <a:r>
              <a:rPr lang="en-US" sz="2000" b="1" dirty="0" smtClean="0"/>
              <a:t> Space-time evolution of heavy-ion fireball: 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 t="24123"/>
          <a:stretch>
            <a:fillRect/>
          </a:stretch>
        </p:blipFill>
        <p:spPr>
          <a:xfrm>
            <a:off x="4978400" y="3755928"/>
            <a:ext cx="4165600" cy="645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55732" y="4401562"/>
            <a:ext cx="5470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08000"/>
                </a:solidFill>
              </a:rPr>
              <a:t>V</a:t>
            </a:r>
            <a:r>
              <a:rPr lang="en-US" sz="2000" b="1" dirty="0" smtClean="0">
                <a:solidFill>
                  <a:srgbClr val="008000"/>
                </a:solidFill>
              </a:rPr>
              <a:t> =3 for Hubble expansion; also choose c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s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</a:rPr>
              <a:t> = 0.15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70" y="5244553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0066"/>
              </a:buClr>
              <a:buFont typeface="Wingdings" charset="2"/>
              <a:buChar char="u"/>
            </a:pPr>
            <a:r>
              <a:rPr lang="en-US" sz="2000" b="1" dirty="0" smtClean="0"/>
              <a:t>  Free parameter </a:t>
            </a:r>
            <a:r>
              <a:rPr lang="en-US" sz="2000" b="1" dirty="0" err="1" smtClean="0"/>
              <a:t>τ</a:t>
            </a:r>
            <a:r>
              <a:rPr lang="en-US" sz="2000" b="1" baseline="-25000" dirty="0" err="1" smtClean="0"/>
              <a:t>rel</a:t>
            </a:r>
            <a:r>
              <a:rPr lang="en-US" sz="2000" b="1" dirty="0" smtClean="0"/>
              <a:t> / τ</a:t>
            </a:r>
            <a:r>
              <a:rPr lang="en-US" sz="2000" b="1" baseline="-25000" dirty="0" smtClean="0"/>
              <a:t>I</a:t>
            </a:r>
            <a:endParaRPr lang="en-US" sz="2000" b="1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3537467" y="5006938"/>
            <a:ext cx="54707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</a:rPr>
              <a:t>τ</a:t>
            </a:r>
            <a:r>
              <a:rPr lang="en-US" b="1" baseline="-25000" dirty="0" err="1" smtClean="0">
                <a:solidFill>
                  <a:srgbClr val="660066"/>
                </a:solidFill>
              </a:rPr>
              <a:t>rel</a:t>
            </a:r>
            <a:r>
              <a:rPr lang="en-US" b="1" baseline="-25000" dirty="0" smtClean="0">
                <a:solidFill>
                  <a:srgbClr val="660066"/>
                </a:solidFill>
              </a:rPr>
              <a:t> </a:t>
            </a:r>
            <a:r>
              <a:rPr lang="en-US" b="1" baseline="30000" dirty="0" smtClean="0">
                <a:solidFill>
                  <a:srgbClr val="660066"/>
                </a:solidFill>
              </a:rPr>
              <a:t> </a:t>
            </a:r>
            <a:r>
              <a:rPr lang="en-US" b="1" dirty="0" smtClean="0">
                <a:solidFill>
                  <a:srgbClr val="660066"/>
                </a:solidFill>
              </a:rPr>
              <a:t>is the relaxation time of the critical mode at the boundary of critical region</a:t>
            </a:r>
            <a:r>
              <a:rPr lang="en-US" b="1" baseline="-25000" dirty="0" smtClean="0">
                <a:solidFill>
                  <a:srgbClr val="660066"/>
                </a:solidFill>
              </a:rPr>
              <a:t> </a:t>
            </a:r>
          </a:p>
          <a:p>
            <a:endParaRPr lang="en-US" b="1" baseline="-25000" dirty="0" smtClean="0">
              <a:solidFill>
                <a:srgbClr val="660066"/>
              </a:solidFill>
            </a:endParaRPr>
          </a:p>
          <a:p>
            <a:r>
              <a:rPr lang="en-US" b="1" dirty="0" smtClean="0">
                <a:solidFill>
                  <a:srgbClr val="660066"/>
                </a:solidFill>
              </a:rPr>
              <a:t>τ</a:t>
            </a:r>
            <a:r>
              <a:rPr lang="en-US" b="1" baseline="-25000" dirty="0" smtClean="0">
                <a:solidFill>
                  <a:srgbClr val="660066"/>
                </a:solidFill>
              </a:rPr>
              <a:t>I </a:t>
            </a:r>
            <a:r>
              <a:rPr lang="en-US" b="1" dirty="0" smtClean="0">
                <a:solidFill>
                  <a:srgbClr val="660066"/>
                </a:solidFill>
              </a:rPr>
              <a:t>is the initial time at which the system enters the </a:t>
            </a:r>
          </a:p>
          <a:p>
            <a:r>
              <a:rPr lang="en-US" b="1" dirty="0">
                <a:solidFill>
                  <a:srgbClr val="660066"/>
                </a:solidFill>
              </a:rPr>
              <a:t>c</a:t>
            </a:r>
            <a:r>
              <a:rPr lang="en-US" b="1" dirty="0" smtClean="0">
                <a:solidFill>
                  <a:srgbClr val="660066"/>
                </a:solidFill>
              </a:rPr>
              <a:t>ritical region</a:t>
            </a:r>
          </a:p>
          <a:p>
            <a:endParaRPr lang="en-US" sz="1000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660066"/>
                </a:solidFill>
              </a:rPr>
              <a:t>Reasonable guess: </a:t>
            </a:r>
            <a:r>
              <a:rPr lang="en-US" b="1" dirty="0" err="1" smtClean="0">
                <a:solidFill>
                  <a:srgbClr val="660066"/>
                </a:solidFill>
              </a:rPr>
              <a:t>τ</a:t>
            </a:r>
            <a:r>
              <a:rPr lang="en-US" b="1" baseline="-25000" dirty="0" err="1" smtClean="0">
                <a:solidFill>
                  <a:srgbClr val="660066"/>
                </a:solidFill>
              </a:rPr>
              <a:t>rel</a:t>
            </a:r>
            <a:r>
              <a:rPr lang="en-US" b="1" dirty="0" smtClean="0">
                <a:solidFill>
                  <a:srgbClr val="660066"/>
                </a:solidFill>
              </a:rPr>
              <a:t> = 1 fm, τ</a:t>
            </a:r>
            <a:r>
              <a:rPr lang="en-US" b="1" baseline="-25000" dirty="0" smtClean="0">
                <a:solidFill>
                  <a:srgbClr val="660066"/>
                </a:solidFill>
              </a:rPr>
              <a:t>I</a:t>
            </a:r>
            <a:r>
              <a:rPr lang="en-US" b="1" dirty="0" smtClean="0">
                <a:solidFill>
                  <a:srgbClr val="660066"/>
                </a:solidFill>
              </a:rPr>
              <a:t> = 10 fm</a:t>
            </a:r>
            <a:endParaRPr lang="en-US" b="1" baseline="-25000" dirty="0" smtClean="0">
              <a:solidFill>
                <a:srgbClr val="660066"/>
              </a:solidFill>
            </a:endParaRPr>
          </a:p>
          <a:p>
            <a:endParaRPr lang="en-US" b="1" dirty="0" smtClean="0"/>
          </a:p>
          <a:p>
            <a:endParaRPr lang="en-US" b="1" baseline="-25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Results: memory effects on </a:t>
            </a:r>
            <a:r>
              <a:rPr lang="en-US" sz="3200" b="1" dirty="0" err="1" smtClean="0">
                <a:solidFill>
                  <a:srgbClr val="0000FF"/>
                </a:solidFill>
              </a:rPr>
              <a:t>cumulants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935" t="7548"/>
          <a:stretch>
            <a:fillRect/>
          </a:stretch>
        </p:blipFill>
        <p:spPr>
          <a:xfrm>
            <a:off x="245540" y="1728463"/>
            <a:ext cx="8686800" cy="282992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6200000" flipV="1">
            <a:off x="1281731" y="1751968"/>
            <a:ext cx="458572" cy="411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2089" y="1359131"/>
            <a:ext cx="663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8000"/>
                </a:solidFill>
              </a:rPr>
              <a:t>e</a:t>
            </a:r>
            <a:r>
              <a:rPr lang="en-US" sz="1600" b="1" dirty="0" err="1" smtClean="0">
                <a:solidFill>
                  <a:srgbClr val="008000"/>
                </a:solidFill>
              </a:rPr>
              <a:t>quil</a:t>
            </a:r>
            <a:r>
              <a:rPr lang="en-US" sz="1600" b="1" dirty="0" smtClean="0">
                <a:solidFill>
                  <a:srgbClr val="008000"/>
                </a:solidFill>
              </a:rPr>
              <a:t>.</a:t>
            </a:r>
            <a:endParaRPr lang="en-US" sz="1600" b="1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1995856" y="1829724"/>
            <a:ext cx="687860" cy="423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27895" y="1328353"/>
            <a:ext cx="1318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60066"/>
              </a:buClr>
            </a:pPr>
            <a:r>
              <a:rPr lang="en-US" sz="1600" b="1" dirty="0" err="1" smtClean="0">
                <a:solidFill>
                  <a:srgbClr val="008000"/>
                </a:solidFill>
              </a:rPr>
              <a:t>τ</a:t>
            </a:r>
            <a:r>
              <a:rPr lang="en-US" sz="1600" b="1" baseline="-25000" dirty="0" err="1" smtClean="0">
                <a:solidFill>
                  <a:srgbClr val="008000"/>
                </a:solidFill>
              </a:rPr>
              <a:t>rel</a:t>
            </a:r>
            <a:r>
              <a:rPr lang="en-US" sz="1600" b="1" dirty="0" smtClean="0">
                <a:solidFill>
                  <a:srgbClr val="008000"/>
                </a:solidFill>
              </a:rPr>
              <a:t> / τ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I </a:t>
            </a:r>
            <a:r>
              <a:rPr lang="en-US" sz="1600" b="1" dirty="0" smtClean="0">
                <a:solidFill>
                  <a:srgbClr val="008000"/>
                </a:solidFill>
              </a:rPr>
              <a:t>=0.005</a:t>
            </a:r>
            <a:endParaRPr lang="en-US" sz="1600" b="1" baseline="-25000" dirty="0">
              <a:solidFill>
                <a:srgbClr val="008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2315826" y="2468538"/>
            <a:ext cx="542257" cy="376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99367" y="2046991"/>
            <a:ext cx="551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60066"/>
              </a:buClr>
            </a:pPr>
            <a:r>
              <a:rPr lang="en-US" sz="1600" b="1" dirty="0" smtClean="0">
                <a:solidFill>
                  <a:srgbClr val="008000"/>
                </a:solidFill>
              </a:rPr>
              <a:t>0.02</a:t>
            </a:r>
            <a:endParaRPr lang="en-US" sz="1600" b="1" baseline="-25000" dirty="0">
              <a:solidFill>
                <a:srgbClr val="008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2672616" y="2731242"/>
            <a:ext cx="482090" cy="404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94597" y="2385549"/>
            <a:ext cx="551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60066"/>
              </a:buClr>
            </a:pPr>
            <a:r>
              <a:rPr lang="en-US" sz="1600" b="1" dirty="0" smtClean="0">
                <a:solidFill>
                  <a:srgbClr val="008000"/>
                </a:solidFill>
              </a:rPr>
              <a:t>0.05</a:t>
            </a:r>
            <a:endParaRPr lang="en-US" sz="1600" b="1" baseline="-250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2626131" y="3973251"/>
            <a:ext cx="403597" cy="233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68646" y="4291761"/>
            <a:ext cx="447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0.2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99063" y="1559185"/>
            <a:ext cx="53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F.C I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37291" y="1559185"/>
            <a:ext cx="59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F.C II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35331" y="1559186"/>
            <a:ext cx="661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F.C.III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5490" y="4855993"/>
            <a:ext cx="8047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Increasing deviation and even change in magnitude with increasing </a:t>
            </a:r>
            <a:r>
              <a:rPr lang="en-US" sz="2000" b="1" dirty="0" err="1" smtClean="0"/>
              <a:t>τ</a:t>
            </a:r>
            <a:r>
              <a:rPr lang="en-US" sz="2000" b="1" baseline="-25000" dirty="0" err="1" smtClean="0"/>
              <a:t>rel</a:t>
            </a:r>
            <a:r>
              <a:rPr lang="en-US" sz="2000" b="1" dirty="0" smtClean="0"/>
              <a:t> / τ</a:t>
            </a:r>
            <a:r>
              <a:rPr lang="en-US" sz="2000" b="1" baseline="-25000" dirty="0" smtClean="0"/>
              <a:t>I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575490" y="5694460"/>
            <a:ext cx="6230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Freeze-out curves from </a:t>
            </a:r>
            <a:r>
              <a:rPr lang="en-US" sz="2000" b="1" dirty="0" err="1" smtClean="0">
                <a:solidFill>
                  <a:srgbClr val="008000"/>
                </a:solidFill>
              </a:rPr>
              <a:t>parametrization</a:t>
            </a:r>
            <a:r>
              <a:rPr lang="en-US" sz="2000" b="1" dirty="0" smtClean="0">
                <a:solidFill>
                  <a:srgbClr val="008000"/>
                </a:solidFill>
              </a:rPr>
              <a:t> of particle ratios 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7776" y="6094570"/>
            <a:ext cx="4266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Cleymans,Oeschler,Redlich,Wheaton</a:t>
            </a:r>
            <a:r>
              <a:rPr lang="en-US" sz="1400" b="1" dirty="0" smtClean="0">
                <a:solidFill>
                  <a:srgbClr val="008000"/>
                </a:solidFill>
              </a:rPr>
              <a:t>, hep-ph/0511094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Results: memory effects on </a:t>
            </a:r>
            <a:r>
              <a:rPr lang="en-US" sz="3200" b="1" dirty="0" err="1" smtClean="0">
                <a:solidFill>
                  <a:srgbClr val="0000FF"/>
                </a:solidFill>
              </a:rPr>
              <a:t>cumulants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939"/>
          <a:stretch>
            <a:fillRect/>
          </a:stretch>
        </p:blipFill>
        <p:spPr>
          <a:xfrm>
            <a:off x="457200" y="1448715"/>
            <a:ext cx="8229600" cy="4385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4584" y="1279438"/>
            <a:ext cx="116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Equilibrium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2079" y="1264049"/>
            <a:ext cx="1214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60066"/>
              </a:buClr>
            </a:pPr>
            <a:r>
              <a:rPr lang="en-US" sz="1600" b="1" dirty="0" err="1" smtClean="0">
                <a:solidFill>
                  <a:srgbClr val="008000"/>
                </a:solidFill>
              </a:rPr>
              <a:t>τ</a:t>
            </a:r>
            <a:r>
              <a:rPr lang="en-US" sz="1600" b="1" baseline="-25000" dirty="0" err="1" smtClean="0">
                <a:solidFill>
                  <a:srgbClr val="008000"/>
                </a:solidFill>
              </a:rPr>
              <a:t>rel</a:t>
            </a:r>
            <a:r>
              <a:rPr lang="en-US" sz="1600" b="1" dirty="0" smtClean="0">
                <a:solidFill>
                  <a:srgbClr val="008000"/>
                </a:solidFill>
              </a:rPr>
              <a:t> / τ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I </a:t>
            </a:r>
            <a:r>
              <a:rPr lang="en-US" sz="1600" b="1" dirty="0" smtClean="0">
                <a:solidFill>
                  <a:srgbClr val="008000"/>
                </a:solidFill>
              </a:rPr>
              <a:t>=0.05</a:t>
            </a:r>
            <a:endParaRPr lang="en-US" sz="1600" b="1" baseline="-25000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9190" y="1248660"/>
            <a:ext cx="111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60066"/>
              </a:buClr>
            </a:pPr>
            <a:r>
              <a:rPr lang="en-US" sz="1600" b="1" dirty="0" err="1" smtClean="0">
                <a:solidFill>
                  <a:srgbClr val="008000"/>
                </a:solidFill>
              </a:rPr>
              <a:t>τ</a:t>
            </a:r>
            <a:r>
              <a:rPr lang="en-US" sz="1600" b="1" baseline="-25000" dirty="0" err="1" smtClean="0">
                <a:solidFill>
                  <a:srgbClr val="008000"/>
                </a:solidFill>
              </a:rPr>
              <a:t>rel</a:t>
            </a:r>
            <a:r>
              <a:rPr lang="en-US" sz="1600" b="1" dirty="0" smtClean="0">
                <a:solidFill>
                  <a:srgbClr val="008000"/>
                </a:solidFill>
              </a:rPr>
              <a:t> / τ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I </a:t>
            </a:r>
            <a:r>
              <a:rPr lang="en-US" sz="1600" b="1" dirty="0" smtClean="0">
                <a:solidFill>
                  <a:srgbClr val="008000"/>
                </a:solidFill>
              </a:rPr>
              <a:t>=0.2</a:t>
            </a:r>
            <a:endParaRPr lang="en-US" sz="1600" b="1" baseline="-250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434" y="5834277"/>
            <a:ext cx="7308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Skewness</a:t>
            </a:r>
            <a:r>
              <a:rPr lang="en-US" sz="2000" b="1" dirty="0" smtClean="0"/>
              <a:t> (top) and Kurtosis (bottom) can change sign for a given </a:t>
            </a:r>
            <a:r>
              <a:rPr lang="en-US" sz="2000" b="1" dirty="0" err="1" smtClean="0"/>
              <a:t>μ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d</a:t>
            </a:r>
            <a:r>
              <a:rPr lang="en-US" sz="2000" b="1" dirty="0" smtClean="0"/>
              <a:t>epending on value of</a:t>
            </a:r>
            <a:r>
              <a:rPr lang="en-US" dirty="0" smtClean="0"/>
              <a:t> </a:t>
            </a:r>
            <a:r>
              <a:rPr lang="en-US" sz="2000" b="1" dirty="0" err="1" smtClean="0"/>
              <a:t>τ</a:t>
            </a:r>
            <a:r>
              <a:rPr lang="en-US" sz="2000" b="1" baseline="-25000" dirty="0" err="1" smtClean="0"/>
              <a:t>rel</a:t>
            </a:r>
            <a:r>
              <a:rPr lang="en-US" sz="2000" b="1" dirty="0" smtClean="0"/>
              <a:t> / τ</a:t>
            </a:r>
            <a:r>
              <a:rPr lang="en-US" sz="2000" b="1" baseline="-25000" dirty="0" smtClean="0"/>
              <a:t>I 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Cumulants</a:t>
            </a:r>
            <a:r>
              <a:rPr lang="en-US" sz="3200" b="1" dirty="0" smtClean="0">
                <a:solidFill>
                  <a:srgbClr val="0000FF"/>
                </a:solidFill>
              </a:rPr>
              <a:t> at fireball freeze-out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950476" cy="3380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826" y="835223"/>
            <a:ext cx="3225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Mukherjee,Venugopalan,Yin,1512.08022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710" y="4734858"/>
            <a:ext cx="6974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Different combination of freeze-out curves and relaxation times </a:t>
            </a:r>
          </a:p>
          <a:p>
            <a:r>
              <a:rPr lang="en-US" sz="2000" b="1" dirty="0" smtClean="0"/>
              <a:t>… can give similar results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4095" y="6047619"/>
            <a:ext cx="5840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μ</a:t>
            </a:r>
            <a:r>
              <a:rPr lang="en-US" sz="2000" b="1" dirty="0" smtClean="0">
                <a:solidFill>
                  <a:srgbClr val="008000"/>
                </a:solidFill>
              </a:rPr>
              <a:t> (√</a:t>
            </a:r>
            <a:r>
              <a:rPr lang="en-US" sz="2000" b="1" dirty="0" err="1" smtClean="0">
                <a:solidFill>
                  <a:srgbClr val="008000"/>
                </a:solidFill>
              </a:rPr>
              <a:t>s</a:t>
            </a:r>
            <a:r>
              <a:rPr lang="en-US" sz="2000" b="1" dirty="0" smtClean="0">
                <a:solidFill>
                  <a:srgbClr val="008000"/>
                </a:solidFill>
              </a:rPr>
              <a:t> ) ~ 1/√s   again from particle ratios at freeze-out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8476" y="644772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Cleymans,Oeschler,Redlich,Wheaton</a:t>
            </a:r>
            <a:r>
              <a:rPr lang="en-US" sz="1400" b="1" dirty="0" smtClean="0">
                <a:solidFill>
                  <a:srgbClr val="008000"/>
                </a:solidFill>
              </a:rPr>
              <a:t>, hep-ph/0511094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Summary of first study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2199"/>
            <a:ext cx="8491309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sz="2000" dirty="0" smtClean="0"/>
              <a:t> </a:t>
            </a:r>
            <a:r>
              <a:rPr lang="en-US" sz="2000" b="1" dirty="0" smtClean="0"/>
              <a:t>Critical slowing down suggests that non-equilibrium dynamics and memory effects will play an important role if the width of the critical region is sizeable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endParaRPr lang="en-US" sz="2000" b="1" dirty="0" smtClean="0"/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Skewness</a:t>
            </a:r>
            <a:r>
              <a:rPr lang="en-US" sz="2000" b="1" dirty="0" smtClean="0"/>
              <a:t> and kurtosis change significantly in magnitude and sign depending on the relaxation time of the diffusive mode, lifetime of system, and freeze-out location relative to the critical point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endParaRPr lang="en-US" sz="2000" b="1" dirty="0" smtClean="0"/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sz="2000" b="1" dirty="0" smtClean="0"/>
              <a:t> Comparisons with experiment, in particular inference of critical </a:t>
            </a:r>
            <a:r>
              <a:rPr lang="en-US" sz="2000" b="1" dirty="0" err="1" smtClean="0"/>
              <a:t>behaviour</a:t>
            </a:r>
            <a:r>
              <a:rPr lang="en-US" sz="2000" b="1" dirty="0" smtClean="0"/>
              <a:t>, </a:t>
            </a:r>
          </a:p>
          <a:p>
            <a:pPr>
              <a:buClr>
                <a:srgbClr val="FF0000"/>
              </a:buClr>
              <a:buNone/>
            </a:pPr>
            <a:r>
              <a:rPr lang="en-US" sz="2000" b="1" dirty="0" smtClean="0"/>
              <a:t>      require theory uncertainties (from lattice simulations to quantitative modeling of fireball trajectories) be nailed down </a:t>
            </a:r>
          </a:p>
          <a:p>
            <a:pPr>
              <a:buClr>
                <a:srgbClr val="FF0000"/>
              </a:buClr>
              <a:buNone/>
            </a:pPr>
            <a:r>
              <a:rPr lang="en-US" sz="2000" dirty="0" smtClean="0"/>
              <a:t>      (</a:t>
            </a:r>
            <a:r>
              <a:rPr lang="en-US" sz="2000" b="1" dirty="0" smtClean="0">
                <a:solidFill>
                  <a:srgbClr val="008000"/>
                </a:solidFill>
              </a:rPr>
              <a:t>BEST Topical Collaboration: co-</a:t>
            </a:r>
            <a:r>
              <a:rPr lang="en-US" sz="2000" b="1" dirty="0" err="1" smtClean="0">
                <a:solidFill>
                  <a:srgbClr val="008000"/>
                </a:solidFill>
              </a:rPr>
              <a:t>Pis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Swagato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Mukherjee</a:t>
            </a:r>
            <a:r>
              <a:rPr lang="en-US" sz="2000" b="1" dirty="0" smtClean="0">
                <a:solidFill>
                  <a:srgbClr val="008000"/>
                </a:solidFill>
              </a:rPr>
              <a:t> + Volker Koch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5" y="123927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Study II: </a:t>
            </a:r>
            <a:r>
              <a:rPr lang="en-US" sz="3200" b="1" dirty="0" err="1" smtClean="0">
                <a:solidFill>
                  <a:srgbClr val="0000FF"/>
                </a:solidFill>
              </a:rPr>
              <a:t>Sphaleron</a:t>
            </a:r>
            <a:r>
              <a:rPr lang="en-US" sz="3200" b="1" dirty="0" smtClean="0">
                <a:solidFill>
                  <a:srgbClr val="0000FF"/>
                </a:solidFill>
              </a:rPr>
              <a:t> transitions in the </a:t>
            </a:r>
            <a:r>
              <a:rPr lang="en-US" sz="3200" b="1" dirty="0" err="1" smtClean="0">
                <a:solidFill>
                  <a:srgbClr val="0000FF"/>
                </a:solidFill>
              </a:rPr>
              <a:t>Glasma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57200" y="2953771"/>
            <a:ext cx="8534400" cy="2209800"/>
            <a:chOff x="384" y="2784"/>
            <a:chExt cx="5376" cy="1392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84" y="2784"/>
              <a:ext cx="5376" cy="1335"/>
              <a:chOff x="576" y="2688"/>
              <a:chExt cx="4174" cy="1457"/>
            </a:xfrm>
          </p:grpSpPr>
          <p:pic>
            <p:nvPicPr>
              <p:cNvPr id="7" name="Picture 7" descr="AllEvol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6" y="2688"/>
                <a:ext cx="4174" cy="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672" y="3662"/>
                <a:ext cx="715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/>
                  <a:t>Color Glass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600" b="1"/>
                  <a:t>Condensates</a:t>
                </a:r>
                <a:endParaRPr lang="en-US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488" y="3632"/>
                <a:ext cx="604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/>
                  <a:t>Initial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600" b="1"/>
                  <a:t>Singularity</a:t>
                </a:r>
                <a:endParaRPr lang="en-US" sz="1800" b="1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2112" y="3599"/>
                <a:ext cx="49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Glasma</a:t>
                </a: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2928" y="3648"/>
                <a:ext cx="730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/>
                  <a:t>sQGP - </a:t>
                </a:r>
              </a:p>
              <a:p>
                <a:r>
                  <a:rPr lang="en-US" sz="1800" b="1"/>
                  <a:t>perfect fluid</a:t>
                </a:r>
                <a:endParaRPr lang="en-US">
                  <a:latin typeface="Futura" charset="0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3878" y="3675"/>
                <a:ext cx="51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/>
                  <a:t>Hadron </a:t>
                </a:r>
              </a:p>
              <a:p>
                <a:r>
                  <a:rPr lang="en-US" sz="1800" b="1"/>
                  <a:t>Gas</a:t>
                </a:r>
              </a:p>
            </p:txBody>
          </p:sp>
        </p:grpSp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912" y="4176"/>
              <a:ext cx="4224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3158265" y="2953771"/>
            <a:ext cx="1745188" cy="166983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40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4559" y="5733200"/>
            <a:ext cx="861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Glasma</a:t>
            </a:r>
            <a:r>
              <a:rPr lang="en-US" b="1" dirty="0" smtClean="0"/>
              <a:t>: over-occupied non-equilibrium plasma characterized initially by a large scale Q</a:t>
            </a:r>
            <a:r>
              <a:rPr lang="en-US" b="1" baseline="-25000" dirty="0" smtClean="0"/>
              <a:t>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09538" y="2197605"/>
            <a:ext cx="613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>
                <a:solidFill>
                  <a:srgbClr val="008000"/>
                </a:solidFill>
              </a:rPr>
              <a:t>with Mark Mace and </a:t>
            </a:r>
            <a:r>
              <a:rPr lang="en-US" b="1" dirty="0" err="1" smtClean="0">
                <a:solidFill>
                  <a:srgbClr val="008000"/>
                </a:solidFill>
              </a:rPr>
              <a:t>Soeren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Schlichting</a:t>
            </a:r>
            <a:r>
              <a:rPr lang="en-US" b="1" dirty="0" smtClean="0">
                <a:solidFill>
                  <a:srgbClr val="008000"/>
                </a:solidFill>
              </a:rPr>
              <a:t>, to appear this week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Outline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83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N</a:t>
            </a:r>
            <a:r>
              <a:rPr lang="en-US" sz="2000" b="1" dirty="0" smtClean="0"/>
              <a:t>on-equilibrium dynamics of two situations of interest in heavy-ion collisions:</a:t>
            </a:r>
          </a:p>
          <a:p>
            <a:pPr marL="571500" indent="-571500">
              <a:buNone/>
            </a:pPr>
            <a:r>
              <a:rPr lang="en-US" sz="2000" b="1" dirty="0" smtClean="0"/>
              <a:t> </a:t>
            </a:r>
          </a:p>
          <a:p>
            <a:pPr marL="571500" indent="-571500">
              <a:buClr>
                <a:srgbClr val="660066"/>
              </a:buClr>
              <a:buFont typeface="Wingdings" charset="2"/>
              <a:buChar char="u"/>
            </a:pPr>
            <a:r>
              <a:rPr lang="en-US" sz="2000" b="1" dirty="0" smtClean="0"/>
              <a:t>Real time dynamics of critical fluctuations in the vicinity of a critical point</a:t>
            </a:r>
          </a:p>
          <a:p>
            <a:pPr marL="571500" indent="-571500">
              <a:buClr>
                <a:srgbClr val="660066"/>
              </a:buClr>
              <a:buNone/>
            </a:pPr>
            <a:r>
              <a:rPr lang="en-US" sz="2000" b="1" dirty="0" smtClean="0"/>
              <a:t>           – relevant for a Beam </a:t>
            </a:r>
            <a:r>
              <a:rPr lang="en-US" sz="2000" b="1" dirty="0"/>
              <a:t>E</a:t>
            </a:r>
            <a:r>
              <a:rPr lang="en-US" sz="2000" b="1" dirty="0" smtClean="0"/>
              <a:t>nergy </a:t>
            </a:r>
            <a:r>
              <a:rPr lang="en-US" sz="2000" b="1" dirty="0"/>
              <a:t>S</a:t>
            </a:r>
            <a:r>
              <a:rPr lang="en-US" sz="2000" b="1" dirty="0" smtClean="0"/>
              <a:t>can of the QCD phase diagram</a:t>
            </a:r>
          </a:p>
          <a:p>
            <a:pPr marL="571500" indent="-571500">
              <a:buClr>
                <a:srgbClr val="660066"/>
              </a:buClr>
              <a:buNone/>
            </a:pPr>
            <a:r>
              <a:rPr lang="en-US" sz="2000" b="1" dirty="0" smtClean="0"/>
              <a:t>           (</a:t>
            </a:r>
            <a:r>
              <a:rPr lang="en-US" sz="2000" b="1" dirty="0" smtClean="0">
                <a:solidFill>
                  <a:srgbClr val="008000"/>
                </a:solidFill>
              </a:rPr>
              <a:t>with </a:t>
            </a:r>
            <a:r>
              <a:rPr lang="en-US" sz="2000" b="1" dirty="0" err="1" smtClean="0">
                <a:solidFill>
                  <a:srgbClr val="008000"/>
                </a:solidFill>
              </a:rPr>
              <a:t>Swagato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Mukherjee</a:t>
            </a:r>
            <a:r>
              <a:rPr lang="en-US" sz="2000" b="1" dirty="0" smtClean="0">
                <a:solidFill>
                  <a:srgbClr val="008000"/>
                </a:solidFill>
              </a:rPr>
              <a:t> and Yi Yin</a:t>
            </a:r>
            <a:r>
              <a:rPr lang="en-US" sz="2000" b="1" dirty="0" smtClean="0"/>
              <a:t>)</a:t>
            </a:r>
          </a:p>
          <a:p>
            <a:pPr marL="571500" indent="-571500">
              <a:buClr>
                <a:srgbClr val="660066"/>
              </a:buClr>
              <a:buFont typeface="Wingdings" charset="2"/>
              <a:buChar char="u"/>
            </a:pPr>
            <a:endParaRPr lang="en-US" sz="2000" b="1" dirty="0" smtClean="0"/>
          </a:p>
          <a:p>
            <a:pPr marL="571500" indent="-571500">
              <a:buClr>
                <a:srgbClr val="660066"/>
              </a:buClr>
              <a:buFont typeface="Wingdings" charset="2"/>
              <a:buChar char="u"/>
            </a:pPr>
            <a:r>
              <a:rPr lang="en-US" sz="2000" b="1" dirty="0" err="1" smtClean="0"/>
              <a:t>Sphaleron</a:t>
            </a:r>
            <a:r>
              <a:rPr lang="en-US" sz="2000" b="1" dirty="0" smtClean="0"/>
              <a:t> transitions in an </a:t>
            </a:r>
            <a:r>
              <a:rPr lang="en-US" sz="2000" b="1" dirty="0" err="1" smtClean="0"/>
              <a:t>overoccupied</a:t>
            </a:r>
            <a:r>
              <a:rPr lang="en-US" sz="2000" b="1" dirty="0" smtClean="0"/>
              <a:t> non-</a:t>
            </a:r>
            <a:r>
              <a:rPr lang="en-US" sz="2000" b="1" dirty="0" err="1" smtClean="0"/>
              <a:t>Abelian</a:t>
            </a:r>
            <a:r>
              <a:rPr lang="en-US" sz="2000" b="1" dirty="0" smtClean="0"/>
              <a:t> plasma (the </a:t>
            </a:r>
            <a:r>
              <a:rPr lang="en-US" sz="2000" b="1" dirty="0" err="1" smtClean="0"/>
              <a:t>Glasma</a:t>
            </a:r>
            <a:r>
              <a:rPr lang="en-US" sz="2000" b="1" dirty="0" smtClean="0"/>
              <a:t>)</a:t>
            </a:r>
          </a:p>
          <a:p>
            <a:pPr marL="571500" indent="-571500">
              <a:buClr>
                <a:srgbClr val="660066"/>
              </a:buClr>
              <a:buNone/>
            </a:pPr>
            <a:r>
              <a:rPr lang="en-US" sz="2000" b="1" dirty="0" smtClean="0"/>
              <a:t>           – relevant for searches for the </a:t>
            </a:r>
            <a:r>
              <a:rPr lang="en-US" sz="2000" b="1" dirty="0" err="1" smtClean="0"/>
              <a:t>Chiral</a:t>
            </a:r>
            <a:r>
              <a:rPr lang="en-US" sz="2000" b="1" dirty="0" smtClean="0"/>
              <a:t> Magnetic Effect</a:t>
            </a:r>
          </a:p>
          <a:p>
            <a:pPr marL="571500" indent="-571500">
              <a:buClr>
                <a:srgbClr val="660066"/>
              </a:buClr>
              <a:buNone/>
            </a:pPr>
            <a:r>
              <a:rPr lang="en-US" sz="2000" b="1" dirty="0" smtClean="0"/>
              <a:t>           (</a:t>
            </a:r>
            <a:r>
              <a:rPr lang="en-US" sz="2000" b="1" dirty="0" smtClean="0">
                <a:solidFill>
                  <a:srgbClr val="008000"/>
                </a:solidFill>
              </a:rPr>
              <a:t>with Mark Mace and </a:t>
            </a:r>
            <a:r>
              <a:rPr lang="en-US" sz="2000" b="1" dirty="0" err="1" smtClean="0">
                <a:solidFill>
                  <a:srgbClr val="008000"/>
                </a:solidFill>
              </a:rPr>
              <a:t>Soeren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Schlichting</a:t>
            </a:r>
            <a:r>
              <a:rPr lang="en-US" sz="2000" b="1" dirty="0" smtClean="0"/>
              <a:t>)</a:t>
            </a:r>
          </a:p>
          <a:p>
            <a:pPr marL="571500" indent="-571500">
              <a:buClr>
                <a:srgbClr val="660066"/>
              </a:buClr>
              <a:buNone/>
            </a:pPr>
            <a:r>
              <a:rPr lang="en-US" sz="2000" b="1" dirty="0" smtClean="0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Motivation: the </a:t>
            </a:r>
            <a:r>
              <a:rPr lang="en-US" sz="3200" b="1" dirty="0" err="1" smtClean="0">
                <a:solidFill>
                  <a:srgbClr val="0000FF"/>
                </a:solidFill>
              </a:rPr>
              <a:t>Chiral</a:t>
            </a:r>
            <a:r>
              <a:rPr lang="en-US" sz="3200" b="1" dirty="0" smtClean="0">
                <a:solidFill>
                  <a:srgbClr val="0000FF"/>
                </a:solidFill>
              </a:rPr>
              <a:t> Magnetic Effect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0133" t="5607" r="7382"/>
          <a:stretch>
            <a:fillRect/>
          </a:stretch>
        </p:blipFill>
        <p:spPr>
          <a:xfrm>
            <a:off x="305731" y="966625"/>
            <a:ext cx="4127368" cy="314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099" y="1143000"/>
            <a:ext cx="4561891" cy="2656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143" y="4107455"/>
            <a:ext cx="8888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Original idea: Topological transitions in the presence of an external magnetic field </a:t>
            </a:r>
          </a:p>
          <a:p>
            <a:r>
              <a:rPr lang="en-US" sz="2000" b="1" dirty="0"/>
              <a:t>c</a:t>
            </a:r>
            <a:r>
              <a:rPr lang="en-US" sz="2000" b="1" dirty="0" smtClean="0"/>
              <a:t>an generate an induced current with measurable consequences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88858" y="4815341"/>
            <a:ext cx="3755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Kharzeev,McLerran,Warringa</a:t>
            </a:r>
            <a:r>
              <a:rPr lang="en-US" sz="1400" b="1" dirty="0" smtClean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arXiv</a:t>
            </a:r>
            <a:r>
              <a:rPr lang="en-US" sz="1400" b="1" dirty="0" smtClean="0">
                <a:solidFill>
                  <a:srgbClr val="008000"/>
                </a:solidFill>
              </a:rPr>
              <a:t>: 0711.0950</a:t>
            </a:r>
          </a:p>
          <a:p>
            <a:r>
              <a:rPr lang="en-US" sz="1400" b="1" dirty="0" err="1" smtClean="0">
                <a:solidFill>
                  <a:srgbClr val="008000"/>
                </a:solidFill>
              </a:rPr>
              <a:t>Fukushima,Kharzeev,Warringa</a:t>
            </a:r>
            <a:r>
              <a:rPr lang="en-US" sz="1400" b="1" dirty="0" smtClean="0">
                <a:solidFill>
                  <a:srgbClr val="008000"/>
                </a:solidFill>
              </a:rPr>
              <a:t>, arXiv:1002.2495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143" y="5338561"/>
            <a:ext cx="924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Data from STAR, PHENIX and ALICE on opposite charge versus same charge correlations can be interpreted as providing hints of the CME</a:t>
            </a:r>
          </a:p>
          <a:p>
            <a:endParaRPr lang="en-US" sz="2000" b="1" dirty="0" smtClean="0"/>
          </a:p>
          <a:p>
            <a:r>
              <a:rPr lang="en-US" sz="2000" b="1" i="1" dirty="0" smtClean="0">
                <a:solidFill>
                  <a:srgbClr val="660066"/>
                </a:solidFill>
              </a:rPr>
              <a:t>But no first principles computation…</a:t>
            </a:r>
            <a:endParaRPr lang="en-US" sz="2000" b="1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Sphaleron</a:t>
            </a:r>
            <a:r>
              <a:rPr lang="en-US" sz="3200" b="1" dirty="0" smtClean="0">
                <a:solidFill>
                  <a:srgbClr val="0000FF"/>
                </a:solidFill>
              </a:rPr>
              <a:t> transitions in QCD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875" t="7316" r="3189" b="4413"/>
          <a:stretch>
            <a:fillRect/>
          </a:stretch>
        </p:blipFill>
        <p:spPr>
          <a:xfrm>
            <a:off x="210264" y="1808474"/>
            <a:ext cx="4527169" cy="312769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03454" y="2197865"/>
            <a:ext cx="3606800" cy="530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7048" y="1828533"/>
            <a:ext cx="171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Chiral</a:t>
            </a:r>
            <a:r>
              <a:rPr lang="en-US" b="1" dirty="0" smtClean="0"/>
              <a:t> Anomaly: </a:t>
            </a:r>
            <a:endParaRPr lang="en-US" b="1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03454" y="3097416"/>
            <a:ext cx="4044874" cy="486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5041" y="2728084"/>
            <a:ext cx="233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Chern</a:t>
            </a:r>
            <a:r>
              <a:rPr lang="en-US" b="1" dirty="0" smtClean="0"/>
              <a:t>-Simons current: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7048" y="3583521"/>
            <a:ext cx="174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Chern</a:t>
            </a:r>
            <a:r>
              <a:rPr lang="en-US" b="1" dirty="0" smtClean="0"/>
              <a:t>-Simons #: </a:t>
            </a:r>
            <a:endParaRPr lang="en-US" b="1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966846" y="3952853"/>
            <a:ext cx="2275869" cy="4704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417" y="967619"/>
            <a:ext cx="7673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Sphaleron</a:t>
            </a:r>
            <a:r>
              <a:rPr lang="en-US" sz="2000" b="1" dirty="0" smtClean="0"/>
              <a:t>: spatially localized, unstable finite energy classical solutions </a:t>
            </a:r>
          </a:p>
          <a:p>
            <a:r>
              <a:rPr lang="en-US" sz="2000" b="1" dirty="0" smtClean="0"/>
              <a:t>(</a:t>
            </a:r>
            <a:r>
              <a:rPr lang="en-US" sz="2000" b="1" dirty="0" err="1" smtClean="0">
                <a:solidFill>
                  <a:srgbClr val="008000"/>
                </a:solidFill>
              </a:rPr>
              <a:t>σφαλεροs</a:t>
            </a:r>
            <a:r>
              <a:rPr lang="en-US" sz="2000" b="1" dirty="0" smtClean="0">
                <a:solidFill>
                  <a:srgbClr val="008000"/>
                </a:solidFill>
              </a:rPr>
              <a:t> -``ready to fall”</a:t>
            </a:r>
            <a:r>
              <a:rPr lang="en-US" sz="2000" b="1" dirty="0" smtClean="0"/>
              <a:t>) 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48792" y="1305313"/>
            <a:ext cx="4999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EW theory: </a:t>
            </a:r>
            <a:r>
              <a:rPr lang="en-US" sz="1400" b="1" dirty="0" err="1" smtClean="0">
                <a:solidFill>
                  <a:srgbClr val="008000"/>
                </a:solidFill>
              </a:rPr>
              <a:t>Klinkhamer</a:t>
            </a:r>
            <a:r>
              <a:rPr lang="en-US" sz="1400" b="1" dirty="0" smtClean="0">
                <a:solidFill>
                  <a:srgbClr val="008000"/>
                </a:solidFill>
              </a:rPr>
              <a:t>, Manton, PRD30 (1984) 2212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QCD: </a:t>
            </a:r>
            <a:r>
              <a:rPr lang="en-US" sz="1400" b="1" dirty="0" err="1" smtClean="0">
                <a:solidFill>
                  <a:srgbClr val="008000"/>
                </a:solidFill>
              </a:rPr>
              <a:t>McLerran,Shaposhnikov,Turok,Voloshin</a:t>
            </a:r>
            <a:r>
              <a:rPr lang="en-US" sz="1400" b="1" dirty="0" smtClean="0">
                <a:solidFill>
                  <a:srgbClr val="008000"/>
                </a:solidFill>
              </a:rPr>
              <a:t>, PLB256 (1991) 451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6846" y="4423316"/>
            <a:ext cx="231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Rate of change of CS #</a:t>
            </a:r>
            <a:endParaRPr lang="en-US" b="1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002213" y="4792648"/>
            <a:ext cx="3508041" cy="546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6417" y="5463810"/>
            <a:ext cx="4711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00000"/>
              </a:buClr>
              <a:buFont typeface="Wingdings" charset="2"/>
              <a:buChar char="u"/>
            </a:pPr>
            <a:r>
              <a:rPr lang="en-US" sz="2000" b="1" dirty="0" smtClean="0"/>
              <a:t> Key quantity: </a:t>
            </a:r>
            <a:r>
              <a:rPr lang="en-US" sz="2000" b="1" dirty="0" err="1" smtClean="0"/>
              <a:t>Sphaleron</a:t>
            </a:r>
            <a:r>
              <a:rPr lang="en-US" sz="2000" b="1" dirty="0" smtClean="0"/>
              <a:t> transition rate</a:t>
            </a:r>
            <a:endParaRPr lang="en-US" sz="2000" b="1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694462" y="5863920"/>
            <a:ext cx="5763986" cy="761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Thermal </a:t>
            </a:r>
            <a:r>
              <a:rPr lang="en-US" sz="3200" b="1" dirty="0" err="1" smtClean="0">
                <a:solidFill>
                  <a:srgbClr val="0000FF"/>
                </a:solidFill>
              </a:rPr>
              <a:t>sphaleron</a:t>
            </a:r>
            <a:r>
              <a:rPr lang="en-US" sz="3200" b="1" dirty="0" smtClean="0">
                <a:solidFill>
                  <a:srgbClr val="0000FF"/>
                </a:solidFill>
              </a:rPr>
              <a:t> transition rate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049"/>
            <a:ext cx="3935023" cy="2702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5023" y="1228049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Cooled configurations—containing increasingly</a:t>
            </a:r>
          </a:p>
          <a:p>
            <a:r>
              <a:rPr lang="en-US" sz="2000" b="1" dirty="0"/>
              <a:t>s</a:t>
            </a:r>
            <a:r>
              <a:rPr lang="en-US" sz="2000" b="1" dirty="0" smtClean="0"/>
              <a:t>oft infrared modes cluster about integer values</a:t>
            </a:r>
          </a:p>
          <a:p>
            <a:r>
              <a:rPr lang="en-US" sz="2000" b="1" dirty="0"/>
              <a:t>o</a:t>
            </a:r>
            <a:r>
              <a:rPr lang="en-US" sz="2000" b="1" dirty="0" smtClean="0"/>
              <a:t>f CS #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6017"/>
          <a:stretch>
            <a:fillRect/>
          </a:stretch>
        </p:blipFill>
        <p:spPr>
          <a:xfrm>
            <a:off x="0" y="3930971"/>
            <a:ext cx="4330109" cy="2513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2774" y="3530861"/>
            <a:ext cx="4821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Reproduce seminal results of Guy D. Moore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564" y="4315278"/>
            <a:ext cx="4669462" cy="1540341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8242977" y="4315278"/>
            <a:ext cx="728050" cy="599671"/>
          </a:xfrm>
          <a:prstGeom prst="donut">
            <a:avLst>
              <a:gd name="adj" fmla="val 0"/>
            </a:avLst>
          </a:prstGeom>
          <a:solidFill>
            <a:srgbClr val="FF6600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916480" y="5441349"/>
            <a:ext cx="1296719" cy="243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68025" y="6211669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Parametric form predicted by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Arnold, Son, </a:t>
            </a:r>
            <a:r>
              <a:rPr lang="en-US" b="1" dirty="0" err="1" smtClean="0">
                <a:solidFill>
                  <a:srgbClr val="008000"/>
                </a:solidFill>
              </a:rPr>
              <a:t>Yaffe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4297" y="3930971"/>
            <a:ext cx="2587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Moore, </a:t>
            </a:r>
            <a:r>
              <a:rPr lang="en-US" sz="1400" b="1" dirty="0" err="1" smtClean="0">
                <a:solidFill>
                  <a:srgbClr val="008000"/>
                </a:solidFill>
              </a:rPr>
              <a:t>Tassler</a:t>
            </a:r>
            <a:r>
              <a:rPr lang="en-US" sz="1400" b="1" dirty="0" smtClean="0">
                <a:solidFill>
                  <a:srgbClr val="008000"/>
                </a:solidFill>
              </a:rPr>
              <a:t>, arXiv:1011.1167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Sphaleron</a:t>
            </a:r>
            <a:r>
              <a:rPr lang="en-US" sz="3200" b="1" dirty="0" smtClean="0">
                <a:solidFill>
                  <a:srgbClr val="0000FF"/>
                </a:solidFill>
              </a:rPr>
              <a:t> transitions in the </a:t>
            </a:r>
            <a:r>
              <a:rPr lang="en-US" sz="3200" b="1" dirty="0" err="1" smtClean="0">
                <a:solidFill>
                  <a:srgbClr val="0000FF"/>
                </a:solidFill>
              </a:rPr>
              <a:t>Glasma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76" y="940660"/>
            <a:ext cx="884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0066"/>
              </a:buClr>
              <a:buFont typeface="Wingdings" charset="2"/>
              <a:buChar char="u"/>
            </a:pPr>
            <a:r>
              <a:rPr lang="en-US" sz="2000" b="1" dirty="0" smtClean="0"/>
              <a:t> Large occupancy (for very weak couplings) suggests physics well approximated </a:t>
            </a:r>
          </a:p>
          <a:p>
            <a:pPr>
              <a:buClr>
                <a:srgbClr val="660066"/>
              </a:buClr>
            </a:pPr>
            <a:r>
              <a:rPr lang="en-US" sz="2000" b="1" dirty="0" smtClean="0"/>
              <a:t>      by classical-statistical real time simulations of gauge fields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148" y="2414521"/>
            <a:ext cx="5203316" cy="3648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806" y="1648546"/>
            <a:ext cx="4737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Berges,Scheffler,Sexty,arXiv:0712.3514</a:t>
            </a:r>
          </a:p>
          <a:p>
            <a:r>
              <a:rPr lang="en-US" sz="1400" b="1" dirty="0" err="1" smtClean="0">
                <a:solidFill>
                  <a:srgbClr val="008000"/>
                </a:solidFill>
              </a:rPr>
              <a:t>Schlichting</a:t>
            </a:r>
            <a:r>
              <a:rPr lang="en-US" sz="1400" b="1" dirty="0" smtClean="0">
                <a:solidFill>
                  <a:srgbClr val="008000"/>
                </a:solidFill>
              </a:rPr>
              <a:t>, atXiv:1207.1450</a:t>
            </a:r>
          </a:p>
          <a:p>
            <a:r>
              <a:rPr lang="en-US" sz="1400" b="1" dirty="0" err="1" smtClean="0">
                <a:solidFill>
                  <a:srgbClr val="008000"/>
                </a:solidFill>
              </a:rPr>
              <a:t>Kurkela,Moore</a:t>
            </a:r>
            <a:r>
              <a:rPr lang="en-US" sz="1400" b="1" dirty="0" smtClean="0">
                <a:solidFill>
                  <a:srgbClr val="008000"/>
                </a:solidFill>
              </a:rPr>
              <a:t>, arXiv:1207.1663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Berges,Boguslavski,Schlichting,Venugopalan,arXiv:1311.3005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6983" y="6267148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For simplicity, only consider </a:t>
            </a:r>
            <a:r>
              <a:rPr lang="en-US" b="1" dirty="0" err="1" smtClean="0">
                <a:solidFill>
                  <a:srgbClr val="008000"/>
                </a:solidFill>
              </a:rPr>
              <a:t>Glasma</a:t>
            </a:r>
            <a:r>
              <a:rPr lang="en-US" b="1" dirty="0" smtClean="0">
                <a:solidFill>
                  <a:srgbClr val="008000"/>
                </a:solidFill>
              </a:rPr>
              <a:t> in a box, and SU(2) gauge theory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526585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Digression: separation of scales in the </a:t>
            </a:r>
            <a:r>
              <a:rPr lang="en-US" sz="3200" b="1" dirty="0" err="1" smtClean="0">
                <a:solidFill>
                  <a:srgbClr val="0000FF"/>
                </a:solidFill>
              </a:rPr>
              <a:t>Glasma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2616"/>
          <a:stretch>
            <a:fillRect/>
          </a:stretch>
        </p:blipFill>
        <p:spPr>
          <a:xfrm>
            <a:off x="0" y="992389"/>
            <a:ext cx="4821900" cy="3355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1900" y="1143000"/>
            <a:ext cx="432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 (parametrically) one scale </a:t>
            </a:r>
            <a:r>
              <a:rPr lang="en-US" sz="2000" b="1" dirty="0" err="1" smtClean="0"/>
              <a:t>Glasma</a:t>
            </a:r>
            <a:r>
              <a:rPr lang="en-US" sz="2000" b="1" dirty="0" smtClean="0"/>
              <a:t> evolves towards the separation of length scales characteristic of a QGP:</a:t>
            </a:r>
          </a:p>
          <a:p>
            <a:endParaRPr lang="en-US" sz="1000" b="1" dirty="0" smtClean="0">
              <a:solidFill>
                <a:srgbClr val="660066"/>
              </a:solidFill>
            </a:endParaRPr>
          </a:p>
          <a:p>
            <a:r>
              <a:rPr lang="en-US" sz="2000" b="1" dirty="0" smtClean="0">
                <a:solidFill>
                  <a:srgbClr val="660066"/>
                </a:solidFill>
              </a:rPr>
              <a:t>T &gt;&gt; </a:t>
            </a:r>
            <a:r>
              <a:rPr lang="en-US" sz="2000" b="1" dirty="0" err="1" smtClean="0">
                <a:solidFill>
                  <a:srgbClr val="660066"/>
                </a:solidFill>
              </a:rPr>
              <a:t>gT</a:t>
            </a:r>
            <a:r>
              <a:rPr lang="en-US" sz="2000" b="1" dirty="0" smtClean="0">
                <a:solidFill>
                  <a:srgbClr val="660066"/>
                </a:solidFill>
              </a:rPr>
              <a:t> &gt;&gt; g</a:t>
            </a:r>
            <a:r>
              <a:rPr lang="en-US" sz="2000" b="1" baseline="30000" dirty="0" smtClean="0">
                <a:solidFill>
                  <a:srgbClr val="660066"/>
                </a:solidFill>
              </a:rPr>
              <a:t>2</a:t>
            </a:r>
            <a:r>
              <a:rPr lang="en-US" sz="2000" b="1" dirty="0" smtClean="0">
                <a:solidFill>
                  <a:srgbClr val="660066"/>
                </a:solidFill>
              </a:rPr>
              <a:t>T</a:t>
            </a:r>
            <a:endParaRPr lang="en-US" sz="2000" b="1" dirty="0">
              <a:solidFill>
                <a:srgbClr val="66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4845"/>
          <a:stretch>
            <a:fillRect/>
          </a:stretch>
        </p:blipFill>
        <p:spPr>
          <a:xfrm>
            <a:off x="457200" y="4321405"/>
            <a:ext cx="3699122" cy="25365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>
            <a:off x="2654610" y="4112435"/>
            <a:ext cx="1569732" cy="411567"/>
          </a:xfrm>
          <a:prstGeom prst="straightConnector1">
            <a:avLst/>
          </a:prstGeom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80134" y="4668026"/>
            <a:ext cx="4353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Trace of spatial Wilson loop obeys area</a:t>
            </a:r>
          </a:p>
          <a:p>
            <a:r>
              <a:rPr lang="en-US" sz="2000" b="1" dirty="0" smtClean="0"/>
              <a:t>law – string tension </a:t>
            </a:r>
            <a:r>
              <a:rPr lang="en-US" sz="2000" b="1" dirty="0" err="1" smtClean="0"/>
              <a:t>σ</a:t>
            </a:r>
            <a:r>
              <a:rPr lang="en-US" sz="2000" b="1" dirty="0" smtClean="0"/>
              <a:t> sensitive to </a:t>
            </a:r>
          </a:p>
          <a:p>
            <a:r>
              <a:rPr lang="en-US" sz="2000" b="1" dirty="0" smtClean="0"/>
              <a:t>Infrared dynamics on magnetic scale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Back to </a:t>
            </a:r>
            <a:r>
              <a:rPr lang="en-US" sz="3200" b="1" dirty="0" err="1" smtClean="0">
                <a:solidFill>
                  <a:srgbClr val="0000FF"/>
                </a:solidFill>
              </a:rPr>
              <a:t>sphaleron</a:t>
            </a:r>
            <a:r>
              <a:rPr lang="en-US" sz="3200" b="1" dirty="0" smtClean="0">
                <a:solidFill>
                  <a:srgbClr val="0000FF"/>
                </a:solidFill>
              </a:rPr>
              <a:t> transitions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8" y="1142999"/>
            <a:ext cx="4204288" cy="2994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85" y="1269319"/>
            <a:ext cx="4069816" cy="2868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988" y="4550278"/>
            <a:ext cx="7115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Distinctly un-</a:t>
            </a:r>
            <a:r>
              <a:rPr lang="en-US" sz="2000" b="1" dirty="0" err="1" smtClean="0"/>
              <a:t>Markovian</a:t>
            </a:r>
            <a:r>
              <a:rPr lang="en-US" sz="2000" b="1" dirty="0" smtClean="0"/>
              <a:t> behavior at late auto-correlation times…</a:t>
            </a:r>
          </a:p>
          <a:p>
            <a:r>
              <a:rPr lang="en-US" sz="2000" b="1" dirty="0" smtClean="0"/>
              <a:t>unlike thermal case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109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Topology in the </a:t>
            </a:r>
            <a:r>
              <a:rPr lang="en-US" sz="3200" b="1" dirty="0" err="1" smtClean="0">
                <a:solidFill>
                  <a:srgbClr val="0000FF"/>
                </a:solidFill>
              </a:rPr>
              <a:t>Glasma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9" y="1001901"/>
            <a:ext cx="64643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09" y="5697596"/>
            <a:ext cx="8558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Clustering around integer valued </a:t>
            </a:r>
            <a:r>
              <a:rPr lang="en-US" sz="2000" b="1" dirty="0" err="1" smtClean="0"/>
              <a:t>Chern</a:t>
            </a:r>
            <a:r>
              <a:rPr lang="en-US" sz="2000" b="1" dirty="0" smtClean="0"/>
              <a:t>-Simons number with increased cooling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Extracting the non-</a:t>
            </a:r>
            <a:r>
              <a:rPr lang="en-US" sz="3200" b="1" dirty="0" err="1" smtClean="0">
                <a:solidFill>
                  <a:srgbClr val="0000FF"/>
                </a:solidFill>
              </a:rPr>
              <a:t>equil</a:t>
            </a:r>
            <a:r>
              <a:rPr lang="en-US" sz="3200" b="1" dirty="0" smtClean="0">
                <a:solidFill>
                  <a:srgbClr val="0000FF"/>
                </a:solidFill>
              </a:rPr>
              <a:t>. </a:t>
            </a:r>
            <a:r>
              <a:rPr lang="en-US" sz="3200" b="1" dirty="0" err="1">
                <a:solidFill>
                  <a:srgbClr val="0000FF"/>
                </a:solidFill>
              </a:rPr>
              <a:t>S</a:t>
            </a:r>
            <a:r>
              <a:rPr lang="en-US" sz="3200" b="1" dirty="0" err="1" smtClean="0">
                <a:solidFill>
                  <a:srgbClr val="0000FF"/>
                </a:solidFill>
              </a:rPr>
              <a:t>phaleron</a:t>
            </a:r>
            <a:r>
              <a:rPr lang="en-US" sz="3200" b="1" dirty="0" smtClean="0">
                <a:solidFill>
                  <a:srgbClr val="0000FF"/>
                </a:solidFill>
              </a:rPr>
              <a:t>  rate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11" y="919593"/>
            <a:ext cx="5829300" cy="4445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4727" y="5487791"/>
            <a:ext cx="6260659" cy="77800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346295" y="3574508"/>
            <a:ext cx="1117093" cy="43505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3388" y="3343675"/>
            <a:ext cx="115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(Q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t)</a:t>
            </a:r>
            <a:r>
              <a:rPr lang="en-US" sz="2400" b="1" baseline="30000" dirty="0" smtClean="0"/>
              <a:t>-8/7</a:t>
            </a:r>
            <a:endParaRPr lang="en-US" sz="2400" b="1" baseline="300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14727" y="2295070"/>
            <a:ext cx="587375" cy="78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Extracting the non-</a:t>
            </a:r>
            <a:r>
              <a:rPr lang="en-US" sz="3200" b="1" dirty="0" err="1" smtClean="0">
                <a:solidFill>
                  <a:srgbClr val="0000FF"/>
                </a:solidFill>
              </a:rPr>
              <a:t>equil</a:t>
            </a:r>
            <a:r>
              <a:rPr lang="en-US" sz="3200" b="1" dirty="0" smtClean="0">
                <a:solidFill>
                  <a:srgbClr val="0000FF"/>
                </a:solidFill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</a:rPr>
              <a:t>Sphaleron</a:t>
            </a:r>
            <a:r>
              <a:rPr lang="en-US" sz="3200" b="1" dirty="0" smtClean="0">
                <a:solidFill>
                  <a:srgbClr val="0000FF"/>
                </a:solidFill>
              </a:rPr>
              <a:t> rate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727" y="5487791"/>
            <a:ext cx="6260659" cy="77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86" y="1043711"/>
            <a:ext cx="5740400" cy="4356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7611" y="2127286"/>
            <a:ext cx="587375" cy="78876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985271" y="2528024"/>
            <a:ext cx="729050" cy="693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58649" y="180412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Independent of occupancy</a:t>
            </a:r>
          </a:p>
          <a:p>
            <a:r>
              <a:rPr lang="en-US" b="1" dirty="0" smtClean="0"/>
              <a:t> factor n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Extracting the non-</a:t>
            </a:r>
            <a:r>
              <a:rPr lang="en-US" sz="3200" b="1" dirty="0" err="1" smtClean="0">
                <a:solidFill>
                  <a:srgbClr val="0000FF"/>
                </a:solidFill>
              </a:rPr>
              <a:t>equil</a:t>
            </a:r>
            <a:r>
              <a:rPr lang="en-US" sz="3200" b="1" dirty="0" smtClean="0">
                <a:solidFill>
                  <a:srgbClr val="0000FF"/>
                </a:solidFill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</a:rPr>
              <a:t>Sphaleron</a:t>
            </a:r>
            <a:r>
              <a:rPr lang="en-US" sz="3200" b="1" dirty="0" smtClean="0">
                <a:solidFill>
                  <a:srgbClr val="0000FF"/>
                </a:solidFill>
              </a:rPr>
              <a:t> rate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69" y="1143000"/>
            <a:ext cx="6223000" cy="425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42" y="5397500"/>
            <a:ext cx="6474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660066"/>
                </a:solidFill>
              </a:rPr>
              <a:t>Γ</a:t>
            </a:r>
            <a:r>
              <a:rPr lang="en-US" sz="2000" b="1" baseline="-25000" dirty="0" err="1" smtClean="0">
                <a:solidFill>
                  <a:srgbClr val="660066"/>
                </a:solidFill>
              </a:rPr>
              <a:t>sph</a:t>
            </a:r>
            <a:r>
              <a:rPr lang="en-US" sz="2000" b="1" baseline="-25000" dirty="0" smtClean="0">
                <a:solidFill>
                  <a:srgbClr val="660066"/>
                </a:solidFill>
              </a:rPr>
              <a:t> </a:t>
            </a:r>
            <a:r>
              <a:rPr lang="en-US" sz="2000" b="1" dirty="0" smtClean="0">
                <a:solidFill>
                  <a:srgbClr val="660066"/>
                </a:solidFill>
              </a:rPr>
              <a:t>/ σ</a:t>
            </a:r>
            <a:r>
              <a:rPr lang="en-US" sz="2000" b="1" baseline="30000" dirty="0" smtClean="0">
                <a:solidFill>
                  <a:srgbClr val="660066"/>
                </a:solidFill>
              </a:rPr>
              <a:t>2  </a:t>
            </a:r>
            <a:r>
              <a:rPr lang="en-US" sz="2000" b="1" dirty="0" smtClean="0">
                <a:solidFill>
                  <a:srgbClr val="660066"/>
                </a:solidFill>
              </a:rPr>
              <a:t>approximately constant in the </a:t>
            </a:r>
            <a:r>
              <a:rPr lang="en-US" sz="2000" b="1" dirty="0" err="1" smtClean="0">
                <a:solidFill>
                  <a:srgbClr val="660066"/>
                </a:solidFill>
              </a:rPr>
              <a:t>Glasma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</a:p>
          <a:p>
            <a:r>
              <a:rPr lang="en-US" sz="2000" b="1" dirty="0" smtClean="0"/>
              <a:t>– closer to the ``naïve” expectations in thermal equilibrium </a:t>
            </a:r>
          </a:p>
          <a:p>
            <a:r>
              <a:rPr lang="en-US" sz="2000" b="1" dirty="0" smtClean="0"/>
              <a:t>– unknown if this persists at even later times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Non-equilibrium dynamics in vicinity of critical point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315" t="10024" r="52933" b="50877"/>
          <a:stretch>
            <a:fillRect/>
          </a:stretch>
        </p:blipFill>
        <p:spPr>
          <a:xfrm>
            <a:off x="0" y="1469781"/>
            <a:ext cx="4770021" cy="31914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8990" y="1610880"/>
            <a:ext cx="430501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/>
              <a:t>In HI collisions, trajectories close </a:t>
            </a:r>
          </a:p>
          <a:p>
            <a:r>
              <a:rPr lang="en-US" sz="2000" b="1" dirty="0" smtClean="0"/>
              <a:t>to a critical point experience large </a:t>
            </a:r>
          </a:p>
          <a:p>
            <a:r>
              <a:rPr lang="en-US" sz="2000" b="1" dirty="0"/>
              <a:t>f</a:t>
            </a:r>
            <a:r>
              <a:rPr lang="en-US" sz="2000" b="1" dirty="0" smtClean="0"/>
              <a:t>luctuations in moments of the order </a:t>
            </a:r>
          </a:p>
          <a:p>
            <a:r>
              <a:rPr lang="en-US" sz="2000" b="1" dirty="0" smtClean="0"/>
              <a:t>parameter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Depending on the static universality </a:t>
            </a:r>
          </a:p>
          <a:p>
            <a:r>
              <a:rPr lang="en-US" sz="2000" b="1" dirty="0" smtClean="0"/>
              <a:t>class, these moments (and conserved</a:t>
            </a:r>
          </a:p>
          <a:p>
            <a:r>
              <a:rPr lang="en-US" sz="2000" b="1" dirty="0"/>
              <a:t>c</a:t>
            </a:r>
            <a:r>
              <a:rPr lang="en-US" sz="2000" b="1" dirty="0" smtClean="0"/>
              <a:t>harges they couple to) can display</a:t>
            </a:r>
          </a:p>
          <a:p>
            <a:r>
              <a:rPr lang="en-US" sz="2000" b="1" dirty="0" smtClean="0"/>
              <a:t>non-monotonic behavior across the CP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Summary of study II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71" y="1560240"/>
            <a:ext cx="5265401" cy="3154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52354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0066"/>
              </a:buClr>
              <a:buFont typeface="Wingdings" charset="2"/>
              <a:buChar char="v"/>
            </a:pPr>
            <a:r>
              <a:rPr lang="en-US" sz="2000" b="1" dirty="0" smtClean="0"/>
              <a:t> Topological transitions in the </a:t>
            </a:r>
            <a:r>
              <a:rPr lang="en-US" sz="2000" b="1" dirty="0" err="1" smtClean="0"/>
              <a:t>Glasma</a:t>
            </a:r>
            <a:r>
              <a:rPr lang="en-US" sz="2000" b="1" dirty="0" smtClean="0"/>
              <a:t> are large at early times </a:t>
            </a:r>
          </a:p>
          <a:p>
            <a:r>
              <a:rPr lang="en-US" sz="2000" b="1" dirty="0" smtClean="0"/>
              <a:t>     – parametrically α</a:t>
            </a:r>
            <a:r>
              <a:rPr lang="en-US" sz="2000" b="1" baseline="-25000" dirty="0" smtClean="0"/>
              <a:t>S</a:t>
            </a:r>
            <a:r>
              <a:rPr lang="en-US" sz="2000" b="1" baseline="30000" dirty="0" smtClean="0"/>
              <a:t>-5  </a:t>
            </a:r>
            <a:r>
              <a:rPr lang="en-US" sz="2000" b="1" dirty="0" smtClean="0"/>
              <a:t>greater than equilibrium rates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300" y="4715037"/>
            <a:ext cx="87271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Usual problem: extrapolation of rates to larger realistic couplings – computation</a:t>
            </a:r>
          </a:p>
          <a:p>
            <a:r>
              <a:rPr lang="en-US" sz="2000" b="1" dirty="0" smtClean="0"/>
              <a:t> provides guidance for such attempts – matching to </a:t>
            </a:r>
            <a:r>
              <a:rPr lang="en-US" sz="2000" b="1" dirty="0" err="1" smtClean="0"/>
              <a:t>chiral</a:t>
            </a:r>
            <a:r>
              <a:rPr lang="en-US" sz="2000" b="1" dirty="0" smtClean="0"/>
              <a:t> kinetic theory, </a:t>
            </a:r>
          </a:p>
          <a:p>
            <a:r>
              <a:rPr lang="en-US" sz="2000" b="1" dirty="0" err="1"/>
              <a:t>c</a:t>
            </a:r>
            <a:r>
              <a:rPr lang="en-US" sz="2000" b="1" dirty="0" err="1" smtClean="0"/>
              <a:t>hiral</a:t>
            </a:r>
            <a:r>
              <a:rPr lang="en-US" sz="2000" b="1" dirty="0" smtClean="0"/>
              <a:t> magneto-hydro…?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Technical: SU(3), expanding box, fermions,…, all feasible but manpower and </a:t>
            </a:r>
          </a:p>
          <a:p>
            <a:r>
              <a:rPr lang="en-US" sz="2000" b="1" dirty="0"/>
              <a:t>n</a:t>
            </a:r>
            <a:r>
              <a:rPr lang="en-US" sz="2000" b="1" dirty="0" smtClean="0"/>
              <a:t>umerically intensive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Non-equilibrium dynamics in vicinity of critical point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3543" r="4358"/>
          <a:stretch>
            <a:fillRect/>
          </a:stretch>
        </p:blipFill>
        <p:spPr>
          <a:xfrm>
            <a:off x="0" y="1641702"/>
            <a:ext cx="4195339" cy="2678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5184" y="2318602"/>
            <a:ext cx="4868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Example: sign of kurtosis, in the universality</a:t>
            </a:r>
          </a:p>
          <a:p>
            <a:r>
              <a:rPr lang="en-US" sz="2000" b="1" dirty="0"/>
              <a:t>c</a:t>
            </a:r>
            <a:r>
              <a:rPr lang="en-US" sz="2000" b="1" dirty="0" smtClean="0"/>
              <a:t>lass of the 3-D </a:t>
            </a:r>
            <a:r>
              <a:rPr lang="en-US" sz="2000" b="1" dirty="0" err="1" smtClean="0"/>
              <a:t>Ising</a:t>
            </a:r>
            <a:r>
              <a:rPr lang="en-US" sz="2000" b="1" dirty="0" smtClean="0"/>
              <a:t> model in the crossover</a:t>
            </a:r>
          </a:p>
          <a:p>
            <a:r>
              <a:rPr lang="en-US" sz="2000" b="1" dirty="0" smtClean="0"/>
              <a:t>regime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2009" y="3180376"/>
            <a:ext cx="2236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Stephanov,arXiv:1104.1627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Non-equilibrium dynamics in vicinity of critical point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901"/>
            <a:ext cx="4459002" cy="32896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87162" y="1143000"/>
            <a:ext cx="38266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Hints seen in HI experiments</a:t>
            </a:r>
          </a:p>
          <a:p>
            <a:r>
              <a:rPr lang="en-US" sz="2000" b="1" dirty="0" smtClean="0"/>
              <a:t>-strong motivation for BES II</a:t>
            </a:r>
          </a:p>
          <a:p>
            <a:endParaRPr lang="en-US" sz="1000" b="1" dirty="0" smtClean="0"/>
          </a:p>
          <a:p>
            <a:endParaRPr lang="en-US" sz="1000" b="1" dirty="0" smtClean="0"/>
          </a:p>
          <a:p>
            <a:r>
              <a:rPr lang="en-US" sz="2000" b="1" dirty="0" smtClean="0"/>
              <a:t>However: close to the CP, systems</a:t>
            </a:r>
          </a:p>
          <a:p>
            <a:r>
              <a:rPr lang="en-US" sz="2000" b="1" dirty="0"/>
              <a:t>e</a:t>
            </a:r>
            <a:r>
              <a:rPr lang="en-US" sz="2000" b="1" dirty="0" smtClean="0"/>
              <a:t>xperience critical slowing down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0393" y="2774216"/>
            <a:ext cx="109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τ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 ~</a:t>
            </a:r>
            <a:r>
              <a:rPr lang="en-US" sz="2400" b="1" dirty="0" smtClean="0">
                <a:solidFill>
                  <a:srgbClr val="0000FF"/>
                </a:solidFill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</a:rPr>
              <a:t>ξ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 </a:t>
            </a:r>
            <a:r>
              <a:rPr lang="en-US" sz="3200" b="1" baseline="30000" dirty="0" err="1" smtClean="0">
                <a:solidFill>
                  <a:srgbClr val="0000FF"/>
                </a:solidFill>
              </a:rPr>
              <a:t>z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9002" y="3235881"/>
            <a:ext cx="488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z</a:t>
            </a:r>
            <a:r>
              <a:rPr lang="en-US" sz="2000" b="1" dirty="0" smtClean="0"/>
              <a:t> represents a dynamical universality class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31727" y="3635991"/>
            <a:ext cx="441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HH -&gt; </a:t>
            </a:r>
            <a:r>
              <a:rPr lang="en-US" sz="1400" b="1" dirty="0" err="1" smtClean="0">
                <a:solidFill>
                  <a:srgbClr val="008000"/>
                </a:solidFill>
              </a:rPr>
              <a:t>Hohenberg,Halperin</a:t>
            </a:r>
            <a:r>
              <a:rPr lang="en-US" sz="1400" b="1" dirty="0" smtClean="0">
                <a:solidFill>
                  <a:srgbClr val="008000"/>
                </a:solidFill>
              </a:rPr>
              <a:t>, </a:t>
            </a:r>
            <a:r>
              <a:rPr lang="en-US" sz="1400" b="1" dirty="0" err="1" smtClean="0">
                <a:solidFill>
                  <a:srgbClr val="008000"/>
                </a:solidFill>
              </a:rPr>
              <a:t>Rev.Mod.Phys</a:t>
            </a:r>
            <a:r>
              <a:rPr lang="en-US" sz="1400" b="1" dirty="0" smtClean="0">
                <a:solidFill>
                  <a:srgbClr val="008000"/>
                </a:solidFill>
              </a:rPr>
              <a:t>. 49, 435 (1977)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315" y="4180507"/>
            <a:ext cx="5647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00000"/>
              </a:buClr>
              <a:buFont typeface="Wingdings" charset="2"/>
              <a:buChar char="u"/>
            </a:pPr>
            <a:r>
              <a:rPr lang="en-US" sz="2000" b="1" dirty="0" smtClean="0"/>
              <a:t> For QCD, ``model H” in HH classification scheme,</a:t>
            </a:r>
          </a:p>
          <a:p>
            <a:r>
              <a:rPr lang="en-US" sz="2000" b="1" dirty="0" smtClean="0"/>
              <a:t>      </a:t>
            </a:r>
            <a:r>
              <a:rPr lang="en-US" sz="2000" b="1" dirty="0" err="1" smtClean="0"/>
              <a:t>z</a:t>
            </a:r>
            <a:r>
              <a:rPr lang="en-US" sz="2000" b="1" dirty="0" smtClean="0"/>
              <a:t> =3 – strong dependence on </a:t>
            </a:r>
            <a:r>
              <a:rPr lang="en-US" sz="2000" b="1" dirty="0" err="1" smtClean="0"/>
              <a:t>ξ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67130" y="4580616"/>
            <a:ext cx="2636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Son,Stephanov</a:t>
            </a:r>
            <a:r>
              <a:rPr lang="en-US" sz="1400" b="1" dirty="0" smtClean="0">
                <a:solidFill>
                  <a:srgbClr val="008000"/>
                </a:solidFill>
              </a:rPr>
              <a:t>, hep-ph/0401052</a:t>
            </a:r>
          </a:p>
          <a:p>
            <a:r>
              <a:rPr lang="en-US" sz="1400" b="1" dirty="0" err="1" smtClean="0">
                <a:solidFill>
                  <a:srgbClr val="008000"/>
                </a:solidFill>
              </a:rPr>
              <a:t>Fujii</a:t>
            </a:r>
            <a:r>
              <a:rPr lang="en-US" sz="1400" b="1" dirty="0" smtClean="0">
                <a:solidFill>
                  <a:srgbClr val="008000"/>
                </a:solidFill>
              </a:rPr>
              <a:t>, hep-ph/0302167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315" y="5170287"/>
            <a:ext cx="882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00000"/>
              </a:buClr>
              <a:buFont typeface="Wingdings" charset="2"/>
              <a:buChar char="u"/>
            </a:pPr>
            <a:r>
              <a:rPr lang="en-US" sz="2000" b="1" dirty="0" smtClean="0"/>
              <a:t> Moments of critical field in trajectories close to the CP will deviate significantly </a:t>
            </a:r>
          </a:p>
          <a:p>
            <a:r>
              <a:rPr lang="en-US" sz="2000" b="1" dirty="0" smtClean="0"/>
              <a:t>     from equilibrium expectations  -- what can we expect ?</a:t>
            </a:r>
          </a:p>
          <a:p>
            <a:endParaRPr lang="en-US" sz="2000" b="1" dirty="0" smtClean="0"/>
          </a:p>
          <a:p>
            <a:pPr>
              <a:buClr>
                <a:srgbClr val="800000"/>
              </a:buClr>
              <a:buFont typeface="Wingdings" charset="2"/>
              <a:buChar char="u"/>
            </a:pPr>
            <a:r>
              <a:rPr lang="en-US" sz="2000" b="1" dirty="0" smtClean="0"/>
              <a:t> Such trajectories will likely retain strong memory effects at freeze-out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Non-equilibrium dynamics in vicinity of critical point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 l="11538" r="5571" b="3251"/>
          <a:stretch>
            <a:fillRect/>
          </a:stretch>
        </p:blipFill>
        <p:spPr>
          <a:xfrm>
            <a:off x="421622" y="884319"/>
            <a:ext cx="3287456" cy="27631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56814" y="1143000"/>
            <a:ext cx="182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Previous study:</a:t>
            </a:r>
            <a:endParaRPr lang="en-US" sz="2000" b="1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056814" y="1923120"/>
            <a:ext cx="3768766" cy="4362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22673" y="1444201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Berdnikov,Rajagopal,hep-ph/9912274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479" y="3955143"/>
            <a:ext cx="5904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This expression is reproduced in a Gaussian model for </a:t>
            </a:r>
          </a:p>
          <a:p>
            <a:r>
              <a:rPr lang="en-US" sz="2000" b="1" dirty="0" smtClean="0"/>
              <a:t>the effective action for the critical field</a:t>
            </a:r>
          </a:p>
          <a:p>
            <a:r>
              <a:rPr lang="en-US" sz="2000" b="1" dirty="0" smtClean="0"/>
              <a:t>-- equilibrium values of higher </a:t>
            </a:r>
            <a:r>
              <a:rPr lang="en-US" sz="2000" b="1" dirty="0" err="1" smtClean="0"/>
              <a:t>cumulants</a:t>
            </a:r>
            <a:r>
              <a:rPr lang="en-US" sz="2000" b="1" dirty="0" smtClean="0"/>
              <a:t> are zero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479" y="5403102"/>
            <a:ext cx="8065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 will consider here a more general formulation that extracts non-trivial</a:t>
            </a:r>
          </a:p>
          <a:p>
            <a:r>
              <a:rPr lang="en-US" sz="2000" b="1" dirty="0" smtClean="0"/>
              <a:t> non-equilibrium dynamics of higher </a:t>
            </a:r>
            <a:r>
              <a:rPr lang="en-US" sz="2000" b="1" dirty="0" err="1" smtClean="0"/>
              <a:t>cumulants</a:t>
            </a:r>
            <a:r>
              <a:rPr lang="en-US" sz="2000" b="1" dirty="0" smtClean="0"/>
              <a:t> of interest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638937" y="6148534"/>
            <a:ext cx="5083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Mukherjee,Venugopalan,Yin</a:t>
            </a:r>
            <a:r>
              <a:rPr lang="en-US" sz="1400" b="1" dirty="0" smtClean="0">
                <a:solidFill>
                  <a:srgbClr val="008000"/>
                </a:solidFill>
              </a:rPr>
              <a:t>, arXiv:1506.00645, arXiv:1512.08022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Critical fluctuations in equilibrium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5766"/>
            <a:ext cx="520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Critical fluctuations in equilibrium described by </a:t>
            </a:r>
            <a:endParaRPr lang="en-US" sz="2000" b="1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05947" y="985766"/>
            <a:ext cx="3708077" cy="357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542" y="1475685"/>
            <a:ext cx="665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89858" y="1420406"/>
            <a:ext cx="6280255" cy="57350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606925" y="1475685"/>
            <a:ext cx="1307099" cy="31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542" y="3194733"/>
            <a:ext cx="4701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Work in regime with expansion parameter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-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drop kinetic term σ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</a:rPr>
              <a:t>/L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</a:rPr>
              <a:t> &lt;&lt; σ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</a:rPr>
              <a:t>/ξ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eq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901724" y="2994918"/>
            <a:ext cx="1831519" cy="658439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33243" y="3653357"/>
            <a:ext cx="2258717" cy="2588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897" y="1993915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where </a:t>
            </a:r>
            <a:r>
              <a:rPr lang="en-US" sz="2000" b="1" dirty="0" err="1" smtClean="0"/>
              <a:t>σ</a:t>
            </a:r>
            <a:r>
              <a:rPr lang="en-US" sz="2000" b="1" dirty="0" smtClean="0"/>
              <a:t> is the zero mode of the critical field , with </a:t>
            </a:r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σ</a:t>
            </a:r>
            <a:r>
              <a:rPr lang="en-US" sz="2000" b="1" dirty="0" smtClean="0"/>
              <a:t> = ξ</a:t>
            </a:r>
            <a:r>
              <a:rPr lang="en-US" sz="2000" b="1" baseline="30000" dirty="0" smtClean="0"/>
              <a:t>-1</a:t>
            </a:r>
            <a:r>
              <a:rPr lang="en-US" sz="2000" b="1" baseline="-25000" dirty="0" smtClean="0"/>
              <a:t>eq</a:t>
            </a:r>
          </a:p>
          <a:p>
            <a:r>
              <a:rPr lang="en-US" sz="2000" b="1" dirty="0" smtClean="0"/>
              <a:t>– linear combination of </a:t>
            </a:r>
            <a:r>
              <a:rPr lang="en-US" sz="2000" b="1" dirty="0" err="1" smtClean="0"/>
              <a:t>chiral</a:t>
            </a:r>
            <a:r>
              <a:rPr lang="en-US" sz="2000" b="1" dirty="0" smtClean="0"/>
              <a:t> condensate &amp; baryon density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507015" y="2687141"/>
            <a:ext cx="2636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Son,Stephanov</a:t>
            </a:r>
            <a:r>
              <a:rPr lang="en-US" sz="1400" b="1" dirty="0" smtClean="0">
                <a:solidFill>
                  <a:srgbClr val="008000"/>
                </a:solidFill>
              </a:rPr>
              <a:t>, hep-ph/0401052</a:t>
            </a:r>
            <a:endParaRPr lang="en-US" sz="14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Critical fluctuations in equilibrium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5766"/>
            <a:ext cx="520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Critical fluctuations in equilibrium described by </a:t>
            </a:r>
            <a:endParaRPr lang="en-US" sz="2000" b="1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05947" y="985766"/>
            <a:ext cx="3708077" cy="357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542" y="1475685"/>
            <a:ext cx="665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89858" y="1420406"/>
            <a:ext cx="6280255" cy="57350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606925" y="1475685"/>
            <a:ext cx="1307099" cy="31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542" y="3194733"/>
            <a:ext cx="4701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Work in regime with expansion parameter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-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drop kinetic term σ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</a:rPr>
              <a:t>/L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</a:rPr>
              <a:t> &lt;&lt; σ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="1" dirty="0" smtClean="0">
                <a:solidFill>
                  <a:srgbClr val="008000"/>
                </a:solidFill>
              </a:rPr>
              <a:t>/ξ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eq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901724" y="2994918"/>
            <a:ext cx="1831519" cy="658439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33243" y="3653357"/>
            <a:ext cx="2258717" cy="2588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897" y="1993915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where </a:t>
            </a:r>
            <a:r>
              <a:rPr lang="en-US" sz="2000" b="1" dirty="0" err="1" smtClean="0"/>
              <a:t>σ</a:t>
            </a:r>
            <a:r>
              <a:rPr lang="en-US" sz="2000" b="1" dirty="0" smtClean="0"/>
              <a:t> is the zero mode of the critical field , with </a:t>
            </a:r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σ</a:t>
            </a:r>
            <a:r>
              <a:rPr lang="en-US" sz="2000" b="1" dirty="0" smtClean="0"/>
              <a:t> = ξ</a:t>
            </a:r>
            <a:r>
              <a:rPr lang="en-US" sz="2000" b="1" baseline="30000" dirty="0" smtClean="0"/>
              <a:t>-1</a:t>
            </a:r>
            <a:r>
              <a:rPr lang="en-US" sz="2000" b="1" baseline="-25000" dirty="0" smtClean="0"/>
              <a:t>eq</a:t>
            </a:r>
          </a:p>
          <a:p>
            <a:r>
              <a:rPr lang="en-US" sz="2000" b="1" dirty="0" smtClean="0"/>
              <a:t>– linear combination of </a:t>
            </a:r>
            <a:r>
              <a:rPr lang="en-US" sz="2000" b="1" dirty="0" err="1" smtClean="0"/>
              <a:t>chiral</a:t>
            </a:r>
            <a:r>
              <a:rPr lang="en-US" sz="2000" b="1" dirty="0" smtClean="0"/>
              <a:t> condensate &amp; baryon density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507015" y="2687141"/>
            <a:ext cx="2636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Son,Stephanov</a:t>
            </a:r>
            <a:r>
              <a:rPr lang="en-US" sz="1400" b="1" dirty="0" smtClean="0">
                <a:solidFill>
                  <a:srgbClr val="008000"/>
                </a:solidFill>
              </a:rPr>
              <a:t>, hep-ph/0401052</a:t>
            </a:r>
            <a:endParaRPr lang="en-US" sz="1400" b="1" dirty="0" smtClean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897" y="4750663"/>
            <a:ext cx="7341398" cy="1651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Magnetization: </a:t>
            </a:r>
            <a:r>
              <a:rPr lang="en-US" sz="2400" b="1" dirty="0" err="1" smtClean="0">
                <a:solidFill>
                  <a:srgbClr val="660066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660066"/>
                </a:solidFill>
              </a:rPr>
              <a:t>eq</a:t>
            </a:r>
            <a:r>
              <a:rPr lang="en-US" sz="2400" b="1" dirty="0" smtClean="0">
                <a:solidFill>
                  <a:srgbClr val="660066"/>
                </a:solidFill>
              </a:rPr>
              <a:t> = σ</a:t>
            </a:r>
            <a:r>
              <a:rPr lang="en-US" sz="2400" b="1" baseline="-25000" dirty="0" smtClean="0">
                <a:solidFill>
                  <a:srgbClr val="660066"/>
                </a:solidFill>
              </a:rPr>
              <a:t>0</a:t>
            </a:r>
            <a:r>
              <a:rPr lang="en-US" sz="2400" b="1" dirty="0" smtClean="0">
                <a:solidFill>
                  <a:srgbClr val="660066"/>
                </a:solidFill>
              </a:rPr>
              <a:t> ~ ξ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-1/2</a:t>
            </a:r>
            <a:r>
              <a:rPr lang="en-US" sz="2400" b="1" baseline="-25000" dirty="0" smtClean="0">
                <a:solidFill>
                  <a:srgbClr val="660066"/>
                </a:solidFill>
              </a:rPr>
              <a:t>eq</a:t>
            </a:r>
          </a:p>
          <a:p>
            <a:endParaRPr lang="en-US" sz="2000" b="1" baseline="-25000" dirty="0" smtClean="0">
              <a:solidFill>
                <a:srgbClr val="660066"/>
              </a:solidFill>
            </a:endParaRPr>
          </a:p>
          <a:p>
            <a:r>
              <a:rPr lang="en-US" sz="2000" b="1" dirty="0" smtClean="0">
                <a:solidFill>
                  <a:srgbClr val="660066"/>
                </a:solidFill>
              </a:rPr>
              <a:t>Variance: </a:t>
            </a:r>
            <a:r>
              <a:rPr lang="en-US" sz="2400" b="1" dirty="0" smtClean="0">
                <a:solidFill>
                  <a:srgbClr val="660066"/>
                </a:solidFill>
              </a:rPr>
              <a:t>κ</a:t>
            </a:r>
            <a:r>
              <a:rPr lang="en-US" sz="2400" b="1" baseline="-25000" dirty="0" smtClean="0">
                <a:solidFill>
                  <a:srgbClr val="660066"/>
                </a:solidFill>
              </a:rPr>
              <a:t>2</a:t>
            </a:r>
            <a:r>
              <a:rPr lang="en-US" sz="2400" b="1" dirty="0" smtClean="0">
                <a:solidFill>
                  <a:srgbClr val="660066"/>
                </a:solidFill>
              </a:rPr>
              <a:t>~ ξ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2</a:t>
            </a:r>
            <a:r>
              <a:rPr lang="en-US" sz="2400" b="1" baseline="-25000" dirty="0" smtClean="0">
                <a:solidFill>
                  <a:srgbClr val="660066"/>
                </a:solidFill>
              </a:rPr>
              <a:t>eq</a:t>
            </a:r>
          </a:p>
          <a:p>
            <a:endParaRPr lang="en-US" sz="2400" b="1" baseline="-25000" dirty="0" smtClean="0">
              <a:solidFill>
                <a:srgbClr val="660066"/>
              </a:solidFill>
            </a:endParaRPr>
          </a:p>
          <a:p>
            <a:r>
              <a:rPr lang="en-US" sz="2000" b="1" dirty="0" smtClean="0">
                <a:solidFill>
                  <a:srgbClr val="660066"/>
                </a:solidFill>
              </a:rPr>
              <a:t>Non-Gaussian cubic and </a:t>
            </a:r>
            <a:r>
              <a:rPr lang="en-US" sz="2000" b="1" dirty="0" err="1" smtClean="0">
                <a:solidFill>
                  <a:srgbClr val="660066"/>
                </a:solidFill>
              </a:rPr>
              <a:t>quartic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  <a:r>
              <a:rPr lang="en-US" sz="2000" b="1" dirty="0" err="1" smtClean="0">
                <a:solidFill>
                  <a:srgbClr val="660066"/>
                </a:solidFill>
              </a:rPr>
              <a:t>cumulants</a:t>
            </a:r>
            <a:r>
              <a:rPr lang="en-US" sz="2000" b="1" dirty="0" smtClean="0">
                <a:solidFill>
                  <a:srgbClr val="660066"/>
                </a:solidFill>
              </a:rPr>
              <a:t>:  </a:t>
            </a:r>
            <a:r>
              <a:rPr lang="en-US" sz="2400" b="1" dirty="0" smtClean="0">
                <a:solidFill>
                  <a:srgbClr val="660066"/>
                </a:solidFill>
              </a:rPr>
              <a:t>κ</a:t>
            </a:r>
            <a:r>
              <a:rPr lang="en-US" sz="2400" b="1" baseline="-25000" dirty="0" smtClean="0">
                <a:solidFill>
                  <a:srgbClr val="660066"/>
                </a:solidFill>
              </a:rPr>
              <a:t>3</a:t>
            </a:r>
            <a:r>
              <a:rPr lang="en-US" sz="2400" b="1" dirty="0" smtClean="0">
                <a:solidFill>
                  <a:srgbClr val="660066"/>
                </a:solidFill>
              </a:rPr>
              <a:t>~ ξ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9/2</a:t>
            </a:r>
            <a:r>
              <a:rPr lang="en-US" sz="2400" b="1" baseline="-25000" dirty="0" smtClean="0">
                <a:solidFill>
                  <a:srgbClr val="660066"/>
                </a:solidFill>
              </a:rPr>
              <a:t>eq</a:t>
            </a:r>
            <a:r>
              <a:rPr lang="en-US" sz="2400" b="1" dirty="0" smtClean="0">
                <a:solidFill>
                  <a:srgbClr val="660066"/>
                </a:solidFill>
              </a:rPr>
              <a:t>  ,  κ</a:t>
            </a:r>
            <a:r>
              <a:rPr lang="en-US" sz="2400" b="1" baseline="-25000" dirty="0" smtClean="0">
                <a:solidFill>
                  <a:srgbClr val="660066"/>
                </a:solidFill>
              </a:rPr>
              <a:t>4</a:t>
            </a:r>
            <a:r>
              <a:rPr lang="en-US" sz="2400" b="1" dirty="0" smtClean="0">
                <a:solidFill>
                  <a:srgbClr val="660066"/>
                </a:solidFill>
              </a:rPr>
              <a:t> ~ ξ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7</a:t>
            </a:r>
            <a:r>
              <a:rPr lang="en-US" sz="2400" b="1" baseline="-25000" dirty="0" smtClean="0">
                <a:solidFill>
                  <a:srgbClr val="660066"/>
                </a:solidFill>
              </a:rPr>
              <a:t>eq</a:t>
            </a:r>
            <a:endParaRPr lang="en-US" sz="2400" b="1" baseline="-25000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542" y="6384730"/>
            <a:ext cx="24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8000"/>
                </a:solidFill>
              </a:rPr>
              <a:t>Stephanov</a:t>
            </a:r>
            <a:r>
              <a:rPr lang="en-US" sz="1400" b="1" dirty="0" smtClean="0">
                <a:solidFill>
                  <a:srgbClr val="008000"/>
                </a:solidFill>
              </a:rPr>
              <a:t>, hep-ph/0809.3450</a:t>
            </a:r>
            <a:endParaRPr lang="en-US" sz="1400" b="1" dirty="0">
              <a:solidFill>
                <a:srgbClr val="008000"/>
              </a:solidFill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668474" y="4169568"/>
            <a:ext cx="3401639" cy="7398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40543" y="4350553"/>
            <a:ext cx="2327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Compute </a:t>
            </a:r>
            <a:r>
              <a:rPr lang="en-US" sz="2000" b="1" dirty="0" err="1" smtClean="0"/>
              <a:t>cumulants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Evolution equations for </a:t>
            </a:r>
            <a:r>
              <a:rPr lang="en-US" sz="3200" b="1" dirty="0" err="1" smtClean="0">
                <a:solidFill>
                  <a:srgbClr val="0000FF"/>
                </a:solidFill>
              </a:rPr>
              <a:t>cumulants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Diffusive properties of critical mode can be </a:t>
            </a:r>
          </a:p>
          <a:p>
            <a:pPr>
              <a:buNone/>
            </a:pPr>
            <a:r>
              <a:rPr lang="en-US" sz="2000" b="1" dirty="0"/>
              <a:t>d</a:t>
            </a:r>
            <a:r>
              <a:rPr lang="en-US" sz="2000" b="1" dirty="0" smtClean="0"/>
              <a:t>escribed by the Fokker-Planck equation</a:t>
            </a:r>
            <a:endParaRPr lang="en-US" sz="2000" b="1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8497" y="2170582"/>
            <a:ext cx="7369805" cy="752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98244"/>
            <a:ext cx="7061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 </a:t>
            </a:r>
            <a:r>
              <a:rPr lang="en-US" sz="2000" b="1" dirty="0" err="1" smtClean="0"/>
              <a:t>ε</a:t>
            </a:r>
            <a:r>
              <a:rPr lang="en-US" sz="2000" b="1" dirty="0" smtClean="0"/>
              <a:t> &lt; 1 can re-express as closed form expressions for </a:t>
            </a:r>
            <a:r>
              <a:rPr lang="en-US" sz="2000" b="1" dirty="0" err="1" smtClean="0"/>
              <a:t>cumulants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7" y="3929063"/>
            <a:ext cx="7874000" cy="173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497" y="5761214"/>
            <a:ext cx="6997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08000"/>
                </a:solidFill>
              </a:rPr>
              <a:t>n</a:t>
            </a:r>
            <a:r>
              <a:rPr lang="en-US" sz="2000" b="1" dirty="0" smtClean="0">
                <a:solidFill>
                  <a:srgbClr val="008000"/>
                </a:solidFill>
              </a:rPr>
              <a:t> – polynomials of the magnetization and lower (n-1) moments</a:t>
            </a:r>
            <a:endParaRPr lang="en-US" sz="2000" b="1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1700</Words>
  <Application>Microsoft Macintosh PowerPoint</Application>
  <PresentationFormat>On-screen Show (4:3)</PresentationFormat>
  <Paragraphs>228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Outline</vt:lpstr>
      <vt:lpstr>Non-equilibrium dynamics in vicinity of critical point</vt:lpstr>
      <vt:lpstr>Non-equilibrium dynamics in vicinity of critical point</vt:lpstr>
      <vt:lpstr>Non-equilibrium dynamics in vicinity of critical point</vt:lpstr>
      <vt:lpstr>Non-equilibrium dynamics in vicinity of critical point</vt:lpstr>
      <vt:lpstr>Critical fluctuations in equilibrium</vt:lpstr>
      <vt:lpstr>Critical fluctuations in equilibrium</vt:lpstr>
      <vt:lpstr>Evolution equations for cumulants</vt:lpstr>
      <vt:lpstr>Evolution equations for cumulants</vt:lpstr>
      <vt:lpstr>Evolution equations for cumulants</vt:lpstr>
      <vt:lpstr>Initial condition: fixing parameters from universality</vt:lpstr>
      <vt:lpstr>Initial condition: map to QCD critical region</vt:lpstr>
      <vt:lpstr>Initial condition: map to QCD critical region</vt:lpstr>
      <vt:lpstr>Results: memory effects on cumulants</vt:lpstr>
      <vt:lpstr>Results: memory effects on cumulants</vt:lpstr>
      <vt:lpstr>Cumulants at fireball freeze-out</vt:lpstr>
      <vt:lpstr>Summary of first study</vt:lpstr>
      <vt:lpstr>Study II: Sphaleron transitions in the Glasma</vt:lpstr>
      <vt:lpstr>Motivation: the Chiral Magnetic Effect</vt:lpstr>
      <vt:lpstr>Sphaleron transitions in QCD</vt:lpstr>
      <vt:lpstr>Thermal sphaleron transition rate</vt:lpstr>
      <vt:lpstr>Sphaleron transitions in the Glasma</vt:lpstr>
      <vt:lpstr>Digression: separation of scales in the Glasma</vt:lpstr>
      <vt:lpstr>Back to sphaleron transitions</vt:lpstr>
      <vt:lpstr>Topology in the Glasma</vt:lpstr>
      <vt:lpstr>Extracting the non-equil. Sphaleron  rate</vt:lpstr>
      <vt:lpstr>Extracting the non-equil. Sphaleron rate</vt:lpstr>
      <vt:lpstr>Extracting the non-equil. Sphaleron rate </vt:lpstr>
      <vt:lpstr>Summary of study II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 Venugopalan</dc:creator>
  <cp:lastModifiedBy>Raju Venugopalan</cp:lastModifiedBy>
  <cp:revision>85</cp:revision>
  <dcterms:created xsi:type="dcterms:W3CDTF">2016-01-15T13:13:43Z</dcterms:created>
  <dcterms:modified xsi:type="dcterms:W3CDTF">2016-01-18T13:54:48Z</dcterms:modified>
</cp:coreProperties>
</file>