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6" r:id="rId2"/>
    <p:sldId id="348" r:id="rId3"/>
    <p:sldId id="349" r:id="rId4"/>
    <p:sldId id="350" r:id="rId5"/>
    <p:sldId id="256" r:id="rId6"/>
    <p:sldId id="263" r:id="rId7"/>
    <p:sldId id="332" r:id="rId8"/>
    <p:sldId id="268" r:id="rId9"/>
    <p:sldId id="351" r:id="rId10"/>
    <p:sldId id="333" r:id="rId11"/>
    <p:sldId id="271" r:id="rId12"/>
    <p:sldId id="334" r:id="rId13"/>
    <p:sldId id="337" r:id="rId14"/>
    <p:sldId id="338" r:id="rId15"/>
    <p:sldId id="335" r:id="rId16"/>
    <p:sldId id="298" r:id="rId17"/>
    <p:sldId id="279" r:id="rId18"/>
    <p:sldId id="299" r:id="rId19"/>
    <p:sldId id="352" r:id="rId20"/>
    <p:sldId id="339" r:id="rId21"/>
    <p:sldId id="310" r:id="rId22"/>
    <p:sldId id="308" r:id="rId23"/>
    <p:sldId id="309" r:id="rId24"/>
    <p:sldId id="318" r:id="rId25"/>
    <p:sldId id="353" r:id="rId26"/>
    <p:sldId id="321" r:id="rId27"/>
    <p:sldId id="354" r:id="rId28"/>
    <p:sldId id="342" r:id="rId29"/>
    <p:sldId id="340" r:id="rId30"/>
    <p:sldId id="341" r:id="rId31"/>
    <p:sldId id="322" r:id="rId32"/>
    <p:sldId id="325" r:id="rId33"/>
  </p:sldIdLst>
  <p:sldSz cx="9144000" cy="6858000" type="screen4x3"/>
  <p:notesSz cx="6858000" cy="9144000"/>
  <p:custDataLst>
    <p:tags r:id="rId3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8B710E2-F426-4CAF-8CD4-1954102AFF1D}">
          <p14:sldIdLst>
            <p14:sldId id="346"/>
            <p14:sldId id="348"/>
            <p14:sldId id="349"/>
            <p14:sldId id="350"/>
            <p14:sldId id="256"/>
            <p14:sldId id="263"/>
            <p14:sldId id="332"/>
          </p14:sldIdLst>
        </p14:section>
        <p14:section name="Abschnitt ohne Titel" id="{8D0BFCB1-D28A-446E-A6C5-00CDB00248FA}">
          <p14:sldIdLst>
            <p14:sldId id="268"/>
            <p14:sldId id="351"/>
            <p14:sldId id="333"/>
            <p14:sldId id="271"/>
            <p14:sldId id="334"/>
            <p14:sldId id="337"/>
            <p14:sldId id="338"/>
            <p14:sldId id="335"/>
            <p14:sldId id="298"/>
            <p14:sldId id="279"/>
            <p14:sldId id="299"/>
            <p14:sldId id="352"/>
            <p14:sldId id="339"/>
            <p14:sldId id="310"/>
            <p14:sldId id="308"/>
            <p14:sldId id="309"/>
            <p14:sldId id="318"/>
            <p14:sldId id="353"/>
            <p14:sldId id="321"/>
            <p14:sldId id="354"/>
            <p14:sldId id="342"/>
            <p14:sldId id="340"/>
            <p14:sldId id="341"/>
            <p14:sldId id="322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7CFA26"/>
    <a:srgbClr val="66FFFF"/>
    <a:srgbClr val="CCFF33"/>
    <a:srgbClr val="FF99CC"/>
    <a:srgbClr val="05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0" autoAdjust="0"/>
    <p:restoredTop sz="94743" autoAdjust="0"/>
  </p:normalViewPr>
  <p:slideViewPr>
    <p:cSldViewPr>
      <p:cViewPr varScale="1">
        <p:scale>
          <a:sx n="78" d="100"/>
          <a:sy n="78" d="100"/>
        </p:scale>
        <p:origin x="117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E333A-1F98-403B-9855-BF67CB7AC356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08DD-0B6A-4915-84FF-9EA7B68EF9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9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08DD-0B6A-4915-84FF-9EA7B68EF9E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15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08DD-0B6A-4915-84FF-9EA7B68EF9E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94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08DD-0B6A-4915-84FF-9EA7B68EF9E5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37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08DD-0B6A-4915-84FF-9EA7B68EF9E5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29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08DD-0B6A-4915-84FF-9EA7B68EF9E5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46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08DD-0B6A-4915-84FF-9EA7B68EF9E5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08DD-0B6A-4915-84FF-9EA7B68EF9E5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44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08DD-0B6A-4915-84FF-9EA7B68EF9E5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03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65F6-279C-4132-A9A8-BFFE0AA01FB7}" type="datetimeFigureOut">
              <a:rPr lang="de-DE" smtClean="0"/>
              <a:pPr/>
              <a:t>18.01.2016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71FF-AE4A-4A48-BE2F-2918819AF9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.xml"/><Relationship Id="rId7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18.xml"/><Relationship Id="rId10" Type="http://schemas.openxmlformats.org/officeDocument/2006/relationships/image" Target="../media/image24.png"/><Relationship Id="rId4" Type="http://schemas.openxmlformats.org/officeDocument/2006/relationships/tags" Target="../tags/tag17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20.xml"/><Relationship Id="rId16" Type="http://schemas.openxmlformats.org/officeDocument/2006/relationships/image" Target="../media/image38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33.png"/><Relationship Id="rId5" Type="http://schemas.openxmlformats.org/officeDocument/2006/relationships/tags" Target="../tags/tag23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1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18488" cy="1157288"/>
          </a:xfrm>
          <a:solidFill>
            <a:srgbClr val="30FA26"/>
          </a:solidFill>
        </p:spPr>
        <p:txBody>
          <a:bodyPr>
            <a:normAutofit fontScale="90000"/>
          </a:bodyPr>
          <a:lstStyle/>
          <a:p>
            <a:r>
              <a:rPr lang="de-DE" altLang="en-US" dirty="0" smtClean="0"/>
              <a:t>Jochen Wambach </a:t>
            </a:r>
            <a:r>
              <a:rPr lang="de-DE" altLang="en-US" dirty="0" err="1" smtClean="0"/>
              <a:t>Director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ECT* </a:t>
            </a:r>
            <a:r>
              <a:rPr lang="de-DE" altLang="en-US" dirty="0" err="1" smtClean="0"/>
              <a:t>Trento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since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January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first</a:t>
            </a:r>
            <a:r>
              <a:rPr lang="de-DE" altLang="en-US" dirty="0" smtClean="0"/>
              <a:t> 2016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de-DE" altLang="en-US" sz="3100" dirty="0" smtClean="0"/>
              <a:t>Studies at Univ.  Bonn </a:t>
            </a:r>
          </a:p>
          <a:p>
            <a:r>
              <a:rPr lang="de-DE" altLang="en-US" sz="3100" dirty="0" smtClean="0"/>
              <a:t>1974-79  Dipl. + </a:t>
            </a:r>
            <a:r>
              <a:rPr lang="de-DE" altLang="en-US" sz="3100" dirty="0" err="1" smtClean="0"/>
              <a:t>Ph</a:t>
            </a:r>
            <a:r>
              <a:rPr lang="de-DE" altLang="en-US" sz="3100" dirty="0" smtClean="0"/>
              <a:t>. D. in Jülich/Bonn</a:t>
            </a:r>
          </a:p>
          <a:p>
            <a:r>
              <a:rPr lang="de-DE" altLang="en-US" sz="3100" dirty="0" smtClean="0"/>
              <a:t>1979-83  </a:t>
            </a:r>
            <a:r>
              <a:rPr lang="de-DE" altLang="en-US" sz="3100" dirty="0" err="1" smtClean="0"/>
              <a:t>Stony</a:t>
            </a:r>
            <a:r>
              <a:rPr lang="de-DE" altLang="en-US" sz="3100" dirty="0" smtClean="0"/>
              <a:t> Brook</a:t>
            </a:r>
          </a:p>
          <a:p>
            <a:r>
              <a:rPr lang="de-DE" altLang="en-US" sz="3100" dirty="0" smtClean="0"/>
              <a:t>1984-96  Univ. Illinois 1990 </a:t>
            </a:r>
            <a:r>
              <a:rPr lang="de-DE" altLang="en-US" sz="3100" dirty="0" err="1" smtClean="0"/>
              <a:t>Full</a:t>
            </a:r>
            <a:r>
              <a:rPr lang="de-DE" altLang="en-US" sz="3100" dirty="0" smtClean="0"/>
              <a:t> Prof. </a:t>
            </a:r>
          </a:p>
          <a:p>
            <a:r>
              <a:rPr lang="de-DE" altLang="en-US" sz="3100" dirty="0" smtClean="0"/>
              <a:t>1990-95  Univ. Bonn  + </a:t>
            </a:r>
            <a:r>
              <a:rPr lang="de-DE" altLang="en-US" sz="3100" dirty="0" err="1" smtClean="0"/>
              <a:t>Deputy-Director</a:t>
            </a:r>
            <a:r>
              <a:rPr lang="de-DE" altLang="en-US" sz="3100" dirty="0" smtClean="0"/>
              <a:t> Jülich</a:t>
            </a:r>
          </a:p>
          <a:p>
            <a:r>
              <a:rPr lang="de-DE" altLang="en-US" sz="3100" dirty="0" smtClean="0"/>
              <a:t>1996-      </a:t>
            </a:r>
            <a:r>
              <a:rPr lang="de-DE" altLang="en-US" sz="3100" dirty="0" err="1" smtClean="0"/>
              <a:t>Full</a:t>
            </a:r>
            <a:r>
              <a:rPr lang="de-DE" altLang="en-US" sz="3100" dirty="0" smtClean="0"/>
              <a:t> Prof. TU Darmstadt</a:t>
            </a:r>
          </a:p>
          <a:p>
            <a:pPr lvl="0"/>
            <a:r>
              <a:rPr lang="de-DE" altLang="en-US" sz="3100" dirty="0">
                <a:solidFill>
                  <a:prstClr val="black"/>
                </a:solidFill>
              </a:rPr>
              <a:t>2002-  2008 Senat </a:t>
            </a:r>
            <a:r>
              <a:rPr lang="de-DE" altLang="en-US" sz="3100" dirty="0" err="1">
                <a:solidFill>
                  <a:prstClr val="black"/>
                </a:solidFill>
              </a:rPr>
              <a:t>of</a:t>
            </a:r>
            <a:r>
              <a:rPr lang="de-DE" altLang="en-US" sz="3100" dirty="0">
                <a:solidFill>
                  <a:prstClr val="black"/>
                </a:solidFill>
              </a:rPr>
              <a:t> </a:t>
            </a:r>
            <a:r>
              <a:rPr lang="de-DE" altLang="en-US" sz="3100" dirty="0" smtClean="0">
                <a:solidFill>
                  <a:prstClr val="black"/>
                </a:solidFill>
              </a:rPr>
              <a:t>DFG</a:t>
            </a:r>
            <a:endParaRPr lang="de-DE" altLang="en-US" sz="2800" dirty="0" smtClean="0"/>
          </a:p>
          <a:p>
            <a:r>
              <a:rPr lang="de-DE" altLang="en-US" sz="2800" dirty="0" smtClean="0"/>
              <a:t>2004-       Head </a:t>
            </a:r>
            <a:r>
              <a:rPr lang="de-DE" altLang="en-US" sz="2800" dirty="0" err="1" smtClean="0"/>
              <a:t>Theory</a:t>
            </a:r>
            <a:r>
              <a:rPr lang="de-DE" altLang="en-US" sz="2800" dirty="0" smtClean="0"/>
              <a:t> Group </a:t>
            </a:r>
            <a:r>
              <a:rPr lang="de-DE" altLang="en-US" sz="2800" dirty="0" err="1" smtClean="0"/>
              <a:t>Hadrons</a:t>
            </a:r>
            <a:r>
              <a:rPr lang="de-DE" altLang="en-US" sz="2800" dirty="0" smtClean="0"/>
              <a:t> +  </a:t>
            </a:r>
          </a:p>
          <a:p>
            <a:pPr>
              <a:buFontTx/>
              <a:buNone/>
            </a:pPr>
            <a:r>
              <a:rPr lang="de-DE" altLang="en-US" sz="2800" dirty="0" smtClean="0"/>
              <a:t>                      QCD at GSI.  </a:t>
            </a:r>
          </a:p>
          <a:p>
            <a:r>
              <a:rPr lang="de-DE" altLang="en-US" sz="2800" dirty="0" smtClean="0"/>
              <a:t>2015-       </a:t>
            </a:r>
            <a:r>
              <a:rPr lang="de-DE" altLang="en-US" sz="2800" dirty="0" err="1" smtClean="0"/>
              <a:t>Academia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Europaea</a:t>
            </a:r>
            <a:endParaRPr lang="de-DE" altLang="en-US" sz="2800" dirty="0" smtClean="0"/>
          </a:p>
          <a:p>
            <a:r>
              <a:rPr lang="de-DE" altLang="en-US" sz="2800" dirty="0" smtClean="0"/>
              <a:t>2016-       </a:t>
            </a:r>
            <a:r>
              <a:rPr lang="de-DE" altLang="en-US" sz="2800" dirty="0" err="1" smtClean="0"/>
              <a:t>Director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of</a:t>
            </a:r>
            <a:r>
              <a:rPr lang="de-DE" altLang="en-US" sz="2800" dirty="0" smtClean="0"/>
              <a:t> European </a:t>
            </a:r>
            <a:r>
              <a:rPr lang="de-DE" altLang="en-US" sz="2800" dirty="0" err="1" smtClean="0"/>
              <a:t>Centre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of</a:t>
            </a:r>
            <a:r>
              <a:rPr lang="de-DE" altLang="en-US" sz="2800" dirty="0" smtClean="0"/>
              <a:t> Theor.  </a:t>
            </a:r>
          </a:p>
          <a:p>
            <a:pPr marL="0" indent="0">
              <a:buNone/>
            </a:pPr>
            <a:r>
              <a:rPr lang="de-DE" altLang="en-US" sz="2800" dirty="0"/>
              <a:t> </a:t>
            </a:r>
            <a:r>
              <a:rPr lang="de-DE" altLang="en-US" sz="2800" dirty="0" smtClean="0"/>
              <a:t>                      </a:t>
            </a:r>
            <a:r>
              <a:rPr lang="de-DE" altLang="en-US" sz="2800" dirty="0" err="1" smtClean="0"/>
              <a:t>Physics</a:t>
            </a:r>
            <a:r>
              <a:rPr lang="de-DE" altLang="en-US" sz="2800" dirty="0" smtClean="0"/>
              <a:t>                                </a:t>
            </a:r>
          </a:p>
        </p:txBody>
      </p:sp>
      <p:sp>
        <p:nvSpPr>
          <p:cNvPr id="5124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FAESSLER; </a:t>
            </a:r>
            <a:r>
              <a:rPr lang="en-US" altLang="en-US" dirty="0" err="1" smtClean="0"/>
              <a:t>Hirscheg</a:t>
            </a:r>
            <a:r>
              <a:rPr lang="en-US" altLang="en-US" dirty="0" smtClean="0"/>
              <a:t> 2016</a:t>
            </a:r>
            <a:endParaRPr lang="de-DE" altLang="en-US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690687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1377"/>
            <a:ext cx="8381999" cy="6705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8200" y="4953000"/>
            <a:ext cx="3276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Friedmann+Stefan-Boltzmann</a:t>
            </a:r>
            <a:r>
              <a:rPr lang="de-DE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6000" dirty="0" smtClean="0"/>
              <a:t>Neutrino </a:t>
            </a:r>
            <a:r>
              <a:rPr lang="de-DE" sz="6000" dirty="0" err="1" smtClean="0"/>
              <a:t>Decoupling</a:t>
            </a:r>
            <a:endParaRPr lang="de-DE" sz="6000" dirty="0"/>
          </a:p>
        </p:txBody>
      </p:sp>
      <p:sp>
        <p:nvSpPr>
          <p:cNvPr id="4" name="Textfeld 3"/>
          <p:cNvSpPr txBox="1"/>
          <p:nvPr/>
        </p:nvSpPr>
        <p:spPr>
          <a:xfrm>
            <a:off x="381000" y="1600200"/>
            <a:ext cx="8382000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Symbol" panose="05050102010706020507" pitchFamily="18" charset="2"/>
              <a:buChar char=" "/>
            </a:pPr>
            <a:endParaRPr lang="de-DE" sz="3600" dirty="0" smtClean="0">
              <a:latin typeface="Symbol" pitchFamily="18" charset="2"/>
            </a:endParaRPr>
          </a:p>
          <a:p>
            <a:pPr marL="571500" indent="-571500" algn="ctr">
              <a:buFont typeface="Symbol" panose="05050102010706020507" pitchFamily="18" charset="2"/>
              <a:buChar char=" "/>
            </a:pPr>
            <a:r>
              <a:rPr lang="de-DE" sz="3600" dirty="0" smtClean="0">
                <a:latin typeface="Symbol" pitchFamily="18" charset="2"/>
              </a:rPr>
              <a:t>G</a:t>
            </a:r>
            <a:r>
              <a:rPr lang="de-DE" sz="3600" dirty="0" smtClean="0"/>
              <a:t>/H = ( </a:t>
            </a:r>
            <a:r>
              <a:rPr lang="de-DE" sz="3600" dirty="0" err="1" smtClean="0"/>
              <a:t>k</a:t>
            </a:r>
            <a:r>
              <a:rPr lang="de-DE" sz="3600" baseline="-25000" dirty="0" err="1" smtClean="0"/>
              <a:t>B</a:t>
            </a:r>
            <a:r>
              <a:rPr lang="de-DE" sz="3600" dirty="0" smtClean="0"/>
              <a:t> T/ 1MeV)</a:t>
            </a:r>
            <a:r>
              <a:rPr lang="de-DE" sz="3600" baseline="30000" dirty="0" smtClean="0"/>
              <a:t>3  </a:t>
            </a:r>
            <a:r>
              <a:rPr lang="de-DE" sz="3600" dirty="0" smtClean="0"/>
              <a:t> ~ 1 </a:t>
            </a:r>
          </a:p>
          <a:p>
            <a:pPr marL="571500" indent="-571500" algn="ctr">
              <a:buFont typeface="Symbol" panose="05050102010706020507" pitchFamily="18" charset="2"/>
              <a:buChar char=" "/>
            </a:pPr>
            <a:r>
              <a:rPr lang="de-DE" sz="3600" dirty="0" smtClean="0"/>
              <a:t>   </a:t>
            </a:r>
          </a:p>
          <a:p>
            <a:pPr marL="571500" indent="-571500" algn="ctr">
              <a:buFont typeface="Symbol" panose="05050102010706020507" pitchFamily="18" charset="2"/>
              <a:buChar char=" "/>
            </a:pPr>
            <a:r>
              <a:rPr lang="de-DE" sz="3600" dirty="0" smtClean="0"/>
              <a:t> </a:t>
            </a:r>
            <a:r>
              <a:rPr lang="de-DE" sz="3200" dirty="0" smtClean="0">
                <a:solidFill>
                  <a:srgbClr val="0070C0"/>
                </a:solidFill>
                <a:sym typeface="Wingdings" pitchFamily="2" charset="2"/>
              </a:rPr>
              <a:t>T(Neutrinos)</a:t>
            </a:r>
            <a:r>
              <a:rPr lang="de-DE" sz="3200" baseline="-25000" dirty="0" err="1" smtClean="0">
                <a:solidFill>
                  <a:srgbClr val="0070C0"/>
                </a:solidFill>
                <a:sym typeface="Wingdings" pitchFamily="2" charset="2"/>
              </a:rPr>
              <a:t>decoupl</a:t>
            </a:r>
            <a:r>
              <a:rPr lang="de-DE" sz="3200" dirty="0" smtClean="0">
                <a:solidFill>
                  <a:srgbClr val="0070C0"/>
                </a:solidFill>
                <a:sym typeface="Wingdings" pitchFamily="2" charset="2"/>
              </a:rPr>
              <a:t> ~ 1MeV ~ 10</a:t>
            </a:r>
            <a:r>
              <a:rPr lang="de-DE" sz="3200" baseline="30000" dirty="0" smtClean="0">
                <a:solidFill>
                  <a:srgbClr val="0070C0"/>
                </a:solidFill>
                <a:sym typeface="Wingdings" pitchFamily="2" charset="2"/>
              </a:rPr>
              <a:t>10</a:t>
            </a:r>
            <a:r>
              <a:rPr lang="de-DE" sz="3200" dirty="0" smtClean="0">
                <a:solidFill>
                  <a:srgbClr val="0070C0"/>
                </a:solidFill>
                <a:sym typeface="Wingdings" pitchFamily="2" charset="2"/>
              </a:rPr>
              <a:t> Kelvin;</a:t>
            </a:r>
          </a:p>
          <a:p>
            <a:pPr marL="571500" indent="-571500" algn="ctr">
              <a:buFont typeface="Symbol" panose="05050102010706020507" pitchFamily="18" charset="2"/>
              <a:buChar char=" "/>
            </a:pPr>
            <a:r>
              <a:rPr lang="de-DE" sz="32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</a:p>
          <a:p>
            <a:pPr marL="571500" indent="-571500" algn="ctr">
              <a:buFont typeface="Symbol" panose="05050102010706020507" pitchFamily="18" charset="2"/>
              <a:buChar char=" "/>
            </a:pPr>
            <a:r>
              <a:rPr lang="de-DE" sz="3600" dirty="0" err="1" smtClean="0">
                <a:solidFill>
                  <a:srgbClr val="0070C0"/>
                </a:solidFill>
                <a:sym typeface="Wingdings" pitchFamily="2" charset="2"/>
              </a:rPr>
              <a:t>today</a:t>
            </a:r>
            <a:r>
              <a:rPr lang="de-DE" sz="3600" dirty="0" smtClean="0">
                <a:solidFill>
                  <a:srgbClr val="0070C0"/>
                </a:solidFill>
                <a:sym typeface="Wingdings" pitchFamily="2" charset="2"/>
              </a:rPr>
              <a:t>: </a:t>
            </a:r>
            <a:r>
              <a:rPr lang="de-DE" sz="3600" dirty="0" err="1" smtClean="0">
                <a:solidFill>
                  <a:srgbClr val="0070C0"/>
                </a:solidFill>
                <a:sym typeface="Wingdings" pitchFamily="2" charset="2"/>
              </a:rPr>
              <a:t>T</a:t>
            </a:r>
            <a:r>
              <a:rPr lang="de-DE" sz="3600" baseline="-250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itchFamily="2" charset="2"/>
              </a:rPr>
              <a:t>n</a:t>
            </a:r>
            <a:r>
              <a:rPr lang="de-DE" sz="3600" dirty="0" smtClean="0">
                <a:solidFill>
                  <a:srgbClr val="0070C0"/>
                </a:solidFill>
                <a:sym typeface="Wingdings" pitchFamily="2" charset="2"/>
              </a:rPr>
              <a:t> = 1.95 K </a:t>
            </a:r>
          </a:p>
          <a:p>
            <a:pPr marL="571500" indent="-571500" algn="ctr">
              <a:buFont typeface="Symbol" panose="05050102010706020507" pitchFamily="18" charset="2"/>
              <a:buChar char=" "/>
            </a:pPr>
            <a:endParaRPr lang="de-DE" sz="28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571500" indent="-571500" algn="ctr">
              <a:buFont typeface="Symbol" panose="05050102010706020507" pitchFamily="18" charset="2"/>
              <a:buChar char=" "/>
            </a:pPr>
            <a:r>
              <a:rPr lang="de-DE" sz="3600" dirty="0" smtClean="0">
                <a:sym typeface="Wingdings" pitchFamily="2" charset="2"/>
              </a:rPr>
              <a:t>Time after Big Bang:    1 Second</a:t>
            </a:r>
          </a:p>
          <a:p>
            <a:pPr marL="571500" indent="-571500" algn="ctr">
              <a:buFont typeface="Symbol" panose="05050102010706020507" pitchFamily="18" charset="2"/>
              <a:buChar char=" "/>
            </a:pPr>
            <a:endParaRPr lang="de-DE" sz="3600" dirty="0"/>
          </a:p>
        </p:txBody>
      </p:sp>
      <p:sp>
        <p:nvSpPr>
          <p:cNvPr id="5" name="Rechteck 4"/>
          <p:cNvSpPr/>
          <p:nvPr/>
        </p:nvSpPr>
        <p:spPr>
          <a:xfrm>
            <a:off x="2057400" y="1981200"/>
            <a:ext cx="5334000" cy="10668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8153399" cy="6477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843" y="2855926"/>
            <a:ext cx="823031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417638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Reaktionsgleichgewicht bei </a:t>
            </a:r>
            <a:r>
              <a:rPr lang="de-DE" sz="2800" dirty="0" err="1" smtClean="0">
                <a:solidFill>
                  <a:schemeClr val="bg1"/>
                </a:solidFill>
              </a:rPr>
              <a:t>Temp</a:t>
            </a:r>
            <a:r>
              <a:rPr lang="de-DE" sz="2800" dirty="0" smtClean="0">
                <a:solidFill>
                  <a:schemeClr val="bg1"/>
                </a:solidFill>
              </a:rPr>
              <a:t>. = T = 0.8 </a:t>
            </a:r>
            <a:r>
              <a:rPr lang="de-DE" sz="2800" dirty="0" err="1" smtClean="0">
                <a:solidFill>
                  <a:schemeClr val="bg1"/>
                </a:solidFill>
              </a:rPr>
              <a:t>MeV</a:t>
            </a:r>
            <a:r>
              <a:rPr lang="de-DE" sz="2800" dirty="0" smtClean="0">
                <a:solidFill>
                  <a:schemeClr val="bg1"/>
                </a:solidFill>
              </a:rPr>
              <a:t> ;  Zeit = t =6.25 sec;  </a:t>
            </a:r>
            <a:r>
              <a:rPr lang="de-DE" sz="2800" dirty="0" smtClean="0">
                <a:solidFill>
                  <a:srgbClr val="FF0000"/>
                </a:solidFill>
              </a:rPr>
              <a:t>3 </a:t>
            </a:r>
            <a:r>
              <a:rPr lang="de-DE" sz="2800" dirty="0" err="1" smtClean="0">
                <a:solidFill>
                  <a:srgbClr val="FF0000"/>
                </a:solidFill>
              </a:rPr>
              <a:t>Families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of</a:t>
            </a:r>
            <a:r>
              <a:rPr lang="de-DE" sz="2800" dirty="0" smtClean="0">
                <a:solidFill>
                  <a:srgbClr val="FF0000"/>
                </a:solidFill>
              </a:rPr>
              <a:t> Neutrinos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4" name="Inhaltsplatzhalter 3" descr="txp_fig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>
            <a:lum/>
          </a:blip>
          <a:stretch>
            <a:fillRect/>
          </a:stretch>
        </p:blipFill>
        <p:spPr>
          <a:xfrm>
            <a:off x="1428728" y="1785926"/>
            <a:ext cx="5643602" cy="714380"/>
          </a:xfrm>
        </p:spPr>
      </p:pic>
      <p:pic>
        <p:nvPicPr>
          <p:cNvPr id="5" name="Grafik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lum/>
          </a:blip>
          <a:stretch>
            <a:fillRect/>
          </a:stretch>
        </p:blipFill>
        <p:spPr>
          <a:xfrm>
            <a:off x="1428728" y="2643182"/>
            <a:ext cx="5643602" cy="705424"/>
          </a:xfrm>
          <a:prstGeom prst="rect">
            <a:avLst/>
          </a:prstGeom>
        </p:spPr>
      </p:pic>
      <p:pic>
        <p:nvPicPr>
          <p:cNvPr id="7" name="Grafik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lum/>
          </a:blip>
          <a:stretch>
            <a:fillRect/>
          </a:stretch>
        </p:blipFill>
        <p:spPr>
          <a:xfrm>
            <a:off x="714348" y="3500438"/>
            <a:ext cx="7975107" cy="1752604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500034" y="5429264"/>
            <a:ext cx="8358246" cy="1015663"/>
            <a:chOff x="500034" y="5429264"/>
            <a:chExt cx="8358246" cy="1015663"/>
          </a:xfrm>
        </p:grpSpPr>
        <p:sp>
          <p:nvSpPr>
            <p:cNvPr id="8" name="Textfeld 7"/>
            <p:cNvSpPr txBox="1"/>
            <p:nvPr/>
          </p:nvSpPr>
          <p:spPr>
            <a:xfrm>
              <a:off x="500034" y="5429264"/>
              <a:ext cx="8358246" cy="1015663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3000" dirty="0" smtClean="0"/>
                <a:t>Bei T=0.8 </a:t>
              </a:r>
              <a:r>
                <a:rPr lang="de-DE" sz="3000" dirty="0" err="1" smtClean="0"/>
                <a:t>MeV</a:t>
              </a:r>
              <a:r>
                <a:rPr lang="de-DE" sz="3000" dirty="0" smtClean="0"/>
                <a:t> -&gt; Ausfrieren = </a:t>
              </a:r>
              <a:r>
                <a:rPr lang="de-DE" sz="3000" dirty="0" err="1" smtClean="0"/>
                <a:t>Freeze</a:t>
              </a:r>
              <a:r>
                <a:rPr lang="de-DE" sz="3000" dirty="0" smtClean="0"/>
                <a:t> out;</a:t>
              </a:r>
            </a:p>
            <a:p>
              <a:r>
                <a:rPr lang="de-DE" sz="3000" dirty="0" smtClean="0"/>
                <a:t>Reaktionen/Zeit &lt;&lt; Hubble Expansion </a:t>
              </a:r>
              <a:endParaRPr lang="de-DE" sz="3000" dirty="0"/>
            </a:p>
          </p:txBody>
        </p:sp>
        <p:pic>
          <p:nvPicPr>
            <p:cNvPr id="9" name="Grafik 8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lum/>
            </a:blip>
            <a:stretch>
              <a:fillRect/>
            </a:stretch>
          </p:blipFill>
          <p:spPr>
            <a:xfrm>
              <a:off x="7086600" y="5867400"/>
              <a:ext cx="1643073" cy="500066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5791200" y="4648200"/>
            <a:ext cx="2895600" cy="523220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ym typeface="Wingdings" panose="05000000000000000000" pitchFamily="2" charset="2"/>
              </a:rPr>
              <a:t> 1/7 </a:t>
            </a:r>
            <a:r>
              <a:rPr lang="de-DE" sz="2800" dirty="0" err="1" smtClean="0">
                <a:sym typeface="Wingdings" panose="05000000000000000000" pitchFamily="2" charset="2"/>
              </a:rPr>
              <a:t>by</a:t>
            </a:r>
            <a:r>
              <a:rPr lang="de-DE" sz="2800" dirty="0" smtClean="0">
                <a:sym typeface="Wingdings" panose="05000000000000000000" pitchFamily="2" charset="2"/>
              </a:rPr>
              <a:t> n-</a:t>
            </a:r>
            <a:r>
              <a:rPr lang="de-DE" sz="2800" dirty="0" err="1" smtClean="0">
                <a:sym typeface="Wingdings" panose="05000000000000000000" pitchFamily="2" charset="2"/>
              </a:rPr>
              <a:t>decay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9507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C:\Dokumenter\turn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04800"/>
            <a:ext cx="4779963" cy="6257925"/>
          </a:xfrm>
          <a:prstGeom prst="rect">
            <a:avLst/>
          </a:prstGeom>
          <a:noFill/>
        </p:spPr>
      </p:pic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285720" y="142852"/>
            <a:ext cx="3783009" cy="1200329"/>
          </a:xfrm>
          <a:prstGeom prst="rect">
            <a:avLst/>
          </a:prstGeom>
          <a:solidFill>
            <a:srgbClr val="09DC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sz="3600" dirty="0"/>
              <a:t>This value of </a:t>
            </a:r>
            <a:r>
              <a:rPr lang="da-DK" sz="3600" i="1" dirty="0">
                <a:latin typeface="Symbol" pitchFamily="18" charset="2"/>
              </a:rPr>
              <a:t>h</a:t>
            </a:r>
            <a:r>
              <a:rPr lang="da-DK" sz="3600" dirty="0"/>
              <a:t> </a:t>
            </a:r>
            <a:endParaRPr lang="da-DK" sz="3600" dirty="0" smtClean="0"/>
          </a:p>
          <a:p>
            <a:r>
              <a:rPr lang="da-DK" sz="3600" dirty="0" smtClean="0"/>
              <a:t>Translates into:</a:t>
            </a:r>
            <a:endParaRPr lang="da-DK" sz="3600" dirty="0"/>
          </a:p>
        </p:txBody>
      </p:sp>
      <p:pic>
        <p:nvPicPr>
          <p:cNvPr id="10" name="Grafik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4214810" y="6386514"/>
            <a:ext cx="4714908" cy="47148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6200" y="4419600"/>
            <a:ext cx="41434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latin typeface="Symbol" pitchFamily="18" charset="2"/>
              </a:rPr>
              <a:t>W</a:t>
            </a:r>
            <a:r>
              <a:rPr lang="de-DE" sz="3200" baseline="-25000" dirty="0" err="1" smtClean="0"/>
              <a:t>m</a:t>
            </a:r>
            <a:r>
              <a:rPr lang="de-DE" sz="3200" dirty="0" smtClean="0"/>
              <a:t> </a:t>
            </a:r>
            <a:r>
              <a:rPr lang="de-DE" sz="3200" dirty="0" smtClean="0">
                <a:latin typeface="Calibri" panose="020F0502020204030204" pitchFamily="34" charset="0"/>
              </a:rPr>
              <a:t>≈</a:t>
            </a:r>
            <a:r>
              <a:rPr lang="de-DE" sz="3200" dirty="0" smtClean="0"/>
              <a:t> 0.3; </a:t>
            </a:r>
            <a:r>
              <a:rPr lang="de-DE" sz="3200" dirty="0" err="1" smtClean="0">
                <a:latin typeface="Symbol" pitchFamily="18" charset="2"/>
              </a:rPr>
              <a:t>W</a:t>
            </a:r>
            <a:r>
              <a:rPr lang="de-DE" sz="3200" baseline="-25000" dirty="0" err="1" smtClean="0"/>
              <a:t>lum</a:t>
            </a:r>
            <a:r>
              <a:rPr lang="de-DE" sz="3200" dirty="0" smtClean="0"/>
              <a:t> &lt; 0.01</a:t>
            </a:r>
            <a:endParaRPr lang="de-DE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357158" y="5500702"/>
            <a:ext cx="337664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0" dirty="0" err="1" smtClean="0">
                <a:solidFill>
                  <a:srgbClr val="FF33CC"/>
                </a:solidFill>
              </a:rPr>
              <a:t>N</a:t>
            </a:r>
            <a:r>
              <a:rPr lang="de-DE" sz="6000" baseline="-25000" dirty="0" err="1" smtClean="0">
                <a:solidFill>
                  <a:srgbClr val="FF33CC"/>
                </a:solidFill>
                <a:latin typeface="Symbol" pitchFamily="18" charset="2"/>
              </a:rPr>
              <a:t>n</a:t>
            </a:r>
            <a:r>
              <a:rPr lang="de-DE" sz="6000" baseline="-25000" dirty="0" smtClean="0">
                <a:solidFill>
                  <a:srgbClr val="FF33CC"/>
                </a:solidFill>
              </a:rPr>
              <a:t> </a:t>
            </a:r>
            <a:r>
              <a:rPr lang="de-DE" sz="6000" dirty="0" smtClean="0">
                <a:solidFill>
                  <a:srgbClr val="FF33CC"/>
                </a:solidFill>
              </a:rPr>
              <a:t>= 3.046</a:t>
            </a:r>
            <a:endParaRPr lang="de-DE" sz="6000" dirty="0">
              <a:solidFill>
                <a:srgbClr val="FF33CC"/>
              </a:solidFill>
            </a:endParaRPr>
          </a:p>
        </p:txBody>
      </p:sp>
      <p:pic>
        <p:nvPicPr>
          <p:cNvPr id="15" name="Grafik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lum/>
          </a:blip>
          <a:stretch>
            <a:fillRect/>
          </a:stretch>
        </p:blipFill>
        <p:spPr>
          <a:xfrm>
            <a:off x="228600" y="1447800"/>
            <a:ext cx="3669416" cy="78581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143768" y="35716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= 0.5 </a:t>
            </a:r>
            <a:r>
              <a:rPr lang="de-DE" dirty="0" err="1" smtClean="0">
                <a:latin typeface="Symbol" pitchFamily="18" charset="2"/>
              </a:rPr>
              <a:t>W</a:t>
            </a:r>
            <a:r>
              <a:rPr lang="de-DE" baseline="-25000" dirty="0" err="1" smtClean="0"/>
              <a:t>b</a:t>
            </a:r>
            <a:endParaRPr lang="de-DE" baseline="-25000" dirty="0"/>
          </a:p>
        </p:txBody>
      </p:sp>
      <p:sp>
        <p:nvSpPr>
          <p:cNvPr id="2" name="Textfeld 1"/>
          <p:cNvSpPr txBox="1"/>
          <p:nvPr/>
        </p:nvSpPr>
        <p:spPr>
          <a:xfrm>
            <a:off x="228600" y="2286000"/>
            <a:ext cx="3962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H = h*100 km/(sec*</a:t>
            </a:r>
            <a:r>
              <a:rPr lang="de-DE" sz="2800" dirty="0" err="1" smtClean="0"/>
              <a:t>Mpc</a:t>
            </a:r>
            <a:r>
              <a:rPr lang="de-DE" sz="2800" dirty="0" smtClean="0"/>
              <a:t>)</a:t>
            </a:r>
          </a:p>
          <a:p>
            <a:r>
              <a:rPr lang="de-DE" sz="3200" dirty="0" smtClean="0"/>
              <a:t>H = 67 km/(sec*</a:t>
            </a:r>
            <a:r>
              <a:rPr lang="de-DE" sz="3200" dirty="0" err="1" smtClean="0"/>
              <a:t>Mps</a:t>
            </a:r>
            <a:r>
              <a:rPr lang="de-DE" sz="3200" dirty="0" smtClean="0"/>
              <a:t>)</a:t>
            </a:r>
            <a:endParaRPr lang="en-GB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228600" y="3581400"/>
            <a:ext cx="3733800" cy="58477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 Baryons: </a:t>
            </a:r>
            <a:r>
              <a:rPr lang="el-GR" sz="3200" dirty="0" smtClean="0"/>
              <a:t>Ω</a:t>
            </a:r>
            <a:r>
              <a:rPr lang="en-GB" sz="3200" baseline="-25000" dirty="0" smtClean="0"/>
              <a:t>b</a:t>
            </a:r>
            <a:r>
              <a:rPr lang="en-GB" sz="3200" dirty="0" smtClean="0"/>
              <a:t> </a:t>
            </a:r>
            <a:r>
              <a:rPr lang="de-DE" sz="3200" dirty="0" smtClean="0">
                <a:latin typeface="Calibri" panose="020F0502020204030204" pitchFamily="34" charset="0"/>
              </a:rPr>
              <a:t>≈ 0.04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114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animBg="1"/>
      <p:bldP spid="11" grpId="0" animBg="1"/>
      <p:bldP spid="12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229599" cy="50291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524000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de-DE" sz="3600" dirty="0" err="1" smtClean="0"/>
              <a:t>Indirect</a:t>
            </a:r>
            <a:r>
              <a:rPr lang="de-DE" sz="3600" dirty="0" smtClean="0"/>
              <a:t> </a:t>
            </a:r>
            <a:r>
              <a:rPr lang="de-DE" sz="3600" dirty="0" err="1" smtClean="0"/>
              <a:t>Evidence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Cosmic</a:t>
            </a:r>
            <a:r>
              <a:rPr lang="de-DE" sz="3600" dirty="0" smtClean="0"/>
              <a:t> Neutrino Background </a:t>
            </a:r>
            <a:r>
              <a:rPr lang="de-DE" sz="3600" dirty="0" err="1" smtClean="0"/>
              <a:t>from</a:t>
            </a:r>
            <a:r>
              <a:rPr lang="de-DE" sz="3600" dirty="0" smtClean="0"/>
              <a:t> Planck Data.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2800" dirty="0" smtClean="0"/>
              <a:t>Brent </a:t>
            </a:r>
            <a:r>
              <a:rPr lang="en-GB" sz="2800" dirty="0" err="1" smtClean="0"/>
              <a:t>Follin</a:t>
            </a:r>
            <a:r>
              <a:rPr lang="en-GB" sz="2800" dirty="0" smtClean="0"/>
              <a:t>, </a:t>
            </a:r>
            <a:r>
              <a:rPr lang="en-GB" sz="2800" dirty="0" err="1" smtClean="0"/>
              <a:t>Loyd</a:t>
            </a:r>
            <a:r>
              <a:rPr lang="en-GB" sz="2800" dirty="0" smtClean="0"/>
              <a:t> Knox, Marius  and Zen Pan, UC-Davis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717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feld 57"/>
          <p:cNvSpPr txBox="1"/>
          <p:nvPr/>
        </p:nvSpPr>
        <p:spPr>
          <a:xfrm>
            <a:off x="276247" y="1549418"/>
            <a:ext cx="8715008" cy="5143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104" y="304800"/>
            <a:ext cx="8229600" cy="1066800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Energy</a:t>
            </a:r>
            <a:r>
              <a:rPr lang="de-DE" dirty="0" smtClean="0"/>
              <a:t>=</a:t>
            </a:r>
            <a:r>
              <a:rPr lang="de-DE" dirty="0" err="1" smtClean="0"/>
              <a:t>Mass</a:t>
            </a:r>
            <a:r>
              <a:rPr lang="de-DE" dirty="0" smtClean="0"/>
              <a:t>)-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Universe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371600" y="1600200"/>
            <a:ext cx="0" cy="3975307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04800" y="1752600"/>
            <a:ext cx="990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log </a:t>
            </a:r>
            <a:r>
              <a:rPr lang="de-DE" sz="2800" dirty="0" smtClean="0">
                <a:latin typeface="Symbol" pitchFamily="18" charset="2"/>
              </a:rPr>
              <a:t>r</a:t>
            </a:r>
            <a:endParaRPr lang="de-DE" sz="2800" dirty="0">
              <a:latin typeface="Symbol" pitchFamily="18" charset="2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371600" y="5029200"/>
            <a:ext cx="6019800" cy="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391400" y="4736812"/>
            <a:ext cx="1600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a(t)~</a:t>
            </a:r>
            <a:r>
              <a:rPr lang="de-DE" sz="3200" dirty="0" smtClean="0">
                <a:solidFill>
                  <a:srgbClr val="FF33CC"/>
                </a:solidFill>
              </a:rPr>
              <a:t>1/T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endParaRPr lang="de-DE" sz="3200" dirty="0">
              <a:solidFill>
                <a:srgbClr val="FF0000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1828800" y="1524000"/>
            <a:ext cx="1143000" cy="22860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828800" y="2683079"/>
            <a:ext cx="3505200" cy="2209800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3124200" y="4635787"/>
            <a:ext cx="4191000" cy="0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114550" y="1600200"/>
                <a:ext cx="687705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FF0000"/>
                    </a:solidFill>
                  </a:rPr>
                  <a:t>Radiation </a:t>
                </a:r>
                <a:r>
                  <a:rPr lang="de-DE" sz="2400" dirty="0" err="1" smtClean="0">
                    <a:solidFill>
                      <a:srgbClr val="FF0000"/>
                    </a:solidFill>
                  </a:rPr>
                  <a:t>dominated</a:t>
                </a:r>
                <a:r>
                  <a:rPr lang="de-DE" sz="24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de-DE" sz="2400" dirty="0" smtClean="0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  <a:r>
                  <a:rPr lang="de-DE" sz="2400" dirty="0" smtClean="0">
                    <a:solidFill>
                      <a:srgbClr val="FF0000"/>
                    </a:solidFill>
                  </a:rPr>
                  <a:t> ~ 1/a</a:t>
                </a:r>
                <a:r>
                  <a:rPr lang="de-DE" sz="2400" baseline="30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de-DE" sz="2400" dirty="0" smtClean="0">
                    <a:solidFill>
                      <a:srgbClr val="FF0000"/>
                    </a:solidFill>
                  </a:rPr>
                  <a:t> ~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de-DE" sz="2400" b="0" i="1" baseline="30000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de-DE" sz="2400" dirty="0" smtClean="0">
                    <a:solidFill>
                      <a:srgbClr val="FF0000"/>
                    </a:solidFill>
                  </a:rPr>
                  <a:t>=Stefan-Boltzmann</a:t>
                </a:r>
                <a:endParaRPr lang="de-DE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0" y="1600200"/>
                <a:ext cx="6877051" cy="46166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418" t="-13333" r="-532" b="-29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3402435" y="3095481"/>
            <a:ext cx="419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Matter </a:t>
            </a:r>
            <a:r>
              <a:rPr lang="de-DE" sz="2400" dirty="0" err="1" smtClean="0">
                <a:solidFill>
                  <a:srgbClr val="C00000"/>
                </a:solidFill>
              </a:rPr>
              <a:t>dominated</a:t>
            </a:r>
            <a:r>
              <a:rPr lang="de-DE" sz="2400" dirty="0" smtClean="0">
                <a:solidFill>
                  <a:srgbClr val="C00000"/>
                </a:solidFill>
              </a:rPr>
              <a:t>: </a:t>
            </a:r>
            <a:r>
              <a:rPr lang="de-DE" sz="2400" dirty="0" smtClean="0">
                <a:solidFill>
                  <a:srgbClr val="C00000"/>
                </a:solidFill>
                <a:latin typeface="Symbol" pitchFamily="18" charset="2"/>
              </a:rPr>
              <a:t>r</a:t>
            </a:r>
            <a:r>
              <a:rPr lang="de-DE" sz="2400" dirty="0" smtClean="0">
                <a:solidFill>
                  <a:srgbClr val="C00000"/>
                </a:solidFill>
              </a:rPr>
              <a:t> ~ 1/a</a:t>
            </a:r>
            <a:r>
              <a:rPr lang="de-DE" sz="2400" baseline="30000" dirty="0" smtClean="0">
                <a:solidFill>
                  <a:srgbClr val="C00000"/>
                </a:solidFill>
              </a:rPr>
              <a:t>3 </a:t>
            </a:r>
            <a:r>
              <a:rPr lang="de-DE" sz="2400" dirty="0" smtClean="0">
                <a:solidFill>
                  <a:srgbClr val="C00000"/>
                </a:solidFill>
              </a:rPr>
              <a:t>~ T</a:t>
            </a:r>
            <a:r>
              <a:rPr lang="de-DE" sz="2400" baseline="30000" dirty="0" smtClean="0">
                <a:solidFill>
                  <a:srgbClr val="C00000"/>
                </a:solidFill>
              </a:rPr>
              <a:t>3</a:t>
            </a:r>
            <a:endParaRPr lang="de-DE" sz="2400" baseline="30000" dirty="0">
              <a:solidFill>
                <a:srgbClr val="C0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029200" y="4112567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Dark </a:t>
            </a:r>
            <a:r>
              <a:rPr lang="de-DE" sz="2400" dirty="0" err="1" smtClean="0">
                <a:solidFill>
                  <a:srgbClr val="002060"/>
                </a:solidFill>
              </a:rPr>
              <a:t>Energy</a:t>
            </a:r>
            <a:endParaRPr lang="de-DE" sz="2400" dirty="0">
              <a:solidFill>
                <a:srgbClr val="002060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1371600" y="5562600"/>
            <a:ext cx="6248400" cy="0"/>
          </a:xfrm>
          <a:prstGeom prst="straightConnector1">
            <a:avLst/>
          </a:prstGeom>
          <a:ln w="50800" cmpd="sng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7593434" y="5303061"/>
            <a:ext cx="1373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33CC"/>
                </a:solidFill>
              </a:rPr>
              <a:t>1/</a:t>
            </a:r>
            <a:r>
              <a:rPr lang="de-DE" sz="2800" dirty="0" err="1" smtClean="0">
                <a:solidFill>
                  <a:srgbClr val="FF33CC"/>
                </a:solidFill>
              </a:rPr>
              <a:t>Temp</a:t>
            </a:r>
            <a:endParaRPr lang="de-DE" sz="2800" dirty="0">
              <a:solidFill>
                <a:srgbClr val="FF33CC"/>
              </a:solidFill>
            </a:endParaRPr>
          </a:p>
        </p:txBody>
      </p:sp>
      <p:cxnSp>
        <p:nvCxnSpPr>
          <p:cNvPr id="32" name="Gerade Verbindung 31"/>
          <p:cNvCxnSpPr/>
          <p:nvPr/>
        </p:nvCxnSpPr>
        <p:spPr>
          <a:xfrm>
            <a:off x="3505200" y="5511926"/>
            <a:ext cx="0" cy="228600"/>
          </a:xfrm>
          <a:prstGeom prst="line">
            <a:avLst/>
          </a:prstGeom>
          <a:ln w="38100" cmpd="sng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6781800" y="5440610"/>
            <a:ext cx="0" cy="228600"/>
          </a:xfrm>
          <a:prstGeom prst="line">
            <a:avLst/>
          </a:prstGeom>
          <a:ln w="38100" cmpd="sng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2735510" y="5448300"/>
            <a:ext cx="0" cy="228600"/>
          </a:xfrm>
          <a:prstGeom prst="line">
            <a:avLst/>
          </a:prstGeom>
          <a:ln w="38100" cmpd="sng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2114550" y="5450371"/>
            <a:ext cx="0" cy="228600"/>
          </a:xfrm>
          <a:prstGeom prst="line">
            <a:avLst/>
          </a:prstGeom>
          <a:ln w="38100" cmpd="sng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V="1">
            <a:off x="2114550" y="2133600"/>
            <a:ext cx="0" cy="327660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1349107" y="5651482"/>
            <a:ext cx="8763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1 </a:t>
            </a:r>
            <a:r>
              <a:rPr lang="de-DE" sz="2000" dirty="0" err="1" smtClean="0">
                <a:solidFill>
                  <a:srgbClr val="FF0000"/>
                </a:solidFill>
              </a:rPr>
              <a:t>MeV</a:t>
            </a:r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000" dirty="0" smtClean="0">
                <a:solidFill>
                  <a:srgbClr val="FF0000"/>
                </a:solidFill>
              </a:rPr>
              <a:t>1sec</a:t>
            </a:r>
          </a:p>
          <a:p>
            <a:r>
              <a:rPr lang="de-DE" sz="20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2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dec</a:t>
            </a:r>
            <a:r>
              <a:rPr lang="de-DE" sz="2000" dirty="0" smtClean="0">
                <a:solidFill>
                  <a:srgbClr val="FF0000"/>
                </a:solidFill>
              </a:rPr>
              <a:t>.</a:t>
            </a:r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2743200" y="3326314"/>
            <a:ext cx="0" cy="2083886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2114550" y="5678971"/>
            <a:ext cx="10096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FF33CC"/>
                </a:solidFill>
              </a:rPr>
              <a:t>1 eV</a:t>
            </a:r>
          </a:p>
          <a:p>
            <a:pPr algn="ctr"/>
            <a:r>
              <a:rPr lang="de-DE" sz="2000" dirty="0" smtClean="0">
                <a:solidFill>
                  <a:srgbClr val="FF33CC"/>
                </a:solidFill>
              </a:rPr>
              <a:t>3x10</a:t>
            </a:r>
            <a:r>
              <a:rPr lang="de-DE" sz="2000" baseline="30000" dirty="0" smtClean="0">
                <a:solidFill>
                  <a:srgbClr val="FF33CC"/>
                </a:solidFill>
              </a:rPr>
              <a:t>4</a:t>
            </a:r>
            <a:r>
              <a:rPr lang="de-DE" sz="2000" dirty="0" smtClean="0">
                <a:solidFill>
                  <a:srgbClr val="FF33CC"/>
                </a:solidFill>
              </a:rPr>
              <a:t>y</a:t>
            </a:r>
            <a:endParaRPr lang="de-DE" sz="2000" dirty="0">
              <a:solidFill>
                <a:srgbClr val="FF33CC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187092" y="5795503"/>
            <a:ext cx="11706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today</a:t>
            </a:r>
            <a:endParaRPr lang="de-DE" sz="3200" dirty="0"/>
          </a:p>
        </p:txBody>
      </p:sp>
      <p:cxnSp>
        <p:nvCxnSpPr>
          <p:cNvPr id="49" name="Gerade Verbindung 48"/>
          <p:cNvCxnSpPr/>
          <p:nvPr/>
        </p:nvCxnSpPr>
        <p:spPr>
          <a:xfrm flipV="1">
            <a:off x="3505200" y="3771900"/>
            <a:ext cx="0" cy="167847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3043456" y="5676900"/>
            <a:ext cx="12573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3000 K</a:t>
            </a:r>
          </a:p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300 000 y</a:t>
            </a:r>
          </a:p>
          <a:p>
            <a:pPr algn="ctr"/>
            <a:r>
              <a:rPr lang="de-DE" sz="2000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dec</a:t>
            </a:r>
            <a:r>
              <a:rPr lang="de-DE" sz="2000" dirty="0" smtClean="0">
                <a:solidFill>
                  <a:srgbClr val="C00000"/>
                </a:solidFill>
              </a:rPr>
              <a:t>.</a:t>
            </a:r>
            <a:endParaRPr lang="de-DE" sz="2000" dirty="0">
              <a:solidFill>
                <a:srgbClr val="C00000"/>
              </a:solidFill>
            </a:endParaRPr>
          </a:p>
        </p:txBody>
      </p:sp>
      <p:cxnSp>
        <p:nvCxnSpPr>
          <p:cNvPr id="52" name="Gerade Verbindung 51"/>
          <p:cNvCxnSpPr/>
          <p:nvPr/>
        </p:nvCxnSpPr>
        <p:spPr>
          <a:xfrm>
            <a:off x="4953000" y="4624951"/>
            <a:ext cx="0" cy="93972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4516073" y="5626226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8x10</a:t>
            </a:r>
            <a:r>
              <a:rPr lang="de-DE" sz="2400" baseline="30000" dirty="0" smtClean="0">
                <a:solidFill>
                  <a:srgbClr val="0070C0"/>
                </a:solidFill>
              </a:rPr>
              <a:t>9</a:t>
            </a:r>
            <a:r>
              <a:rPr lang="de-DE" sz="2400" dirty="0" smtClean="0">
                <a:solidFill>
                  <a:srgbClr val="0070C0"/>
                </a:solidFill>
              </a:rPr>
              <a:t> y</a:t>
            </a:r>
            <a:endParaRPr lang="de-DE" sz="2400" dirty="0">
              <a:solidFill>
                <a:srgbClr val="0070C0"/>
              </a:solidFill>
            </a:endParaRPr>
          </a:p>
        </p:txBody>
      </p:sp>
      <p:cxnSp>
        <p:nvCxnSpPr>
          <p:cNvPr id="57" name="Gerade Verbindung 56"/>
          <p:cNvCxnSpPr/>
          <p:nvPr/>
        </p:nvCxnSpPr>
        <p:spPr>
          <a:xfrm flipV="1">
            <a:off x="6781800" y="4635787"/>
            <a:ext cx="0" cy="91912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>
            <a:off x="4965508" y="5461207"/>
            <a:ext cx="0" cy="228600"/>
          </a:xfrm>
          <a:prstGeom prst="line">
            <a:avLst/>
          </a:prstGeom>
          <a:ln w="38100" cmpd="sng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6019800" y="5658621"/>
            <a:ext cx="12711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Symbol" pitchFamily="18" charset="2"/>
              </a:rPr>
              <a:t>g</a:t>
            </a:r>
            <a:r>
              <a:rPr lang="de-DE" sz="2000" dirty="0" smtClean="0"/>
              <a:t> 2.7255 K</a:t>
            </a:r>
          </a:p>
          <a:p>
            <a:r>
              <a:rPr lang="de-DE" sz="2000" dirty="0" smtClean="0">
                <a:latin typeface="Symbol" pitchFamily="18" charset="2"/>
              </a:rPr>
              <a:t>n</a:t>
            </a:r>
            <a:r>
              <a:rPr lang="de-DE" sz="2000" dirty="0" smtClean="0"/>
              <a:t> 1.95 K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853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9" grpId="0" animBg="1"/>
      <p:bldP spid="44" grpId="0" animBg="1"/>
      <p:bldP spid="45" grpId="0" animBg="1"/>
      <p:bldP spid="50" grpId="0" animBg="1"/>
      <p:bldP spid="54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58175" cy="1203325"/>
          </a:xfrm>
          <a:solidFill>
            <a:srgbClr val="09DCE7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de-DE" smtClean="0"/>
              <a:t>Mass of the Electron Neutrino?</a:t>
            </a:r>
            <a:br>
              <a:rPr lang="de-DE" smtClean="0"/>
            </a:br>
            <a:r>
              <a:rPr lang="de-DE" smtClean="0"/>
              <a:t>Tritium decay (Mainz + Troisk)</a:t>
            </a:r>
          </a:p>
        </p:txBody>
      </p:sp>
      <p:sp>
        <p:nvSpPr>
          <p:cNvPr id="21507" name="Textfeld 6"/>
          <p:cNvSpPr txBox="1">
            <a:spLocks noChangeArrowheads="1"/>
          </p:cNvSpPr>
          <p:nvPr/>
        </p:nvSpPr>
        <p:spPr bwMode="auto">
          <a:xfrm>
            <a:off x="357188" y="2643188"/>
            <a:ext cx="121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>
                <a:solidFill>
                  <a:srgbClr val="FF0000"/>
                </a:solidFill>
              </a:rPr>
              <a:t>With: </a:t>
            </a:r>
          </a:p>
        </p:txBody>
      </p:sp>
      <p:pic>
        <p:nvPicPr>
          <p:cNvPr id="14" name="Grafik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" y="5715000"/>
            <a:ext cx="8001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Grafik 1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75" y="2857500"/>
            <a:ext cx="7572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Grafik 1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38" y="3429000"/>
            <a:ext cx="23447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Grafik 1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8" y="1714500"/>
            <a:ext cx="85026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Grafik 1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1138" y="4286250"/>
            <a:ext cx="86471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Fußzeilenplatzhalt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Hamburg, March 3. 2008.</a:t>
            </a:r>
            <a:endParaRPr lang="de-DE" smtClean="0"/>
          </a:p>
        </p:txBody>
      </p:sp>
      <p:sp>
        <p:nvSpPr>
          <p:cNvPr id="2" name="Ellipse 1"/>
          <p:cNvSpPr/>
          <p:nvPr/>
        </p:nvSpPr>
        <p:spPr>
          <a:xfrm>
            <a:off x="1066800" y="4500562"/>
            <a:ext cx="2362200" cy="844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 smtClean="0"/>
              <a:t>Measurement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upper</a:t>
            </a:r>
            <a:r>
              <a:rPr lang="de-DE" sz="2800" dirty="0" smtClean="0"/>
              <a:t> Limit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Neutrino </a:t>
            </a:r>
            <a:r>
              <a:rPr lang="de-DE" sz="2800" dirty="0" err="1" smtClean="0"/>
              <a:t>Mass</a:t>
            </a:r>
            <a:r>
              <a:rPr lang="de-DE" sz="2800" dirty="0" smtClean="0"/>
              <a:t> in Mainz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Triton Beta-</a:t>
            </a:r>
            <a:r>
              <a:rPr lang="de-DE" sz="2800" dirty="0" err="1" smtClean="0"/>
              <a:t>Decay</a:t>
            </a:r>
            <a:r>
              <a:rPr lang="de-DE" sz="2800" dirty="0" smtClean="0"/>
              <a:t>: </a:t>
            </a:r>
            <a:r>
              <a:rPr lang="de-DE" sz="2800" dirty="0" err="1" smtClean="0"/>
              <a:t>m</a:t>
            </a:r>
            <a:r>
              <a:rPr lang="de-DE" sz="2800" baseline="-25000" dirty="0" err="1" smtClean="0">
                <a:latin typeface="Symbol" pitchFamily="18" charset="2"/>
              </a:rPr>
              <a:t>n</a:t>
            </a:r>
            <a:r>
              <a:rPr lang="de-DE" sz="2800" dirty="0" smtClean="0"/>
              <a:t> &lt; 2.2 eV 95% C.L.</a:t>
            </a:r>
            <a:endParaRPr lang="de-DE" sz="2800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914400" y="1828800"/>
            <a:ext cx="0" cy="1905000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914400" y="3733800"/>
            <a:ext cx="4953000" cy="0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371600" y="2133600"/>
            <a:ext cx="1981200" cy="160020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28600" y="14478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Kurie-Plot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819400" y="3810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Q = 18.562 keV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371600" y="3124200"/>
            <a:ext cx="1676400" cy="838200"/>
            <a:chOff x="1371600" y="3124200"/>
            <a:chExt cx="1676400" cy="838200"/>
          </a:xfrm>
        </p:grpSpPr>
        <p:sp>
          <p:nvSpPr>
            <p:cNvPr id="22" name="Bogen 21"/>
            <p:cNvSpPr/>
            <p:nvPr/>
          </p:nvSpPr>
          <p:spPr>
            <a:xfrm>
              <a:off x="2514600" y="3352800"/>
              <a:ext cx="533400" cy="609600"/>
            </a:xfrm>
            <a:prstGeom prst="arc">
              <a:avLst>
                <a:gd name="adj1" fmla="val 17980988"/>
                <a:gd name="adj2" fmla="val 465025"/>
              </a:avLst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371600" y="3124200"/>
              <a:ext cx="1143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solidFill>
                    <a:srgbClr val="FF0000"/>
                  </a:solidFill>
                </a:rPr>
                <a:t>m</a:t>
              </a:r>
              <a:r>
                <a:rPr lang="de-DE" sz="2400" baseline="-25000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de-DE" sz="2400" dirty="0" smtClean="0">
                  <a:solidFill>
                    <a:srgbClr val="FF0000"/>
                  </a:solidFill>
                </a:rPr>
                <a:t> </a:t>
              </a:r>
              <a:r>
                <a:rPr lang="de-DE" sz="2400" baseline="30000" dirty="0" smtClean="0">
                  <a:solidFill>
                    <a:srgbClr val="FF0000"/>
                  </a:solidFill>
                </a:rPr>
                <a:t>2</a:t>
              </a:r>
              <a:r>
                <a:rPr lang="de-DE" sz="2400" dirty="0" smtClean="0">
                  <a:solidFill>
                    <a:srgbClr val="FF0000"/>
                  </a:solidFill>
                </a:rPr>
                <a:t>&gt;0</a:t>
              </a:r>
              <a:endParaRPr lang="de-DE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743200" y="2133600"/>
            <a:ext cx="2237666" cy="1547105"/>
            <a:chOff x="2743200" y="2133600"/>
            <a:chExt cx="2237666" cy="1547105"/>
          </a:xfrm>
        </p:grpSpPr>
        <p:sp>
          <p:nvSpPr>
            <p:cNvPr id="24" name="Bogen 23"/>
            <p:cNvSpPr/>
            <p:nvPr/>
          </p:nvSpPr>
          <p:spPr>
            <a:xfrm rot="10800000">
              <a:off x="2743200" y="2133600"/>
              <a:ext cx="2237666" cy="1547105"/>
            </a:xfrm>
            <a:prstGeom prst="arc">
              <a:avLst>
                <a:gd name="adj1" fmla="val 16725588"/>
                <a:gd name="adj2" fmla="val 19530518"/>
              </a:avLst>
            </a:prstGeom>
            <a:ln w="38100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352800" y="3048000"/>
              <a:ext cx="1219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C00000"/>
                  </a:solidFill>
                </a:rPr>
                <a:t>m</a:t>
              </a:r>
              <a:r>
                <a:rPr lang="de-DE" sz="2400" baseline="-25000" dirty="0" smtClean="0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de-DE" sz="2400" baseline="30000" dirty="0" smtClean="0">
                  <a:solidFill>
                    <a:srgbClr val="C00000"/>
                  </a:solidFill>
                </a:rPr>
                <a:t>2</a:t>
              </a:r>
              <a:r>
                <a:rPr lang="de-DE" sz="2400" dirty="0" smtClean="0">
                  <a:solidFill>
                    <a:srgbClr val="C00000"/>
                  </a:solidFill>
                </a:rPr>
                <a:t> &lt;0</a:t>
              </a:r>
              <a:endParaRPr lang="de-DE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5791200" y="32004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4419600"/>
            <a:ext cx="3809999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19600"/>
            <a:ext cx="4057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://www.physik.uni-mainz.de/exakt/neutrino/gruppe2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705225" cy="16764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514600" y="1611006"/>
            <a:ext cx="241183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Eur. Phys. J. </a:t>
            </a:r>
          </a:p>
          <a:p>
            <a:pPr algn="ctr"/>
            <a:r>
              <a:rPr lang="de-DE" sz="2800" dirty="0" smtClean="0"/>
              <a:t>C40 (2005) 447</a:t>
            </a:r>
            <a:endParaRPr lang="de-DE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3600" dirty="0" smtClean="0"/>
              <a:t>Measurement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upper</a:t>
            </a:r>
            <a:r>
              <a:rPr lang="de-DE" sz="3600" dirty="0" smtClean="0"/>
              <a:t> Limit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Neutrino </a:t>
            </a:r>
            <a:r>
              <a:rPr lang="de-DE" sz="3600" dirty="0" err="1" smtClean="0"/>
              <a:t>Mass</a:t>
            </a:r>
            <a:r>
              <a:rPr lang="de-DE" sz="3600" dirty="0" smtClean="0"/>
              <a:t> in Mainz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Troisk</a:t>
            </a:r>
            <a:r>
              <a:rPr lang="de-DE" sz="3600" dirty="0" smtClean="0"/>
              <a:t> </a:t>
            </a:r>
            <a:r>
              <a:rPr lang="de-DE" sz="3600" dirty="0" err="1" smtClean="0"/>
              <a:t>by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smtClean="0"/>
              <a:t>Triton Beta-</a:t>
            </a:r>
            <a:r>
              <a:rPr lang="de-DE" sz="3600" dirty="0" err="1" smtClean="0"/>
              <a:t>Decay</a:t>
            </a:r>
            <a:r>
              <a:rPr lang="de-DE" sz="3600" dirty="0" smtClean="0"/>
              <a:t>: </a:t>
            </a:r>
            <a:r>
              <a:rPr lang="de-DE" sz="3600" dirty="0" err="1" smtClean="0"/>
              <a:t>m</a:t>
            </a:r>
            <a:r>
              <a:rPr lang="de-DE" sz="3600" baseline="-25000" dirty="0" err="1" smtClean="0">
                <a:latin typeface="Symbol" pitchFamily="18" charset="2"/>
              </a:rPr>
              <a:t>n</a:t>
            </a:r>
            <a:r>
              <a:rPr lang="de-DE" sz="3600" dirty="0" smtClean="0"/>
              <a:t> &lt; 2.2 eV 95% C.L.</a:t>
            </a:r>
            <a:endParaRPr lang="de-DE" sz="3600" dirty="0"/>
          </a:p>
        </p:txBody>
      </p:sp>
      <p:pic>
        <p:nvPicPr>
          <p:cNvPr id="44034" name="Picture 2" descr="http://www.physik.uni-mainz.de/exakt/neutrino/gruppe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705225" cy="16764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590800" y="2743200"/>
            <a:ext cx="241183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prstClr val="black"/>
                </a:solidFill>
              </a:rPr>
              <a:t>Eur. Phys. J. </a:t>
            </a:r>
          </a:p>
          <a:p>
            <a:pPr algn="ctr"/>
            <a:r>
              <a:rPr lang="de-DE" sz="2800" dirty="0" smtClean="0">
                <a:solidFill>
                  <a:prstClr val="black"/>
                </a:solidFill>
              </a:rPr>
              <a:t>C40 (2005) 447</a:t>
            </a:r>
            <a:endParaRPr lang="de-DE" sz="2800" dirty="0">
              <a:solidFill>
                <a:prstClr val="black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85800" y="2819400"/>
            <a:ext cx="7543800" cy="3874532"/>
            <a:chOff x="685800" y="2819400"/>
            <a:chExt cx="7543800" cy="3874532"/>
          </a:xfrm>
        </p:grpSpPr>
        <p:sp>
          <p:nvSpPr>
            <p:cNvPr id="27" name="Textfeld 26"/>
            <p:cNvSpPr txBox="1"/>
            <p:nvPr/>
          </p:nvSpPr>
          <p:spPr>
            <a:xfrm>
              <a:off x="6553200" y="6096000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solidFill>
                    <a:prstClr val="black"/>
                  </a:solidFill>
                </a:rPr>
                <a:t>Electron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Energy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685800" y="2819400"/>
              <a:ext cx="6934200" cy="3874532"/>
              <a:chOff x="685800" y="3886200"/>
              <a:chExt cx="5638800" cy="2731532"/>
            </a:xfrm>
          </p:grpSpPr>
          <p:cxnSp>
            <p:nvCxnSpPr>
              <p:cNvPr id="14" name="Gerade Verbindung 13"/>
              <p:cNvCxnSpPr/>
              <p:nvPr/>
            </p:nvCxnSpPr>
            <p:spPr>
              <a:xfrm>
                <a:off x="1491343" y="4262245"/>
                <a:ext cx="2292699" cy="1880226"/>
              </a:xfrm>
              <a:prstGeom prst="line">
                <a:avLst/>
              </a:prstGeom>
              <a:ln w="381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uppieren 3"/>
              <p:cNvGrpSpPr/>
              <p:nvPr/>
            </p:nvGrpSpPr>
            <p:grpSpPr>
              <a:xfrm>
                <a:off x="685800" y="3886200"/>
                <a:ext cx="5638800" cy="2731532"/>
                <a:chOff x="228600" y="1478485"/>
                <a:chExt cx="5638800" cy="2731532"/>
              </a:xfrm>
            </p:grpSpPr>
            <p:cxnSp>
              <p:nvCxnSpPr>
                <p:cNvPr id="8" name="Gerade Verbindung mit Pfeil 7"/>
                <p:cNvCxnSpPr/>
                <p:nvPr/>
              </p:nvCxnSpPr>
              <p:spPr>
                <a:xfrm>
                  <a:off x="914400" y="3733800"/>
                  <a:ext cx="4953000" cy="0"/>
                </a:xfrm>
                <a:prstGeom prst="straightConnector1">
                  <a:avLst/>
                </a:prstGeom>
                <a:ln w="508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mit Pfeil 29"/>
                <p:cNvCxnSpPr/>
                <p:nvPr/>
              </p:nvCxnSpPr>
              <p:spPr>
                <a:xfrm flipV="1">
                  <a:off x="914400" y="1859485"/>
                  <a:ext cx="0" cy="1905000"/>
                </a:xfrm>
                <a:prstGeom prst="straightConnector1">
                  <a:avLst/>
                </a:prstGeom>
                <a:ln w="508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feld 30"/>
                <p:cNvSpPr txBox="1"/>
                <p:nvPr/>
              </p:nvSpPr>
              <p:spPr>
                <a:xfrm>
                  <a:off x="228600" y="1478485"/>
                  <a:ext cx="1143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>
                      <a:solidFill>
                        <a:prstClr val="black"/>
                      </a:solidFill>
                    </a:rPr>
                    <a:t>Kurie-Plot</a:t>
                  </a:r>
                  <a:endParaRPr lang="de-DE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2" name="Gruppieren 31"/>
                <p:cNvGrpSpPr/>
                <p:nvPr/>
              </p:nvGrpSpPr>
              <p:grpSpPr>
                <a:xfrm>
                  <a:off x="2743200" y="2164285"/>
                  <a:ext cx="2237666" cy="1547105"/>
                  <a:chOff x="2743200" y="2133600"/>
                  <a:chExt cx="2237666" cy="1547105"/>
                </a:xfrm>
              </p:grpSpPr>
              <p:sp>
                <p:nvSpPr>
                  <p:cNvPr id="33" name="Bogen 32"/>
                  <p:cNvSpPr/>
                  <p:nvPr/>
                </p:nvSpPr>
                <p:spPr>
                  <a:xfrm rot="10800000">
                    <a:off x="2743200" y="2133600"/>
                    <a:ext cx="2237666" cy="1547105"/>
                  </a:xfrm>
                  <a:prstGeom prst="arc">
                    <a:avLst>
                      <a:gd name="adj1" fmla="val 16725588"/>
                      <a:gd name="adj2" fmla="val 19530518"/>
                    </a:avLst>
                  </a:prstGeom>
                  <a:ln w="38100" cmpd="sng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Textfeld 33"/>
                  <p:cNvSpPr txBox="1"/>
                  <p:nvPr/>
                </p:nvSpPr>
                <p:spPr>
                  <a:xfrm>
                    <a:off x="3352800" y="3048000"/>
                    <a:ext cx="1219200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2400" dirty="0" smtClean="0">
                        <a:solidFill>
                          <a:srgbClr val="C00000"/>
                        </a:solidFill>
                      </a:rPr>
                      <a:t>m</a:t>
                    </a:r>
                    <a:r>
                      <a:rPr lang="de-DE" sz="2400" baseline="-25000" dirty="0" smtClean="0">
                        <a:solidFill>
                          <a:srgbClr val="C00000"/>
                        </a:solidFill>
                        <a:latin typeface="Symbol" pitchFamily="18" charset="2"/>
                      </a:rPr>
                      <a:t>n</a:t>
                    </a:r>
                    <a:r>
                      <a:rPr lang="de-DE" sz="2400" baseline="30000" dirty="0" smtClean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de-DE" sz="2400" dirty="0" smtClean="0">
                        <a:solidFill>
                          <a:srgbClr val="C00000"/>
                        </a:solidFill>
                      </a:rPr>
                      <a:t> &lt;0</a:t>
                    </a:r>
                    <a:endParaRPr lang="de-DE" sz="24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35" name="Textfeld 34"/>
                <p:cNvSpPr txBox="1"/>
                <p:nvPr/>
              </p:nvSpPr>
              <p:spPr>
                <a:xfrm>
                  <a:off x="2850085" y="3840685"/>
                  <a:ext cx="16002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>
                      <a:solidFill>
                        <a:prstClr val="black"/>
                      </a:solidFill>
                    </a:rPr>
                    <a:t>Q = 18.562 keV</a:t>
                  </a:r>
                  <a:endParaRPr lang="de-DE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6" name="Gruppieren 35"/>
                <p:cNvGrpSpPr/>
                <p:nvPr/>
              </p:nvGrpSpPr>
              <p:grpSpPr>
                <a:xfrm>
                  <a:off x="1402285" y="3154885"/>
                  <a:ext cx="1676400" cy="838200"/>
                  <a:chOff x="1371600" y="3124200"/>
                  <a:chExt cx="1676400" cy="838200"/>
                </a:xfrm>
              </p:grpSpPr>
              <p:sp>
                <p:nvSpPr>
                  <p:cNvPr id="37" name="Bogen 36"/>
                  <p:cNvSpPr/>
                  <p:nvPr/>
                </p:nvSpPr>
                <p:spPr>
                  <a:xfrm>
                    <a:off x="2514600" y="3352800"/>
                    <a:ext cx="533400" cy="609600"/>
                  </a:xfrm>
                  <a:prstGeom prst="arc">
                    <a:avLst>
                      <a:gd name="adj1" fmla="val 17980988"/>
                      <a:gd name="adj2" fmla="val 465025"/>
                    </a:avLst>
                  </a:prstGeom>
                  <a:ln w="38100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Textfeld 37"/>
                  <p:cNvSpPr txBox="1"/>
                  <p:nvPr/>
                </p:nvSpPr>
                <p:spPr>
                  <a:xfrm>
                    <a:off x="1371600" y="3124200"/>
                    <a:ext cx="1143000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2400" dirty="0" err="1" smtClean="0">
                        <a:solidFill>
                          <a:srgbClr val="FF0000"/>
                        </a:solidFill>
                      </a:rPr>
                      <a:t>m</a:t>
                    </a:r>
                    <a:r>
                      <a:rPr lang="de-DE" sz="2400" baseline="-25000" dirty="0" err="1" smtClean="0">
                        <a:solidFill>
                          <a:srgbClr val="FF0000"/>
                        </a:solidFill>
                        <a:latin typeface="Symbol" pitchFamily="18" charset="2"/>
                      </a:rPr>
                      <a:t>n</a:t>
                    </a:r>
                    <a:r>
                      <a:rPr lang="de-DE" sz="2400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de-DE" sz="2400" baseline="30000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de-DE" sz="2400" dirty="0" smtClean="0">
                        <a:solidFill>
                          <a:srgbClr val="FF0000"/>
                        </a:solidFill>
                      </a:rPr>
                      <a:t>&gt;0</a:t>
                    </a:r>
                    <a:endParaRPr lang="de-DE" sz="2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Textfeld 8"/>
          <p:cNvSpPr txBox="1"/>
          <p:nvPr/>
        </p:nvSpPr>
        <p:spPr>
          <a:xfrm>
            <a:off x="3962400" y="4267200"/>
            <a:ext cx="4572000" cy="646331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de-DE" sz="3600" baseline="30000" dirty="0" smtClean="0"/>
              <a:t>3</a:t>
            </a:r>
            <a:r>
              <a:rPr lang="de-DE" sz="3600" dirty="0" smtClean="0"/>
              <a:t>H </a:t>
            </a:r>
            <a:r>
              <a:rPr lang="de-DE" sz="3600" dirty="0" smtClean="0">
                <a:sym typeface="Wingdings" panose="05000000000000000000" pitchFamily="2" charset="2"/>
              </a:rPr>
              <a:t> </a:t>
            </a:r>
            <a:r>
              <a:rPr lang="de-DE" sz="3600" baseline="30000" dirty="0" smtClean="0">
                <a:sym typeface="Wingdings" panose="05000000000000000000" pitchFamily="2" charset="2"/>
              </a:rPr>
              <a:t>3</a:t>
            </a:r>
            <a:r>
              <a:rPr lang="de-DE" sz="3600" dirty="0" smtClean="0">
                <a:sym typeface="Wingdings" panose="05000000000000000000" pitchFamily="2" charset="2"/>
              </a:rPr>
              <a:t>He + e</a:t>
            </a:r>
            <a:r>
              <a:rPr lang="de-DE" sz="3600" baseline="30000" dirty="0" smtClean="0">
                <a:sym typeface="Wingdings" panose="05000000000000000000" pitchFamily="2" charset="2"/>
              </a:rPr>
              <a:t>-</a:t>
            </a:r>
            <a:r>
              <a:rPr lang="de-DE" sz="3600" dirty="0" smtClean="0">
                <a:sym typeface="Wingdings" panose="05000000000000000000" pitchFamily="2" charset="2"/>
              </a:rPr>
              <a:t> + (</a:t>
            </a:r>
            <a:r>
              <a:rPr lang="de-DE" sz="3600" dirty="0" err="1" smtClean="0">
                <a:sym typeface="Wingdings" panose="05000000000000000000" pitchFamily="2" charset="2"/>
              </a:rPr>
              <a:t>anti</a:t>
            </a:r>
            <a:r>
              <a:rPr lang="de-DE" sz="3600" dirty="0" smtClean="0">
                <a:sym typeface="Wingdings" panose="05000000000000000000" pitchFamily="2" charset="2"/>
              </a:rPr>
              <a:t>)</a:t>
            </a:r>
            <a:r>
              <a:rPr lang="de-DE" sz="3600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de-DE" sz="3600" baseline="-25000" dirty="0" smtClean="0">
                <a:sym typeface="Wingdings" panose="05000000000000000000" pitchFamily="2" charset="2"/>
              </a:rPr>
              <a:t>e </a:t>
            </a:r>
            <a:endParaRPr lang="en-GB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9159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18488" cy="1296988"/>
          </a:xfrm>
          <a:solidFill>
            <a:srgbClr val="30FA26"/>
          </a:solidFill>
        </p:spPr>
        <p:txBody>
          <a:bodyPr>
            <a:normAutofit fontScale="90000"/>
          </a:bodyPr>
          <a:lstStyle/>
          <a:p>
            <a:r>
              <a:rPr lang="de-DE" altLang="en-US" smtClean="0"/>
              <a:t>Honors and Service of </a:t>
            </a:r>
            <a:br>
              <a:rPr lang="de-DE" altLang="en-US" smtClean="0"/>
            </a:br>
            <a:r>
              <a:rPr lang="de-DE" altLang="en-US" smtClean="0"/>
              <a:t>Jochen Wambach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468313" y="2060575"/>
            <a:ext cx="8207375" cy="410527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de-DE" altLang="en-US" sz="3600" dirty="0" smtClean="0"/>
              <a:t>2003-  Fellow </a:t>
            </a:r>
            <a:r>
              <a:rPr lang="de-DE" altLang="en-US" sz="3600" dirty="0" err="1" smtClean="0"/>
              <a:t>of</a:t>
            </a:r>
            <a:r>
              <a:rPr lang="de-DE" altLang="en-US" sz="3600" dirty="0" smtClean="0"/>
              <a:t> American Phys. </a:t>
            </a:r>
            <a:r>
              <a:rPr lang="de-DE" altLang="en-US" sz="3600" dirty="0" err="1" smtClean="0"/>
              <a:t>Soc</a:t>
            </a:r>
            <a:r>
              <a:rPr lang="de-DE" altLang="en-US" sz="3600" dirty="0" smtClean="0"/>
              <a:t>. </a:t>
            </a:r>
          </a:p>
          <a:p>
            <a:r>
              <a:rPr lang="de-DE" altLang="en-US" sz="3600" dirty="0" smtClean="0"/>
              <a:t>2002-  2008 Senat </a:t>
            </a:r>
            <a:r>
              <a:rPr lang="de-DE" altLang="en-US" sz="3600" dirty="0" err="1" smtClean="0"/>
              <a:t>of</a:t>
            </a:r>
            <a:r>
              <a:rPr lang="de-DE" altLang="en-US" sz="3600" dirty="0" smtClean="0"/>
              <a:t> DFG</a:t>
            </a:r>
          </a:p>
          <a:p>
            <a:r>
              <a:rPr lang="de-DE" altLang="en-US" sz="3600" dirty="0" smtClean="0"/>
              <a:t>2007-  Editorial B.: European J. </a:t>
            </a:r>
            <a:r>
              <a:rPr lang="de-DE" altLang="en-US" sz="3600" dirty="0" err="1" smtClean="0"/>
              <a:t>of</a:t>
            </a:r>
            <a:r>
              <a:rPr lang="de-DE" altLang="en-US" sz="3600" dirty="0" smtClean="0"/>
              <a:t> Phys. A</a:t>
            </a:r>
          </a:p>
          <a:p>
            <a:r>
              <a:rPr lang="de-DE" altLang="en-US" sz="3600" dirty="0" smtClean="0"/>
              <a:t>2007-  Editorial Board: Phys. </a:t>
            </a:r>
            <a:r>
              <a:rPr lang="de-DE" altLang="en-US" sz="3600" dirty="0" err="1" smtClean="0"/>
              <a:t>Rev</a:t>
            </a:r>
            <a:r>
              <a:rPr lang="de-DE" altLang="en-US" sz="3600" dirty="0" smtClean="0"/>
              <a:t>. </a:t>
            </a:r>
            <a:r>
              <a:rPr lang="de-DE" altLang="en-US" sz="3600" dirty="0" err="1" smtClean="0"/>
              <a:t>Lett</a:t>
            </a:r>
            <a:r>
              <a:rPr lang="de-DE" altLang="en-US" sz="3600" dirty="0" smtClean="0"/>
              <a:t>. </a:t>
            </a:r>
          </a:p>
          <a:p>
            <a:r>
              <a:rPr lang="de-DE" altLang="en-US" sz="3600" dirty="0" smtClean="0"/>
              <a:t>2015   </a:t>
            </a:r>
            <a:r>
              <a:rPr lang="de-DE" altLang="en-US" sz="3600" dirty="0" err="1" smtClean="0"/>
              <a:t>elected</a:t>
            </a:r>
            <a:r>
              <a:rPr lang="de-DE" altLang="en-US" sz="3600" dirty="0" smtClean="0"/>
              <a:t> </a:t>
            </a:r>
            <a:r>
              <a:rPr lang="de-DE" altLang="en-US" sz="3600" dirty="0" err="1" smtClean="0"/>
              <a:t>member</a:t>
            </a:r>
            <a:r>
              <a:rPr lang="de-DE" altLang="en-US" sz="3600" dirty="0" smtClean="0"/>
              <a:t> </a:t>
            </a:r>
            <a:r>
              <a:rPr lang="de-DE" altLang="en-US" sz="3600" dirty="0" err="1" smtClean="0"/>
              <a:t>of</a:t>
            </a:r>
            <a:r>
              <a:rPr lang="de-DE" altLang="en-US" sz="3600" dirty="0" smtClean="0"/>
              <a:t> </a:t>
            </a:r>
            <a:r>
              <a:rPr lang="de-DE" altLang="en-US" sz="3600" dirty="0" err="1" smtClean="0"/>
              <a:t>the</a:t>
            </a:r>
            <a:r>
              <a:rPr lang="de-DE" altLang="en-US" sz="3600" dirty="0" smtClean="0"/>
              <a:t> </a:t>
            </a:r>
          </a:p>
          <a:p>
            <a:pPr marL="0" indent="0">
              <a:buNone/>
            </a:pPr>
            <a:r>
              <a:rPr lang="de-DE" altLang="en-US" sz="3600" dirty="0"/>
              <a:t> </a:t>
            </a:r>
            <a:r>
              <a:rPr lang="de-DE" altLang="en-US" sz="3600" dirty="0" smtClean="0"/>
              <a:t>               </a:t>
            </a:r>
            <a:r>
              <a:rPr lang="de-DE" altLang="en-US" sz="3600" dirty="0" err="1" smtClean="0"/>
              <a:t>Academia</a:t>
            </a:r>
            <a:r>
              <a:rPr lang="de-DE" altLang="en-US" sz="3600" dirty="0" smtClean="0"/>
              <a:t>  </a:t>
            </a:r>
            <a:r>
              <a:rPr lang="de-DE" altLang="en-US" sz="3600" dirty="0" err="1" smtClean="0"/>
              <a:t>Europaea</a:t>
            </a:r>
            <a:endParaRPr lang="de-DE" altLang="en-US" sz="3600" dirty="0" smtClean="0"/>
          </a:p>
          <a:p>
            <a:pPr lvl="0"/>
            <a:r>
              <a:rPr lang="de-DE" altLang="en-US" sz="3500" dirty="0">
                <a:solidFill>
                  <a:prstClr val="black"/>
                </a:solidFill>
              </a:rPr>
              <a:t>2016- </a:t>
            </a:r>
            <a:r>
              <a:rPr lang="de-DE" altLang="en-US" sz="3500" dirty="0" smtClean="0">
                <a:solidFill>
                  <a:prstClr val="black"/>
                </a:solidFill>
              </a:rPr>
              <a:t> </a:t>
            </a:r>
            <a:r>
              <a:rPr lang="de-DE" altLang="en-US" sz="3500" dirty="0" err="1" smtClean="0">
                <a:solidFill>
                  <a:prstClr val="black"/>
                </a:solidFill>
              </a:rPr>
              <a:t>Director</a:t>
            </a:r>
            <a:r>
              <a:rPr lang="de-DE" altLang="en-US" sz="3500" dirty="0" smtClean="0">
                <a:solidFill>
                  <a:prstClr val="black"/>
                </a:solidFill>
              </a:rPr>
              <a:t> </a:t>
            </a:r>
            <a:r>
              <a:rPr lang="de-DE" altLang="en-US" sz="3500" dirty="0" err="1">
                <a:solidFill>
                  <a:prstClr val="black"/>
                </a:solidFill>
              </a:rPr>
              <a:t>of</a:t>
            </a:r>
            <a:r>
              <a:rPr lang="de-DE" altLang="en-US" sz="3500" dirty="0">
                <a:solidFill>
                  <a:prstClr val="black"/>
                </a:solidFill>
              </a:rPr>
              <a:t> </a:t>
            </a:r>
            <a:r>
              <a:rPr lang="de-DE" altLang="en-US" sz="3500" dirty="0" err="1">
                <a:solidFill>
                  <a:prstClr val="black"/>
                </a:solidFill>
              </a:rPr>
              <a:t>the</a:t>
            </a:r>
            <a:r>
              <a:rPr lang="de-DE" altLang="en-US" sz="3500" dirty="0">
                <a:solidFill>
                  <a:prstClr val="black"/>
                </a:solidFill>
              </a:rPr>
              <a:t> ECT* </a:t>
            </a:r>
            <a:r>
              <a:rPr lang="de-DE" altLang="en-US" sz="3500" dirty="0" err="1">
                <a:solidFill>
                  <a:prstClr val="black"/>
                </a:solidFill>
              </a:rPr>
              <a:t>Trento</a:t>
            </a:r>
            <a:r>
              <a:rPr lang="de-DE" altLang="en-US" sz="35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de-DE" altLang="en-US" sz="3600" dirty="0" smtClean="0"/>
          </a:p>
        </p:txBody>
      </p:sp>
      <p:sp>
        <p:nvSpPr>
          <p:cNvPr id="6148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FAESSLER; </a:t>
            </a:r>
            <a:r>
              <a:rPr lang="en-US" altLang="en-US" dirty="0" err="1" smtClean="0"/>
              <a:t>Hirscheg</a:t>
            </a:r>
            <a:r>
              <a:rPr lang="en-US" altLang="en-US" dirty="0" smtClean="0"/>
              <a:t> 2016</a:t>
            </a:r>
            <a:endParaRPr lang="de-DE" altLang="en-US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4838"/>
            <a:ext cx="169068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82550">
            <a:solidFill>
              <a:srgbClr val="FF0000"/>
            </a:solidFill>
          </a:ln>
        </p:spPr>
        <p:txBody>
          <a:bodyPr/>
          <a:lstStyle/>
          <a:p>
            <a:r>
              <a:rPr lang="de-DE" dirty="0" smtClean="0"/>
              <a:t>KATRIN-</a:t>
            </a:r>
            <a:r>
              <a:rPr lang="de-DE" dirty="0" err="1" smtClean="0"/>
              <a:t>Spectrum</a:t>
            </a:r>
            <a:r>
              <a:rPr lang="de-DE" dirty="0" smtClean="0"/>
              <a:t> in KARSRUHE.</a:t>
            </a:r>
            <a:endParaRPr lang="en-GB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 rotWithShape="1">
          <a:blip r:embed="rId2"/>
          <a:srcRect l="14955" r="30517" b="27527"/>
          <a:stretch/>
        </p:blipFill>
        <p:spPr>
          <a:xfrm>
            <a:off x="152400" y="1981200"/>
            <a:ext cx="4343399" cy="4343400"/>
          </a:xfrm>
          <a:prstGeom prst="rect">
            <a:avLst/>
          </a:prstGeom>
        </p:spPr>
      </p:pic>
      <p:pic>
        <p:nvPicPr>
          <p:cNvPr id="5" name="Picture 3" descr="fzk hires222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41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3429000" y="3886200"/>
            <a:ext cx="4572000" cy="3048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Cosmic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Neutrino Background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3600" dirty="0" err="1" smtClean="0">
                <a:latin typeface="Symbol" pitchFamily="18" charset="2"/>
                <a:cs typeface="Arial" panose="020B0604020202020204" pitchFamily="34" charset="0"/>
              </a:rPr>
              <a:t>n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Beta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Tritium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1066800" y="5638800"/>
            <a:ext cx="6019800" cy="0"/>
          </a:xfrm>
          <a:prstGeom prst="straightConnector1">
            <a:avLst/>
          </a:prstGeom>
          <a:ln w="508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66695" y="3919624"/>
            <a:ext cx="3276470" cy="1618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81000" y="1600200"/>
            <a:ext cx="5562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Kurie-Plot  </a:t>
            </a:r>
            <a:r>
              <a:rPr lang="de-DE" sz="2400" dirty="0" err="1" smtClean="0"/>
              <a:t>of</a:t>
            </a:r>
            <a:r>
              <a:rPr lang="de-DE" sz="2400" dirty="0" smtClean="0"/>
              <a:t> Beta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induced</a:t>
            </a:r>
            <a:r>
              <a:rPr lang="de-DE" sz="2400" dirty="0" smtClean="0"/>
              <a:t> Beta </a:t>
            </a:r>
            <a:r>
              <a:rPr lang="de-DE" sz="2400" dirty="0" err="1" smtClean="0"/>
              <a:t>Decay</a:t>
            </a:r>
            <a:r>
              <a:rPr lang="de-DE" sz="2400" dirty="0" smtClean="0"/>
              <a:t>:  </a:t>
            </a:r>
            <a:r>
              <a:rPr lang="de-DE" sz="2400" dirty="0" smtClean="0">
                <a:solidFill>
                  <a:srgbClr val="FF33CC"/>
                </a:solidFill>
                <a:latin typeface="Symbol" panose="05050102010706020507" pitchFamily="18" charset="2"/>
              </a:rPr>
              <a:t>n</a:t>
            </a:r>
            <a:r>
              <a:rPr lang="de-DE" sz="24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</a:t>
            </a:r>
            <a:r>
              <a:rPr lang="de-DE" sz="2400" dirty="0" smtClean="0">
                <a:solidFill>
                  <a:srgbClr val="FF33CC"/>
                </a:solidFill>
              </a:rPr>
              <a:t>)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70C0"/>
                </a:solidFill>
              </a:rPr>
              <a:t>+ </a:t>
            </a:r>
            <a:r>
              <a:rPr lang="de-DE" sz="2400" baseline="30000" dirty="0" smtClean="0">
                <a:solidFill>
                  <a:srgbClr val="0070C0"/>
                </a:solidFill>
              </a:rPr>
              <a:t>3</a:t>
            </a:r>
            <a:r>
              <a:rPr lang="de-DE" sz="2400" dirty="0" smtClean="0">
                <a:solidFill>
                  <a:srgbClr val="0070C0"/>
                </a:solidFill>
              </a:rPr>
              <a:t>H(1/2</a:t>
            </a:r>
            <a:r>
              <a:rPr lang="de-DE" sz="2400" baseline="30000" dirty="0" smtClean="0">
                <a:solidFill>
                  <a:srgbClr val="0070C0"/>
                </a:solidFill>
              </a:rPr>
              <a:t>+</a:t>
            </a:r>
            <a:r>
              <a:rPr lang="de-DE" sz="2400" dirty="0" smtClean="0">
                <a:solidFill>
                  <a:srgbClr val="0070C0"/>
                </a:solidFill>
              </a:rPr>
              <a:t>)  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3</a:t>
            </a:r>
            <a:r>
              <a:rPr lang="de-DE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He (1/2</a:t>
            </a:r>
            <a:r>
              <a:rPr lang="de-DE" sz="2400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+</a:t>
            </a:r>
            <a:r>
              <a:rPr lang="de-DE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) 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+ e</a:t>
            </a:r>
            <a:r>
              <a:rPr lang="de-DE" sz="24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de-DE" sz="2400" baseline="30000" dirty="0">
              <a:solidFill>
                <a:srgbClr val="FF000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2209800" y="2743200"/>
            <a:ext cx="2514600" cy="228600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4724400" y="5029200"/>
            <a:ext cx="619081" cy="60960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gen 15"/>
          <p:cNvSpPr/>
          <p:nvPr/>
        </p:nvSpPr>
        <p:spPr>
          <a:xfrm rot="1756082">
            <a:off x="3601503" y="4965497"/>
            <a:ext cx="1284852" cy="2203948"/>
          </a:xfrm>
          <a:prstGeom prst="arc">
            <a:avLst>
              <a:gd name="adj1" fmla="val 16200000"/>
              <a:gd name="adj2" fmla="val 181105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304037" y="5103168"/>
            <a:ext cx="23827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Electron</a:t>
            </a:r>
            <a:r>
              <a:rPr lang="de-DE" sz="2400" dirty="0" smtClean="0"/>
              <a:t> </a:t>
            </a:r>
            <a:r>
              <a:rPr lang="de-DE" sz="2400" dirty="0" err="1" smtClean="0"/>
              <a:t>Energy</a:t>
            </a:r>
            <a:endParaRPr lang="de-DE" sz="2400" dirty="0"/>
          </a:p>
        </p:txBody>
      </p:sp>
      <p:grpSp>
        <p:nvGrpSpPr>
          <p:cNvPr id="3" name="Gruppieren 49"/>
          <p:cNvGrpSpPr/>
          <p:nvPr/>
        </p:nvGrpSpPr>
        <p:grpSpPr>
          <a:xfrm>
            <a:off x="4505088" y="5712767"/>
            <a:ext cx="1676400" cy="1128456"/>
            <a:chOff x="4505088" y="5712767"/>
            <a:chExt cx="1676400" cy="1128456"/>
          </a:xfrm>
        </p:grpSpPr>
        <p:sp>
          <p:nvSpPr>
            <p:cNvPr id="33" name="Pfeil nach links, rechts und oben 32"/>
            <p:cNvSpPr/>
            <p:nvPr/>
          </p:nvSpPr>
          <p:spPr>
            <a:xfrm flipV="1">
              <a:off x="5033940" y="5712767"/>
              <a:ext cx="604860" cy="381000"/>
            </a:xfrm>
            <a:prstGeom prst="leftRightUp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505088" y="6133337"/>
              <a:ext cx="16764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/>
                <a:t>2xNeutrino </a:t>
              </a:r>
              <a:r>
                <a:rPr lang="de-DE" sz="2000" smtClean="0"/>
                <a:t>Masses</a:t>
              </a:r>
              <a:endParaRPr lang="de-DE" sz="2000" dirty="0"/>
            </a:p>
          </p:txBody>
        </p:sp>
      </p:grpSp>
      <p:grpSp>
        <p:nvGrpSpPr>
          <p:cNvPr id="4" name="Gruppieren 50"/>
          <p:cNvGrpSpPr/>
          <p:nvPr/>
        </p:nvGrpSpPr>
        <p:grpSpPr>
          <a:xfrm>
            <a:off x="5225339" y="4015641"/>
            <a:ext cx="1609681" cy="1616071"/>
            <a:chOff x="5225339" y="4015641"/>
            <a:chExt cx="1609681" cy="1616071"/>
          </a:xfrm>
        </p:grpSpPr>
        <p:cxnSp>
          <p:nvCxnSpPr>
            <p:cNvPr id="18" name="Gerader Verbinder 17"/>
            <p:cNvCxnSpPr/>
            <p:nvPr/>
          </p:nvCxnSpPr>
          <p:spPr>
            <a:xfrm flipV="1">
              <a:off x="5638800" y="5158642"/>
              <a:ext cx="0" cy="4730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e Legende 34"/>
            <p:cNvSpPr/>
            <p:nvPr/>
          </p:nvSpPr>
          <p:spPr>
            <a:xfrm>
              <a:off x="5225339" y="4015641"/>
              <a:ext cx="1609681" cy="816177"/>
            </a:xfrm>
            <a:prstGeom prst="wedgeEllipseCallout">
              <a:avLst>
                <a:gd name="adj1" fmla="val -21865"/>
                <a:gd name="adj2" fmla="val 74722"/>
              </a:avLst>
            </a:prstGeom>
            <a:solidFill>
              <a:srgbClr val="FF99CC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453939" y="4092816"/>
              <a:ext cx="1152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Emitted</a:t>
              </a:r>
              <a:r>
                <a:rPr lang="de-DE" dirty="0" smtClean="0"/>
                <a:t> </a:t>
              </a:r>
              <a:r>
                <a:rPr lang="de-DE" dirty="0" err="1" smtClean="0"/>
                <a:t>electron</a:t>
              </a:r>
              <a:r>
                <a:rPr lang="de-DE" dirty="0" smtClean="0"/>
                <a:t> </a:t>
              </a:r>
              <a:endParaRPr lang="de-DE" dirty="0"/>
            </a:p>
          </p:txBody>
        </p:sp>
      </p:grpSp>
      <p:grpSp>
        <p:nvGrpSpPr>
          <p:cNvPr id="6" name="Gruppieren 44"/>
          <p:cNvGrpSpPr/>
          <p:nvPr/>
        </p:nvGrpSpPr>
        <p:grpSpPr>
          <a:xfrm>
            <a:off x="4230293" y="3153184"/>
            <a:ext cx="2207420" cy="2411649"/>
            <a:chOff x="4230293" y="3153184"/>
            <a:chExt cx="2207420" cy="2411649"/>
          </a:xfrm>
        </p:grpSpPr>
        <p:cxnSp>
          <p:nvCxnSpPr>
            <p:cNvPr id="38" name="Gerade Verbindung mit Pfeil 37"/>
            <p:cNvCxnSpPr/>
            <p:nvPr/>
          </p:nvCxnSpPr>
          <p:spPr>
            <a:xfrm>
              <a:off x="4876800" y="3886200"/>
              <a:ext cx="466295" cy="1678633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ige Legende 38"/>
            <p:cNvSpPr/>
            <p:nvPr/>
          </p:nvSpPr>
          <p:spPr>
            <a:xfrm>
              <a:off x="4248476" y="3153184"/>
              <a:ext cx="2189237" cy="535633"/>
            </a:xfrm>
            <a:prstGeom prst="wedgeRectCallout">
              <a:avLst>
                <a:gd name="adj1" fmla="val -22352"/>
                <a:gd name="adj2" fmla="val 90435"/>
              </a:avLst>
            </a:prstGeom>
            <a:solidFill>
              <a:srgbClr val="7CFA2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230293" y="3242925"/>
              <a:ext cx="2189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Q = 18.562 </a:t>
              </a:r>
              <a:r>
                <a:rPr lang="de-DE" sz="2400" dirty="0" err="1" smtClean="0"/>
                <a:t>keV</a:t>
              </a:r>
              <a:endParaRPr lang="de-DE" sz="2400" dirty="0"/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6153779" y="1774061"/>
            <a:ext cx="2505312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Infinite </a:t>
            </a:r>
            <a:r>
              <a:rPr lang="de-DE" sz="3200" dirty="0" err="1" smtClean="0"/>
              <a:t>good</a:t>
            </a:r>
            <a:r>
              <a:rPr lang="de-DE" sz="3200" dirty="0" smtClean="0"/>
              <a:t> </a:t>
            </a:r>
            <a:r>
              <a:rPr lang="de-DE" sz="3200" dirty="0" err="1" smtClean="0"/>
              <a:t>resolution</a:t>
            </a:r>
            <a:endParaRPr lang="de-DE" sz="3200" dirty="0"/>
          </a:p>
        </p:txBody>
      </p:sp>
      <p:sp>
        <p:nvSpPr>
          <p:cNvPr id="22" name="Textfeld 21"/>
          <p:cNvSpPr txBox="1"/>
          <p:nvPr/>
        </p:nvSpPr>
        <p:spPr>
          <a:xfrm>
            <a:off x="1219200" y="4038600"/>
            <a:ext cx="2438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Resolution Mainz:  4 eV</a:t>
            </a:r>
          </a:p>
          <a:p>
            <a:r>
              <a:rPr lang="de-DE" dirty="0" smtClean="0">
                <a:sym typeface="Wingdings" pitchFamily="2" charset="2"/>
              </a:rPr>
              <a:t>      </a:t>
            </a:r>
            <a:r>
              <a:rPr lang="de-DE" dirty="0" err="1" smtClean="0">
                <a:sym typeface="Wingdings" pitchFamily="2" charset="2"/>
              </a:rPr>
              <a:t>m</a:t>
            </a:r>
            <a:r>
              <a:rPr lang="de-DE" baseline="-25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de-DE" dirty="0" smtClean="0">
                <a:sym typeface="Wingdings" pitchFamily="2" charset="2"/>
              </a:rPr>
              <a:t> &lt; 2.3 eV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1219200" y="4800600"/>
            <a:ext cx="2895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Resolution KATRIN:  0.93 eV</a:t>
            </a:r>
          </a:p>
          <a:p>
            <a:r>
              <a:rPr lang="de-DE" dirty="0" smtClean="0">
                <a:sym typeface="Wingdings" pitchFamily="2" charset="2"/>
              </a:rPr>
              <a:t>      </a:t>
            </a:r>
            <a:r>
              <a:rPr lang="de-DE" dirty="0" err="1" smtClean="0">
                <a:sym typeface="Wingdings" pitchFamily="2" charset="2"/>
              </a:rPr>
              <a:t>m</a:t>
            </a:r>
            <a:r>
              <a:rPr lang="de-DE" baseline="-25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de-DE" dirty="0" smtClean="0">
                <a:sym typeface="Wingdings" pitchFamily="2" charset="2"/>
              </a:rPr>
              <a:t> &lt;  0.2 eV 90% C. L. 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304800" y="5715000"/>
            <a:ext cx="3505200" cy="954107"/>
          </a:xfrm>
          <a:prstGeom prst="rect">
            <a:avLst/>
          </a:prstGeom>
          <a:solidFill>
            <a:srgbClr val="7CFA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Fit </a:t>
            </a:r>
            <a:r>
              <a:rPr lang="de-DE" sz="2800" dirty="0" err="1" smtClean="0"/>
              <a:t>parameters</a:t>
            </a:r>
            <a:r>
              <a:rPr lang="de-DE" sz="2800" dirty="0" smtClean="0"/>
              <a:t>: </a:t>
            </a:r>
          </a:p>
          <a:p>
            <a:pPr algn="ctr"/>
            <a:r>
              <a:rPr lang="de-DE" sz="2800" dirty="0" smtClean="0">
                <a:solidFill>
                  <a:srgbClr val="FF0000"/>
                </a:solidFill>
              </a:rPr>
              <a:t>m</a:t>
            </a:r>
            <a:r>
              <a:rPr lang="de-DE" sz="2800" baseline="-25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2800" baseline="30000" dirty="0" smtClean="0">
                <a:solidFill>
                  <a:srgbClr val="FF0000"/>
                </a:solidFill>
              </a:rPr>
              <a:t>2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Q </a:t>
            </a:r>
            <a:r>
              <a:rPr lang="de-DE" sz="2800" dirty="0" err="1" smtClean="0">
                <a:solidFill>
                  <a:srgbClr val="FF0000"/>
                </a:solidFill>
              </a:rPr>
              <a:t>value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meV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324600" y="5791200"/>
            <a:ext cx="2590800" cy="83099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Additional fit: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intensity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</a:t>
            </a:r>
            <a:r>
              <a:rPr lang="de-DE" sz="2400" dirty="0" err="1" smtClean="0">
                <a:latin typeface="Symbol" pitchFamily="18" charset="2"/>
              </a:rPr>
              <a:t>n</a:t>
            </a:r>
            <a:r>
              <a:rPr lang="de-DE" sz="2400" dirty="0" err="1" smtClean="0"/>
              <a:t>B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205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ED1F-1D6C-4141-BBD0-C03B4C9CB5AF}" type="slidenum">
              <a:rPr lang="de-DE"/>
              <a:pPr/>
              <a:t>22</a:t>
            </a:fld>
            <a:endParaRPr lang="de-D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214313"/>
            <a:ext cx="8564034" cy="78462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3600" dirty="0" smtClean="0"/>
              <a:t>Solution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Nuclear</a:t>
            </a:r>
            <a:r>
              <a:rPr lang="de-DE" sz="3600" dirty="0" smtClean="0"/>
              <a:t> </a:t>
            </a:r>
            <a:r>
              <a:rPr lang="de-DE" sz="3600" dirty="0" err="1" smtClean="0"/>
              <a:t>Structure</a:t>
            </a:r>
            <a:r>
              <a:rPr lang="de-DE" sz="3600" dirty="0" smtClean="0"/>
              <a:t> Problem:</a:t>
            </a:r>
            <a:endParaRPr lang="de-DE" sz="3600" dirty="0"/>
          </a:p>
        </p:txBody>
      </p:sp>
      <p:pic>
        <p:nvPicPr>
          <p:cNvPr id="2048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1143000"/>
            <a:ext cx="2749549" cy="4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0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6400" y="1752600"/>
            <a:ext cx="2647949" cy="59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0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217" y="2438400"/>
            <a:ext cx="2548467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0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3200400"/>
            <a:ext cx="438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0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2600" y="3886200"/>
            <a:ext cx="239394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"/>
          <p:cNvGrpSpPr/>
          <p:nvPr/>
        </p:nvGrpSpPr>
        <p:grpSpPr>
          <a:xfrm>
            <a:off x="5524500" y="1790701"/>
            <a:ext cx="3175000" cy="1066800"/>
            <a:chOff x="5524500" y="1790701"/>
            <a:chExt cx="3175000" cy="1066800"/>
          </a:xfrm>
        </p:grpSpPr>
        <p:pic>
          <p:nvPicPr>
            <p:cNvPr id="204811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524500" y="1790701"/>
              <a:ext cx="1752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4812" name="Text Box 12"/>
            <p:cNvSpPr txBox="1">
              <a:spLocks noChangeArrowheads="1"/>
            </p:cNvSpPr>
            <p:nvPr/>
          </p:nvSpPr>
          <p:spPr bwMode="auto">
            <a:xfrm>
              <a:off x="7355417" y="2078831"/>
              <a:ext cx="13440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 dirty="0">
                  <a:latin typeface="Antique Olive" pitchFamily="34" charset="0"/>
                </a:rPr>
                <a:t>Pairing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3886200" y="4648200"/>
            <a:ext cx="5029200" cy="1949053"/>
            <a:chOff x="3886200" y="4648200"/>
            <a:chExt cx="5029200" cy="1949053"/>
          </a:xfrm>
        </p:grpSpPr>
        <p:sp>
          <p:nvSpPr>
            <p:cNvPr id="204819" name="Rectangle 19"/>
            <p:cNvSpPr>
              <a:spLocks noChangeArrowheads="1"/>
            </p:cNvSpPr>
            <p:nvPr/>
          </p:nvSpPr>
          <p:spPr bwMode="auto">
            <a:xfrm>
              <a:off x="3886200" y="4648200"/>
              <a:ext cx="4993215" cy="194905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>
                <a:latin typeface="Antique Olive" pitchFamily="34" charset="0"/>
              </a:endParaRP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3886200" y="4670226"/>
              <a:ext cx="5029200" cy="1905000"/>
              <a:chOff x="3886200" y="4648200"/>
              <a:chExt cx="5029200" cy="1905000"/>
            </a:xfrm>
          </p:grpSpPr>
          <p:pic>
            <p:nvPicPr>
              <p:cNvPr id="204816" name="Picture 16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886200" y="4648200"/>
                <a:ext cx="4953000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4817" name="Picture 17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886200" y="5257800"/>
                <a:ext cx="49530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4818" name="Picture 18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886200" y="5943600"/>
                <a:ext cx="49530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4820" name="Line 20"/>
              <p:cNvSpPr>
                <a:spLocks noChangeShapeType="1"/>
              </p:cNvSpPr>
              <p:nvPr/>
            </p:nvSpPr>
            <p:spPr bwMode="auto">
              <a:xfrm>
                <a:off x="3886200" y="5257800"/>
                <a:ext cx="49889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4821" name="Line 21"/>
              <p:cNvSpPr>
                <a:spLocks noChangeShapeType="1"/>
              </p:cNvSpPr>
              <p:nvPr/>
            </p:nvSpPr>
            <p:spPr bwMode="auto">
              <a:xfrm>
                <a:off x="3886200" y="5943600"/>
                <a:ext cx="5029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" name="Textfeld 19"/>
          <p:cNvSpPr txBox="1"/>
          <p:nvPr/>
        </p:nvSpPr>
        <p:spPr>
          <a:xfrm>
            <a:off x="457200" y="4724400"/>
            <a:ext cx="2971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Quasi-Boson Approximation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94008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3600" dirty="0" smtClean="0"/>
              <a:t>Neutrino Capture: </a:t>
            </a:r>
            <a:r>
              <a:rPr lang="de-DE" sz="3600" dirty="0" smtClean="0">
                <a:latin typeface="Symbol" pitchFamily="18" charset="2"/>
              </a:rPr>
              <a:t>n</a:t>
            </a:r>
            <a:r>
              <a:rPr lang="de-DE" sz="3600" dirty="0" smtClean="0"/>
              <a:t>(</a:t>
            </a:r>
            <a:r>
              <a:rPr lang="de-DE" sz="3600" dirty="0" err="1" smtClean="0"/>
              <a:t>relic</a:t>
            </a:r>
            <a:r>
              <a:rPr lang="de-DE" sz="3600" dirty="0" smtClean="0"/>
              <a:t>) + </a:t>
            </a:r>
            <a:r>
              <a:rPr lang="de-DE" sz="3600" baseline="30000" dirty="0" smtClean="0"/>
              <a:t>3</a:t>
            </a:r>
            <a:r>
              <a:rPr lang="de-DE" sz="3600" dirty="0" smtClean="0"/>
              <a:t>H </a:t>
            </a:r>
            <a:r>
              <a:rPr lang="de-DE" sz="3600" dirty="0" smtClean="0">
                <a:sym typeface="Wingdings" pitchFamily="2" charset="2"/>
              </a:rPr>
              <a:t></a:t>
            </a:r>
            <a:r>
              <a:rPr lang="de-DE" sz="3600" baseline="30000" dirty="0" smtClean="0">
                <a:sym typeface="Wingdings" pitchFamily="2" charset="2"/>
              </a:rPr>
              <a:t>3</a:t>
            </a:r>
            <a:r>
              <a:rPr lang="de-DE" sz="3600" dirty="0" smtClean="0">
                <a:sym typeface="Wingdings" pitchFamily="2" charset="2"/>
              </a:rPr>
              <a:t>He + e</a:t>
            </a:r>
            <a:r>
              <a:rPr lang="de-DE" sz="3600" baseline="30000" dirty="0" smtClean="0">
                <a:sym typeface="Wingdings" pitchFamily="2" charset="2"/>
              </a:rPr>
              <a:t>-</a:t>
            </a:r>
            <a:endParaRPr lang="de-DE" sz="3600" baseline="30000" dirty="0"/>
          </a:p>
        </p:txBody>
      </p:sp>
      <p:sp>
        <p:nvSpPr>
          <p:cNvPr id="15" name="Textfeld 14"/>
          <p:cNvSpPr txBox="1"/>
          <p:nvPr/>
        </p:nvSpPr>
        <p:spPr>
          <a:xfrm>
            <a:off x="381000" y="4419600"/>
            <a:ext cx="8686800" cy="1661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400" dirty="0" smtClean="0"/>
              <a:t>20 </a:t>
            </a:r>
            <a:r>
              <a:rPr lang="de-DE" sz="3400" dirty="0" smtClean="0">
                <a:latin typeface="Symbol" panose="05050102010706020507" pitchFamily="18" charset="2"/>
              </a:rPr>
              <a:t>m</a:t>
            </a:r>
            <a:r>
              <a:rPr lang="de-DE" sz="3400" dirty="0" smtClean="0"/>
              <a:t>g(</a:t>
            </a:r>
            <a:r>
              <a:rPr lang="de-DE" sz="3400" dirty="0" err="1" smtClean="0"/>
              <a:t>eff</a:t>
            </a:r>
            <a:r>
              <a:rPr lang="de-DE" sz="3400" dirty="0" smtClean="0"/>
              <a:t>) </a:t>
            </a:r>
            <a:r>
              <a:rPr lang="de-DE" sz="3400" dirty="0" err="1" smtClean="0"/>
              <a:t>of</a:t>
            </a:r>
            <a:r>
              <a:rPr lang="de-DE" sz="3400" dirty="0" smtClean="0"/>
              <a:t> Tritium </a:t>
            </a:r>
            <a:r>
              <a:rPr lang="de-DE" sz="3400" dirty="0" smtClean="0">
                <a:sym typeface="Wingdings" pitchFamily="2" charset="2"/>
              </a:rPr>
              <a:t></a:t>
            </a:r>
            <a:r>
              <a:rPr lang="de-DE" sz="3400" dirty="0" smtClean="0"/>
              <a:t> 2x10</a:t>
            </a:r>
            <a:r>
              <a:rPr lang="de-DE" sz="3400" baseline="30000" dirty="0" smtClean="0"/>
              <a:t>18</a:t>
            </a:r>
            <a:r>
              <a:rPr lang="de-DE" sz="3400" dirty="0" smtClean="0"/>
              <a:t> T</a:t>
            </a:r>
            <a:r>
              <a:rPr lang="de-DE" sz="3400" baseline="-25000" dirty="0" smtClean="0"/>
              <a:t>2</a:t>
            </a:r>
            <a:r>
              <a:rPr lang="de-DE" sz="3400" dirty="0" smtClean="0"/>
              <a:t>-Molecules: </a:t>
            </a:r>
            <a:r>
              <a:rPr lang="de-DE" sz="3400" dirty="0" err="1" smtClean="0"/>
              <a:t>N</a:t>
            </a:r>
            <a:r>
              <a:rPr lang="de-DE" sz="3400" baseline="-25000" dirty="0" err="1" smtClean="0">
                <a:latin typeface="Symbol" pitchFamily="18" charset="2"/>
              </a:rPr>
              <a:t>n</a:t>
            </a:r>
            <a:r>
              <a:rPr lang="de-DE" sz="3400" dirty="0" err="1" smtClean="0"/>
              <a:t>capture</a:t>
            </a:r>
            <a:r>
              <a:rPr lang="de-DE" sz="3400" dirty="0" smtClean="0"/>
              <a:t>(KATRIN) = 1.7x10</a:t>
            </a:r>
            <a:r>
              <a:rPr lang="de-DE" sz="3400" baseline="30000" dirty="0" smtClean="0"/>
              <a:t>-6</a:t>
            </a:r>
            <a:r>
              <a:rPr lang="de-DE" sz="3400" dirty="0" smtClean="0"/>
              <a:t> </a:t>
            </a:r>
            <a:r>
              <a:rPr lang="de-DE" sz="3400" dirty="0" err="1" smtClean="0"/>
              <a:t>n</a:t>
            </a:r>
            <a:r>
              <a:rPr lang="de-DE" sz="3400" baseline="-25000" dirty="0" err="1" smtClean="0">
                <a:latin typeface="Symbol" pitchFamily="18" charset="2"/>
              </a:rPr>
              <a:t>n</a:t>
            </a:r>
            <a:r>
              <a:rPr lang="de-DE" sz="3400" dirty="0" smtClean="0"/>
              <a:t>/&lt;</a:t>
            </a:r>
            <a:r>
              <a:rPr lang="de-DE" sz="3400" dirty="0" err="1" smtClean="0"/>
              <a:t>n</a:t>
            </a:r>
            <a:r>
              <a:rPr lang="de-DE" sz="3400" baseline="-25000" dirty="0" err="1" smtClean="0">
                <a:latin typeface="Symbol" pitchFamily="18" charset="2"/>
              </a:rPr>
              <a:t>n</a:t>
            </a:r>
            <a:r>
              <a:rPr lang="de-DE" sz="3400" dirty="0" smtClean="0"/>
              <a:t>&gt; [year</a:t>
            </a:r>
            <a:r>
              <a:rPr lang="de-DE" sz="3400" baseline="30000" dirty="0" smtClean="0"/>
              <a:t>-1</a:t>
            </a:r>
            <a:r>
              <a:rPr lang="de-DE" sz="3400" dirty="0" smtClean="0"/>
              <a:t>]</a:t>
            </a:r>
          </a:p>
          <a:p>
            <a:pPr algn="ctr"/>
            <a:r>
              <a:rPr lang="de-DE" sz="3400" dirty="0" smtClean="0"/>
              <a:t>Every 590 000 </a:t>
            </a:r>
            <a:r>
              <a:rPr lang="de-DE" sz="3400" dirty="0" err="1" smtClean="0"/>
              <a:t>years</a:t>
            </a:r>
            <a:r>
              <a:rPr lang="de-DE" sz="3400" dirty="0" smtClean="0"/>
              <a:t> a </a:t>
            </a:r>
            <a:r>
              <a:rPr lang="de-DE" sz="3400" dirty="0" err="1" smtClean="0"/>
              <a:t>count</a:t>
            </a:r>
            <a:r>
              <a:rPr lang="de-DE" sz="3400" dirty="0" smtClean="0"/>
              <a:t>!! </a:t>
            </a:r>
            <a:r>
              <a:rPr lang="de-DE" sz="3400" dirty="0" err="1" smtClean="0"/>
              <a:t>for</a:t>
            </a:r>
            <a:r>
              <a:rPr lang="de-DE" sz="3400" dirty="0" smtClean="0"/>
              <a:t> &lt;</a:t>
            </a:r>
            <a:r>
              <a:rPr lang="de-DE" sz="3400" dirty="0" err="1" smtClean="0"/>
              <a:t>n</a:t>
            </a:r>
            <a:r>
              <a:rPr lang="de-DE" sz="3400" baseline="-25000" dirty="0" err="1" smtClean="0">
                <a:latin typeface="Symbol" panose="05050102010706020507" pitchFamily="18" charset="2"/>
              </a:rPr>
              <a:t>n</a:t>
            </a:r>
            <a:r>
              <a:rPr lang="de-DE" sz="3400" dirty="0" smtClean="0"/>
              <a:t>&gt; = 56 cm</a:t>
            </a:r>
            <a:r>
              <a:rPr lang="de-DE" sz="3400" baseline="30000" dirty="0" smtClean="0"/>
              <a:t>-3</a:t>
            </a:r>
          </a:p>
        </p:txBody>
      </p:sp>
      <p:pic>
        <p:nvPicPr>
          <p:cNvPr id="9" name="Grafik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81000" y="1447800"/>
            <a:ext cx="8610600" cy="914400"/>
          </a:xfrm>
          <a:prstGeom prst="rect">
            <a:avLst/>
          </a:prstGeom>
          <a:noFill/>
          <a:ln/>
          <a:effectLst/>
        </p:spPr>
      </p:pic>
      <p:pic>
        <p:nvPicPr>
          <p:cNvPr id="8" name="Grafik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99214" y="2937284"/>
            <a:ext cx="8574172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/>
          <p:cNvCxnSpPr/>
          <p:nvPr/>
        </p:nvCxnSpPr>
        <p:spPr>
          <a:xfrm>
            <a:off x="1066800" y="5638800"/>
            <a:ext cx="6019800" cy="0"/>
          </a:xfrm>
          <a:prstGeom prst="straightConnector1">
            <a:avLst/>
          </a:prstGeom>
          <a:ln w="508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143000" y="3886200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Kurie-Plot </a:t>
            </a:r>
            <a:endParaRPr lang="de-DE" sz="2400" baseline="30000" dirty="0">
              <a:solidFill>
                <a:srgbClr val="FF000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3581400" y="3962400"/>
            <a:ext cx="1143000" cy="106680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4724400" y="5029200"/>
            <a:ext cx="619081" cy="60960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gen 15"/>
          <p:cNvSpPr/>
          <p:nvPr/>
        </p:nvSpPr>
        <p:spPr>
          <a:xfrm rot="1756082">
            <a:off x="3601503" y="4965497"/>
            <a:ext cx="1284852" cy="2203948"/>
          </a:xfrm>
          <a:prstGeom prst="arc">
            <a:avLst>
              <a:gd name="adj1" fmla="val 16200000"/>
              <a:gd name="adj2" fmla="val 181105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304037" y="5103168"/>
            <a:ext cx="23827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Electron</a:t>
            </a:r>
            <a:r>
              <a:rPr lang="de-DE" sz="2400" dirty="0" smtClean="0"/>
              <a:t> </a:t>
            </a:r>
            <a:r>
              <a:rPr lang="de-DE" sz="2400" dirty="0" err="1" smtClean="0"/>
              <a:t>Energy</a:t>
            </a:r>
            <a:endParaRPr lang="de-DE" sz="2400" dirty="0"/>
          </a:p>
        </p:txBody>
      </p:sp>
      <p:grpSp>
        <p:nvGrpSpPr>
          <p:cNvPr id="3" name="Gruppieren 49"/>
          <p:cNvGrpSpPr/>
          <p:nvPr/>
        </p:nvGrpSpPr>
        <p:grpSpPr>
          <a:xfrm>
            <a:off x="4505088" y="5712767"/>
            <a:ext cx="1676400" cy="1128456"/>
            <a:chOff x="4505088" y="5712767"/>
            <a:chExt cx="1676400" cy="1128456"/>
          </a:xfrm>
        </p:grpSpPr>
        <p:sp>
          <p:nvSpPr>
            <p:cNvPr id="33" name="Pfeil nach links, rechts und oben 32"/>
            <p:cNvSpPr/>
            <p:nvPr/>
          </p:nvSpPr>
          <p:spPr>
            <a:xfrm flipV="1">
              <a:off x="5033940" y="5712767"/>
              <a:ext cx="604860" cy="381000"/>
            </a:xfrm>
            <a:prstGeom prst="leftRightUp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505088" y="6133337"/>
              <a:ext cx="16764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/>
                <a:t>2xNeutrino </a:t>
              </a:r>
              <a:r>
                <a:rPr lang="de-DE" sz="2000" dirty="0" err="1" smtClean="0"/>
                <a:t>Masses</a:t>
              </a:r>
              <a:endParaRPr lang="de-DE" sz="2000" dirty="0"/>
            </a:p>
          </p:txBody>
        </p:sp>
      </p:grpSp>
      <p:grpSp>
        <p:nvGrpSpPr>
          <p:cNvPr id="4" name="Gruppieren 50"/>
          <p:cNvGrpSpPr/>
          <p:nvPr/>
        </p:nvGrpSpPr>
        <p:grpSpPr>
          <a:xfrm>
            <a:off x="5225339" y="4015641"/>
            <a:ext cx="1609681" cy="1616071"/>
            <a:chOff x="5225339" y="4015641"/>
            <a:chExt cx="1609681" cy="1616071"/>
          </a:xfrm>
        </p:grpSpPr>
        <p:cxnSp>
          <p:nvCxnSpPr>
            <p:cNvPr id="18" name="Gerader Verbinder 17"/>
            <p:cNvCxnSpPr/>
            <p:nvPr/>
          </p:nvCxnSpPr>
          <p:spPr>
            <a:xfrm flipV="1">
              <a:off x="5638800" y="5158642"/>
              <a:ext cx="0" cy="4730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e Legende 34"/>
            <p:cNvSpPr/>
            <p:nvPr/>
          </p:nvSpPr>
          <p:spPr>
            <a:xfrm>
              <a:off x="5225339" y="4015641"/>
              <a:ext cx="1609681" cy="816177"/>
            </a:xfrm>
            <a:prstGeom prst="wedgeEllipseCallout">
              <a:avLst>
                <a:gd name="adj1" fmla="val -21865"/>
                <a:gd name="adj2" fmla="val 74722"/>
              </a:avLst>
            </a:prstGeom>
            <a:solidFill>
              <a:srgbClr val="FF99CC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453939" y="4092816"/>
              <a:ext cx="1152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Emitted</a:t>
              </a:r>
              <a:r>
                <a:rPr lang="de-DE" dirty="0" smtClean="0"/>
                <a:t> </a:t>
              </a:r>
              <a:r>
                <a:rPr lang="de-DE" dirty="0" err="1" smtClean="0"/>
                <a:t>electron</a:t>
              </a:r>
              <a:r>
                <a:rPr lang="de-DE" dirty="0" smtClean="0"/>
                <a:t> </a:t>
              </a:r>
              <a:endParaRPr lang="de-DE" dirty="0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1219200" y="4800600"/>
            <a:ext cx="2895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Resolution KATRIN:  0.93 eV</a:t>
            </a:r>
          </a:p>
          <a:p>
            <a:r>
              <a:rPr lang="de-DE" dirty="0" smtClean="0">
                <a:sym typeface="Wingdings" pitchFamily="2" charset="2"/>
              </a:rPr>
              <a:t>      </a:t>
            </a:r>
            <a:r>
              <a:rPr lang="de-DE" dirty="0" err="1" smtClean="0">
                <a:sym typeface="Wingdings" pitchFamily="2" charset="2"/>
              </a:rPr>
              <a:t>m</a:t>
            </a:r>
            <a:r>
              <a:rPr lang="de-DE" baseline="-25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de-DE" dirty="0" smtClean="0">
                <a:sym typeface="Wingdings" pitchFamily="2" charset="2"/>
              </a:rPr>
              <a:t> &lt;  0.2 eV 90% C.L.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304800" y="5715000"/>
            <a:ext cx="3505200" cy="954107"/>
          </a:xfrm>
          <a:prstGeom prst="rect">
            <a:avLst/>
          </a:prstGeom>
          <a:solidFill>
            <a:srgbClr val="7CFA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Fit </a:t>
            </a:r>
            <a:r>
              <a:rPr lang="de-DE" sz="2800" dirty="0" err="1" smtClean="0"/>
              <a:t>parameters</a:t>
            </a:r>
            <a:r>
              <a:rPr lang="de-DE" sz="2800" dirty="0" smtClean="0"/>
              <a:t>: </a:t>
            </a:r>
          </a:p>
          <a:p>
            <a:pPr algn="ctr"/>
            <a:r>
              <a:rPr lang="de-DE" sz="2800" dirty="0" smtClean="0">
                <a:solidFill>
                  <a:srgbClr val="FF0000"/>
                </a:solidFill>
              </a:rPr>
              <a:t>m</a:t>
            </a:r>
            <a:r>
              <a:rPr lang="de-DE" sz="2800" baseline="-25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2800" baseline="30000" dirty="0" smtClean="0">
                <a:solidFill>
                  <a:srgbClr val="FF0000"/>
                </a:solidFill>
              </a:rPr>
              <a:t>2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Q </a:t>
            </a:r>
            <a:r>
              <a:rPr lang="de-DE" sz="2800" dirty="0" err="1" smtClean="0">
                <a:solidFill>
                  <a:srgbClr val="FF0000"/>
                </a:solidFill>
              </a:rPr>
              <a:t>value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meV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324600" y="5791200"/>
            <a:ext cx="2590800" cy="83099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Additional fit: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intensity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</a:t>
            </a:r>
            <a:r>
              <a:rPr lang="de-DE" sz="2400" dirty="0" err="1" smtClean="0">
                <a:latin typeface="Symbol" pitchFamily="18" charset="2"/>
              </a:rPr>
              <a:t>n</a:t>
            </a:r>
            <a:r>
              <a:rPr lang="de-DE" sz="2400" dirty="0" err="1" smtClean="0"/>
              <a:t>B</a:t>
            </a:r>
            <a:endParaRPr lang="de-DE" sz="2400" dirty="0"/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1066800" y="3886200"/>
            <a:ext cx="0" cy="17526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5400" dirty="0" err="1" smtClean="0"/>
              <a:t>Two</a:t>
            </a:r>
            <a:r>
              <a:rPr lang="de-DE" sz="5400" dirty="0" smtClean="0"/>
              <a:t> Problems</a:t>
            </a:r>
            <a:endParaRPr lang="de-DE" sz="5400" dirty="0"/>
          </a:p>
        </p:txBody>
      </p:sp>
      <p:sp>
        <p:nvSpPr>
          <p:cNvPr id="31" name="Rechteck 30"/>
          <p:cNvSpPr/>
          <p:nvPr/>
        </p:nvSpPr>
        <p:spPr>
          <a:xfrm>
            <a:off x="685800" y="1524000"/>
            <a:ext cx="7924800" cy="22467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de-DE" sz="2800" dirty="0" err="1" smtClean="0"/>
              <a:t>Number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Events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average</a:t>
            </a:r>
            <a:r>
              <a:rPr lang="de-DE" sz="2800" dirty="0" smtClean="0"/>
              <a:t> Neutrino </a:t>
            </a:r>
            <a:r>
              <a:rPr lang="de-DE" sz="2800" dirty="0" err="1" smtClean="0"/>
              <a:t>Density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/>
              <a:t>n</a:t>
            </a:r>
            <a:r>
              <a:rPr lang="de-DE" sz="2800" baseline="-25000" dirty="0" err="1" smtClean="0">
                <a:latin typeface="Symbol" pitchFamily="18" charset="2"/>
              </a:rPr>
              <a:t>n</a:t>
            </a:r>
            <a:r>
              <a:rPr lang="de-DE" sz="2800" baseline="-25000" dirty="0" err="1" smtClean="0"/>
              <a:t>e</a:t>
            </a:r>
            <a:r>
              <a:rPr lang="de-DE" sz="2800" baseline="-25000" dirty="0" smtClean="0"/>
              <a:t> </a:t>
            </a:r>
            <a:r>
              <a:rPr lang="de-DE" sz="2800" dirty="0" smtClean="0"/>
              <a:t>= 56 [ </a:t>
            </a:r>
            <a:r>
              <a:rPr lang="de-DE" sz="2800" dirty="0" err="1" smtClean="0"/>
              <a:t>Electron</a:t>
            </a:r>
            <a:r>
              <a:rPr lang="de-DE" sz="2800" dirty="0"/>
              <a:t>-</a:t>
            </a:r>
            <a:r>
              <a:rPr lang="de-DE" sz="2800" dirty="0" smtClean="0"/>
              <a:t>Neutrinos/cm</a:t>
            </a:r>
            <a:r>
              <a:rPr lang="de-DE" sz="2800" baseline="30000" dirty="0" smtClean="0"/>
              <a:t>-3</a:t>
            </a:r>
            <a:r>
              <a:rPr lang="de-DE" sz="2800" dirty="0" smtClean="0"/>
              <a:t>]</a:t>
            </a:r>
          </a:p>
          <a:p>
            <a:pPr marL="514350" indent="-514350">
              <a:buNone/>
            </a:pPr>
            <a:r>
              <a:rPr lang="de-DE" sz="2800" dirty="0" smtClean="0"/>
              <a:t>     Katrin: 1 Count in 590 000 </a:t>
            </a:r>
            <a:r>
              <a:rPr lang="de-DE" sz="2800" dirty="0" err="1" smtClean="0"/>
              <a:t>Years</a:t>
            </a:r>
            <a:endParaRPr lang="de-DE" sz="2800" dirty="0" smtClean="0"/>
          </a:p>
          <a:p>
            <a:pPr marL="514350" indent="-514350">
              <a:buNone/>
            </a:pPr>
            <a:r>
              <a:rPr lang="de-DE" sz="2800" dirty="0" smtClean="0"/>
              <a:t>      </a:t>
            </a:r>
            <a:r>
              <a:rPr lang="de-DE" sz="2800" dirty="0" err="1" smtClean="0"/>
              <a:t>Gravitational</a:t>
            </a:r>
            <a:r>
              <a:rPr lang="de-DE" sz="2800" dirty="0" smtClean="0"/>
              <a:t> Clustering </a:t>
            </a:r>
            <a:r>
              <a:rPr lang="de-DE" sz="2800" dirty="0" err="1" smtClean="0"/>
              <a:t>of</a:t>
            </a:r>
            <a:r>
              <a:rPr lang="de-DE" sz="2800" dirty="0" smtClean="0"/>
              <a:t> Neutrinos!!!???</a:t>
            </a:r>
          </a:p>
          <a:p>
            <a:pPr marL="514350" indent="-514350">
              <a:buNone/>
            </a:pPr>
            <a:r>
              <a:rPr lang="de-DE" sz="2800" dirty="0" smtClean="0"/>
              <a:t>2. </a:t>
            </a:r>
            <a:r>
              <a:rPr lang="de-DE" sz="2800" dirty="0" err="1" smtClean="0"/>
              <a:t>Energy</a:t>
            </a:r>
            <a:r>
              <a:rPr lang="de-DE" sz="2800" dirty="0" smtClean="0"/>
              <a:t> Resolution (KATRIN) </a:t>
            </a:r>
            <a:r>
              <a:rPr lang="de-DE" sz="2800" dirty="0" smtClean="0">
                <a:latin typeface="Symbol" pitchFamily="18" charset="2"/>
              </a:rPr>
              <a:t>D</a:t>
            </a:r>
            <a:r>
              <a:rPr lang="de-DE" sz="2800" dirty="0" smtClean="0">
                <a:latin typeface="Adobe Garamond Pro" pitchFamily="18" charset="0"/>
              </a:rPr>
              <a:t>E ~ 0.93 eV</a:t>
            </a:r>
          </a:p>
        </p:txBody>
      </p:sp>
    </p:spTree>
    <p:extLst>
      <p:ext uri="{BB962C8B-B14F-4D97-AF65-F5344CB8AC3E}">
        <p14:creationId xmlns:p14="http://schemas.microsoft.com/office/powerpoint/2010/main" val="21205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3600" dirty="0" err="1" smtClean="0"/>
              <a:t>Gravitational</a:t>
            </a:r>
            <a:r>
              <a:rPr lang="de-DE" sz="3600" dirty="0" smtClean="0"/>
              <a:t> Clustering </a:t>
            </a:r>
            <a:r>
              <a:rPr lang="de-DE" sz="3600" dirty="0" err="1" smtClean="0"/>
              <a:t>of</a:t>
            </a:r>
            <a:r>
              <a:rPr lang="de-DE" sz="3600" dirty="0" smtClean="0"/>
              <a:t> Neutrinos</a:t>
            </a:r>
            <a:endParaRPr lang="de-DE" sz="3600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idx="1"/>
          </p:nvPr>
        </p:nvSpPr>
        <p:spPr>
          <a:xfrm>
            <a:off x="457200" y="1295400"/>
            <a:ext cx="8229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err="1" smtClean="0"/>
              <a:t>R.Lazauskas,P</a:t>
            </a:r>
            <a:r>
              <a:rPr lang="de-DE" sz="2400" dirty="0" smtClean="0"/>
              <a:t>. Vogel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C.Volpe</a:t>
            </a:r>
            <a:r>
              <a:rPr lang="de-DE" sz="2400" dirty="0" smtClean="0"/>
              <a:t>, J. </a:t>
            </a:r>
            <a:r>
              <a:rPr lang="de-DE" sz="2400" dirty="0" err="1" smtClean="0"/>
              <a:t>Phys.g</a:t>
            </a:r>
            <a:r>
              <a:rPr lang="de-DE" sz="2400" dirty="0" smtClean="0"/>
              <a:t>. 35 (2008) 025001;   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93549" y="2057400"/>
            <a:ext cx="8839200" cy="954107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prstClr val="black"/>
                </a:solidFill>
              </a:rPr>
              <a:t>Light </a:t>
            </a:r>
            <a:r>
              <a:rPr lang="de-DE" sz="2800" dirty="0" err="1" smtClean="0">
                <a:solidFill>
                  <a:prstClr val="black"/>
                </a:solidFill>
              </a:rPr>
              <a:t>neutrinos</a:t>
            </a:r>
            <a:r>
              <a:rPr lang="de-DE" sz="2800" dirty="0" smtClean="0">
                <a:solidFill>
                  <a:prstClr val="black"/>
                </a:solidFill>
              </a:rPr>
              <a:t>: </a:t>
            </a:r>
            <a:r>
              <a:rPr lang="de-DE" sz="2800" dirty="0" err="1" smtClean="0">
                <a:solidFill>
                  <a:prstClr val="black"/>
                </a:solidFill>
              </a:rPr>
              <a:t>Gravitate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only</a:t>
            </a:r>
            <a:r>
              <a:rPr lang="de-DE" sz="2800" dirty="0" smtClean="0">
                <a:solidFill>
                  <a:prstClr val="black"/>
                </a:solidFill>
              </a:rPr>
              <a:t> on 50 </a:t>
            </a:r>
            <a:r>
              <a:rPr lang="de-DE" sz="2800" dirty="0" err="1" smtClean="0">
                <a:solidFill>
                  <a:prstClr val="black"/>
                </a:solidFill>
              </a:rPr>
              <a:t>Mpc</a:t>
            </a:r>
            <a:r>
              <a:rPr lang="de-DE" sz="2800" dirty="0" smtClean="0">
                <a:solidFill>
                  <a:prstClr val="black"/>
                </a:solidFill>
              </a:rPr>
              <a:t> (</a:t>
            </a:r>
            <a:r>
              <a:rPr lang="de-DE" sz="2800" dirty="0" err="1" smtClean="0">
                <a:solidFill>
                  <a:prstClr val="black"/>
                </a:solidFill>
              </a:rPr>
              <a:t>Galaxy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>
                <a:solidFill>
                  <a:prstClr val="black"/>
                </a:solidFill>
              </a:rPr>
              <a:t>C</a:t>
            </a:r>
            <a:r>
              <a:rPr lang="de-DE" sz="2800" dirty="0" smtClean="0">
                <a:solidFill>
                  <a:prstClr val="black"/>
                </a:solidFill>
              </a:rPr>
              <a:t>luster) </a:t>
            </a:r>
            <a:r>
              <a:rPr lang="de-DE" sz="2800" dirty="0" err="1" smtClean="0">
                <a:solidFill>
                  <a:prstClr val="black"/>
                </a:solidFill>
              </a:rPr>
              <a:t>scale</a:t>
            </a:r>
            <a:r>
              <a:rPr lang="de-DE" sz="2800" dirty="0" smtClean="0">
                <a:solidFill>
                  <a:prstClr val="black"/>
                </a:solidFill>
              </a:rPr>
              <a:t>:  </a:t>
            </a:r>
            <a:r>
              <a:rPr lang="de-DE" sz="2800" dirty="0" err="1" smtClean="0">
                <a:solidFill>
                  <a:prstClr val="black"/>
                </a:solidFill>
              </a:rPr>
              <a:t>n</a:t>
            </a:r>
            <a:r>
              <a:rPr lang="de-DE" sz="2800" baseline="-25000" dirty="0" err="1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de-DE" sz="2800" dirty="0" smtClean="0">
                <a:solidFill>
                  <a:prstClr val="black"/>
                </a:solidFill>
              </a:rPr>
              <a:t>/&lt;</a:t>
            </a:r>
            <a:r>
              <a:rPr lang="de-DE" sz="2800" dirty="0" err="1" smtClean="0">
                <a:solidFill>
                  <a:prstClr val="black"/>
                </a:solidFill>
              </a:rPr>
              <a:t>n</a:t>
            </a:r>
            <a:r>
              <a:rPr lang="de-DE" sz="2800" baseline="-25000" dirty="0" err="1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de-DE" sz="2800" dirty="0" smtClean="0">
                <a:solidFill>
                  <a:prstClr val="black"/>
                </a:solidFill>
              </a:rPr>
              <a:t>&gt; ~ </a:t>
            </a:r>
            <a:r>
              <a:rPr lang="de-DE" sz="2800" dirty="0" err="1" smtClean="0">
                <a:solidFill>
                  <a:prstClr val="black"/>
                </a:solidFill>
              </a:rPr>
              <a:t>n</a:t>
            </a:r>
            <a:r>
              <a:rPr lang="de-DE" sz="2800" baseline="-25000" dirty="0" err="1" smtClean="0">
                <a:solidFill>
                  <a:prstClr val="black"/>
                </a:solidFill>
              </a:rPr>
              <a:t>b</a:t>
            </a:r>
            <a:r>
              <a:rPr lang="de-DE" sz="2800" dirty="0" smtClean="0">
                <a:solidFill>
                  <a:prstClr val="black"/>
                </a:solidFill>
              </a:rPr>
              <a:t>/&lt;</a:t>
            </a:r>
            <a:r>
              <a:rPr lang="de-DE" sz="2800" dirty="0" err="1" smtClean="0">
                <a:solidFill>
                  <a:prstClr val="black"/>
                </a:solidFill>
              </a:rPr>
              <a:t>n</a:t>
            </a:r>
            <a:r>
              <a:rPr lang="de-DE" sz="2800" baseline="-25000" dirty="0" err="1" smtClean="0">
                <a:solidFill>
                  <a:prstClr val="black"/>
                </a:solidFill>
              </a:rPr>
              <a:t>b</a:t>
            </a:r>
            <a:r>
              <a:rPr lang="de-DE" sz="2800" dirty="0" smtClean="0">
                <a:solidFill>
                  <a:prstClr val="black"/>
                </a:solidFill>
              </a:rPr>
              <a:t>&gt;  ~ 10</a:t>
            </a:r>
            <a:r>
              <a:rPr lang="de-DE" sz="2800" baseline="30000" dirty="0" smtClean="0">
                <a:solidFill>
                  <a:prstClr val="black"/>
                </a:solidFill>
              </a:rPr>
              <a:t>3</a:t>
            </a:r>
            <a:r>
              <a:rPr lang="de-DE" sz="2800" dirty="0" smtClean="0">
                <a:solidFill>
                  <a:prstClr val="black"/>
                </a:solidFill>
              </a:rPr>
              <a:t> – 10</a:t>
            </a:r>
            <a:r>
              <a:rPr lang="de-DE" sz="2800" baseline="30000" dirty="0" smtClean="0">
                <a:solidFill>
                  <a:prstClr val="black"/>
                </a:solidFill>
              </a:rPr>
              <a:t>4</a:t>
            </a:r>
            <a:r>
              <a:rPr lang="de-DE" sz="2800" dirty="0" smtClean="0">
                <a:solidFill>
                  <a:prstClr val="black"/>
                </a:solidFill>
              </a:rPr>
              <a:t>;  &lt;</a:t>
            </a:r>
            <a:r>
              <a:rPr lang="de-DE" sz="2800" dirty="0" err="1" smtClean="0">
                <a:solidFill>
                  <a:prstClr val="black"/>
                </a:solidFill>
              </a:rPr>
              <a:t>n</a:t>
            </a:r>
            <a:r>
              <a:rPr lang="de-DE" sz="2800" baseline="-25000" dirty="0" err="1" smtClean="0">
                <a:solidFill>
                  <a:prstClr val="black"/>
                </a:solidFill>
              </a:rPr>
              <a:t>b</a:t>
            </a:r>
            <a:r>
              <a:rPr lang="de-DE" sz="2800" dirty="0" smtClean="0">
                <a:solidFill>
                  <a:prstClr val="black"/>
                </a:solidFill>
              </a:rPr>
              <a:t>&gt;= 0.22 10</a:t>
            </a:r>
            <a:r>
              <a:rPr lang="de-DE" sz="2800" baseline="30000" dirty="0" smtClean="0">
                <a:solidFill>
                  <a:prstClr val="black"/>
                </a:solidFill>
              </a:rPr>
              <a:t>-6</a:t>
            </a:r>
            <a:r>
              <a:rPr lang="de-DE" sz="2800" dirty="0" smtClean="0">
                <a:solidFill>
                  <a:prstClr val="black"/>
                </a:solidFill>
              </a:rPr>
              <a:t> cm</a:t>
            </a:r>
            <a:r>
              <a:rPr lang="de-DE" sz="2800" baseline="30000" dirty="0" smtClean="0">
                <a:solidFill>
                  <a:prstClr val="black"/>
                </a:solidFill>
              </a:rPr>
              <a:t>-3</a:t>
            </a:r>
            <a:endParaRPr lang="de-DE" sz="2800" baseline="30000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1000" y="3352800"/>
            <a:ext cx="8610600" cy="138499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prstClr val="black"/>
                </a:solidFill>
              </a:rPr>
              <a:t>A. Ringwald </a:t>
            </a:r>
            <a:r>
              <a:rPr lang="de-DE" sz="2800" dirty="0" err="1" smtClean="0">
                <a:solidFill>
                  <a:prstClr val="black"/>
                </a:solidFill>
              </a:rPr>
              <a:t>and</a:t>
            </a:r>
            <a:r>
              <a:rPr lang="de-DE" sz="2800" dirty="0" smtClean="0">
                <a:solidFill>
                  <a:prstClr val="black"/>
                </a:solidFill>
              </a:rPr>
              <a:t> Y. Wong:  </a:t>
            </a:r>
            <a:r>
              <a:rPr lang="de-DE" sz="2800" dirty="0" err="1" smtClean="0">
                <a:solidFill>
                  <a:prstClr val="black"/>
                </a:solidFill>
              </a:rPr>
              <a:t>Vlasov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trajectory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simulations</a:t>
            </a:r>
            <a:r>
              <a:rPr lang="de-DE" sz="2800" dirty="0" smtClean="0">
                <a:solidFill>
                  <a:prstClr val="black"/>
                </a:solidFill>
              </a:rPr>
              <a:t>. </a:t>
            </a:r>
            <a:r>
              <a:rPr lang="de-DE" sz="2800" dirty="0" smtClean="0">
                <a:solidFill>
                  <a:prstClr val="black"/>
                </a:solidFill>
                <a:sym typeface="Wingdings" pitchFamily="2" charset="2"/>
              </a:rPr>
              <a:t>Clustering on </a:t>
            </a:r>
            <a:r>
              <a:rPr lang="de-DE" sz="2800" dirty="0" err="1" smtClean="0">
                <a:solidFill>
                  <a:prstClr val="black"/>
                </a:solidFill>
                <a:sym typeface="Wingdings" pitchFamily="2" charset="2"/>
              </a:rPr>
              <a:t>Galactic</a:t>
            </a:r>
            <a:r>
              <a:rPr lang="de-DE" sz="28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  <a:sym typeface="Wingdings" pitchFamily="2" charset="2"/>
              </a:rPr>
              <a:t>Scale</a:t>
            </a:r>
            <a:r>
              <a:rPr lang="de-DE" sz="28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  <a:sym typeface="Wingdings" pitchFamily="2" charset="2"/>
              </a:rPr>
              <a:t>possible</a:t>
            </a:r>
            <a:r>
              <a:rPr lang="de-DE" sz="2800" dirty="0" smtClean="0">
                <a:solidFill>
                  <a:prstClr val="black"/>
                </a:solidFill>
              </a:rPr>
              <a:t> (30 </a:t>
            </a:r>
            <a:r>
              <a:rPr lang="de-DE" sz="2800" dirty="0" err="1" smtClean="0">
                <a:solidFill>
                  <a:prstClr val="black"/>
                </a:solidFill>
              </a:rPr>
              <a:t>kpc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to</a:t>
            </a:r>
            <a:r>
              <a:rPr lang="de-DE" sz="2800" dirty="0" smtClean="0">
                <a:solidFill>
                  <a:prstClr val="black"/>
                </a:solidFill>
              </a:rPr>
              <a:t> 1 </a:t>
            </a:r>
            <a:r>
              <a:rPr lang="de-DE" sz="2800" dirty="0" err="1" smtClean="0">
                <a:solidFill>
                  <a:prstClr val="black"/>
                </a:solidFill>
              </a:rPr>
              <a:t>Mpc</a:t>
            </a:r>
            <a:r>
              <a:rPr lang="de-DE" sz="2800" dirty="0" smtClean="0">
                <a:solidFill>
                  <a:prstClr val="black"/>
                </a:solidFill>
              </a:rPr>
              <a:t>)         </a:t>
            </a:r>
            <a:r>
              <a:rPr lang="de-DE" sz="2800" dirty="0" err="1" smtClean="0">
                <a:solidFill>
                  <a:prstClr val="black"/>
                </a:solidFill>
              </a:rPr>
              <a:t>n</a:t>
            </a:r>
            <a:r>
              <a:rPr lang="de-DE" sz="2800" baseline="-25000" dirty="0" err="1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de-DE" sz="2800" dirty="0" smtClean="0">
                <a:solidFill>
                  <a:prstClr val="black"/>
                </a:solidFill>
              </a:rPr>
              <a:t>/&lt;</a:t>
            </a:r>
            <a:r>
              <a:rPr lang="de-DE" sz="2800" dirty="0" err="1" smtClean="0">
                <a:solidFill>
                  <a:prstClr val="black"/>
                </a:solidFill>
              </a:rPr>
              <a:t>n</a:t>
            </a:r>
            <a:r>
              <a:rPr lang="de-DE" sz="2800" baseline="-25000" dirty="0" err="1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de-DE" sz="2800" dirty="0" smtClean="0">
                <a:solidFill>
                  <a:prstClr val="black"/>
                </a:solidFill>
              </a:rPr>
              <a:t>&gt; = </a:t>
            </a:r>
            <a:r>
              <a:rPr lang="de-DE" sz="2800" dirty="0" err="1" smtClean="0">
                <a:solidFill>
                  <a:prstClr val="black"/>
                </a:solidFill>
              </a:rPr>
              <a:t>n</a:t>
            </a:r>
            <a:r>
              <a:rPr lang="de-DE" sz="2800" baseline="-25000" dirty="0" err="1" smtClean="0">
                <a:solidFill>
                  <a:prstClr val="black"/>
                </a:solidFill>
              </a:rPr>
              <a:t>b</a:t>
            </a:r>
            <a:r>
              <a:rPr lang="de-DE" sz="2800" dirty="0" smtClean="0">
                <a:solidFill>
                  <a:prstClr val="black"/>
                </a:solidFill>
              </a:rPr>
              <a:t>/&lt;</a:t>
            </a:r>
            <a:r>
              <a:rPr lang="de-DE" sz="2800" dirty="0" err="1" smtClean="0">
                <a:solidFill>
                  <a:prstClr val="black"/>
                </a:solidFill>
              </a:rPr>
              <a:t>n</a:t>
            </a:r>
            <a:r>
              <a:rPr lang="de-DE" sz="2800" baseline="-25000" dirty="0" err="1" smtClean="0">
                <a:solidFill>
                  <a:prstClr val="black"/>
                </a:solidFill>
              </a:rPr>
              <a:t>b</a:t>
            </a:r>
            <a:r>
              <a:rPr lang="de-DE" sz="2800" dirty="0" smtClean="0">
                <a:solidFill>
                  <a:prstClr val="black"/>
                </a:solidFill>
              </a:rPr>
              <a:t>&gt;  ~ 10</a:t>
            </a:r>
            <a:r>
              <a:rPr lang="de-DE" sz="2800" baseline="30000" dirty="0" smtClean="0">
                <a:solidFill>
                  <a:prstClr val="black"/>
                </a:solidFill>
              </a:rPr>
              <a:t>6 </a:t>
            </a:r>
            <a:r>
              <a:rPr lang="de-DE" sz="2800" dirty="0" smtClean="0">
                <a:solidFill>
                  <a:prstClr val="black"/>
                </a:solidFill>
              </a:rPr>
              <a:t>;      (R = 30 </a:t>
            </a:r>
            <a:r>
              <a:rPr lang="de-DE" sz="2800" dirty="0" err="1" smtClean="0">
                <a:solidFill>
                  <a:prstClr val="black"/>
                </a:solidFill>
              </a:rPr>
              <a:t>kpc</a:t>
            </a:r>
            <a:r>
              <a:rPr lang="de-DE" sz="2800" dirty="0" smtClean="0">
                <a:solidFill>
                  <a:prstClr val="black"/>
                </a:solidFill>
              </a:rPr>
              <a:t>)</a:t>
            </a:r>
            <a:endParaRPr lang="de-DE" sz="2800" dirty="0" smtClean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81000" y="4724400"/>
            <a:ext cx="8610600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err="1" smtClean="0">
                <a:solidFill>
                  <a:prstClr val="black"/>
                </a:solidFill>
              </a:rPr>
              <a:t>N</a:t>
            </a:r>
            <a:r>
              <a:rPr lang="de-DE" sz="2400" baseline="-25000" dirty="0" err="1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de-DE" sz="2400" dirty="0" err="1" smtClean="0">
                <a:solidFill>
                  <a:prstClr val="black"/>
                </a:solidFill>
              </a:rPr>
              <a:t>capture</a:t>
            </a:r>
            <a:r>
              <a:rPr lang="de-DE" sz="2400" dirty="0" smtClean="0">
                <a:solidFill>
                  <a:prstClr val="black"/>
                </a:solidFill>
              </a:rPr>
              <a:t>(KATRIN</a:t>
            </a:r>
            <a:r>
              <a:rPr lang="de-DE" sz="2400" dirty="0">
                <a:solidFill>
                  <a:prstClr val="black"/>
                </a:solidFill>
              </a:rPr>
              <a:t>) = </a:t>
            </a:r>
            <a:r>
              <a:rPr lang="de-DE" sz="2400" dirty="0" smtClean="0">
                <a:solidFill>
                  <a:prstClr val="black"/>
                </a:solidFill>
              </a:rPr>
              <a:t>1.7x10</a:t>
            </a:r>
            <a:r>
              <a:rPr lang="de-DE" sz="2400" baseline="30000" dirty="0" smtClean="0">
                <a:solidFill>
                  <a:prstClr val="black"/>
                </a:solidFill>
              </a:rPr>
              <a:t>-6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n</a:t>
            </a:r>
            <a:r>
              <a:rPr lang="de-DE" sz="2400" baseline="-25000" dirty="0" err="1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de-DE" sz="2400" dirty="0">
                <a:solidFill>
                  <a:prstClr val="black"/>
                </a:solidFill>
              </a:rPr>
              <a:t>/&lt;</a:t>
            </a:r>
            <a:r>
              <a:rPr lang="de-DE" sz="2400" dirty="0" err="1" smtClean="0">
                <a:solidFill>
                  <a:prstClr val="black"/>
                </a:solidFill>
              </a:rPr>
              <a:t>n</a:t>
            </a:r>
            <a:r>
              <a:rPr lang="de-DE" sz="2400" baseline="-25000" dirty="0" err="1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de-DE" sz="2400" dirty="0" smtClean="0">
                <a:solidFill>
                  <a:prstClr val="black"/>
                </a:solidFill>
              </a:rPr>
              <a:t>&gt; (year</a:t>
            </a:r>
            <a:r>
              <a:rPr lang="de-DE" sz="2400" baseline="30000" dirty="0" smtClean="0">
                <a:solidFill>
                  <a:prstClr val="black"/>
                </a:solidFill>
              </a:rPr>
              <a:t>-1</a:t>
            </a:r>
            <a:r>
              <a:rPr lang="de-DE" sz="2400" dirty="0" smtClean="0">
                <a:solidFill>
                  <a:prstClr val="black"/>
                </a:solidFill>
              </a:rPr>
              <a:t>)= 1.7 [</a:t>
            </a:r>
            <a:r>
              <a:rPr lang="de-DE" sz="2400" dirty="0" err="1" smtClean="0">
                <a:solidFill>
                  <a:prstClr val="black"/>
                </a:solidFill>
              </a:rPr>
              <a:t>counts</a:t>
            </a:r>
            <a:r>
              <a:rPr lang="de-DE" sz="2400" dirty="0" smtClean="0">
                <a:solidFill>
                  <a:prstClr val="black"/>
                </a:solidFill>
              </a:rPr>
              <a:t> per </a:t>
            </a:r>
            <a:r>
              <a:rPr lang="de-DE" sz="2400" dirty="0" err="1" smtClean="0">
                <a:solidFill>
                  <a:prstClr val="black"/>
                </a:solidFill>
              </a:rPr>
              <a:t>year</a:t>
            </a:r>
            <a:r>
              <a:rPr lang="de-DE" sz="2400" dirty="0" smtClean="0">
                <a:solidFill>
                  <a:prstClr val="black"/>
                </a:solidFill>
              </a:rPr>
              <a:t>]</a:t>
            </a:r>
            <a:endParaRPr lang="de-DE" sz="2400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6200" y="5486400"/>
            <a:ext cx="8991600" cy="8925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prstClr val="black"/>
                </a:solidFill>
              </a:rPr>
              <a:t>  </a:t>
            </a:r>
            <a:r>
              <a:rPr lang="de-DE" sz="2400" dirty="0" err="1" smtClean="0">
                <a:solidFill>
                  <a:prstClr val="black"/>
                </a:solidFill>
              </a:rPr>
              <a:t>Effective</a:t>
            </a:r>
            <a:r>
              <a:rPr lang="de-DE" sz="2400" dirty="0" smtClean="0">
                <a:solidFill>
                  <a:prstClr val="black"/>
                </a:solidFill>
              </a:rPr>
              <a:t> Tritium Source: 20 </a:t>
            </a:r>
            <a:r>
              <a:rPr lang="de-DE" sz="2400" dirty="0" err="1" smtClean="0">
                <a:solidFill>
                  <a:prstClr val="black"/>
                </a:solidFill>
              </a:rPr>
              <a:t>microgram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2 </a:t>
            </a:r>
            <a:r>
              <a:rPr lang="de-DE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milligram</a:t>
            </a:r>
            <a:endParaRPr lang="de-DE" sz="24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algn="ctr"/>
            <a:r>
              <a:rPr lang="de-DE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N</a:t>
            </a:r>
            <a:r>
              <a:rPr lang="de-DE" sz="2400" baseline="-25000" dirty="0" err="1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de-DE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capture</a:t>
            </a:r>
            <a:r>
              <a:rPr lang="de-D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(KATRIN*) = 1.7x10</a:t>
            </a:r>
            <a:r>
              <a:rPr lang="de-DE" sz="2400" baseline="30000" dirty="0" smtClean="0">
                <a:solidFill>
                  <a:prstClr val="black"/>
                </a:solidFill>
                <a:sym typeface="Wingdings" panose="05000000000000000000" pitchFamily="2" charset="2"/>
              </a:rPr>
              <a:t>-4</a:t>
            </a:r>
            <a:r>
              <a:rPr lang="de-D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n</a:t>
            </a:r>
            <a:r>
              <a:rPr lang="de-DE" sz="2400" baseline="-25000" dirty="0" err="1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de-D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/&lt;</a:t>
            </a:r>
            <a:r>
              <a:rPr lang="de-DE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n</a:t>
            </a:r>
            <a:r>
              <a:rPr lang="de-DE" sz="2400" baseline="-25000" dirty="0" err="1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de-D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&gt; (year</a:t>
            </a:r>
            <a:r>
              <a:rPr lang="de-DE" sz="2400" baseline="30000" dirty="0" smtClean="0">
                <a:solidFill>
                  <a:prstClr val="black"/>
                </a:solidFill>
                <a:sym typeface="Wingdings" panose="05000000000000000000" pitchFamily="2" charset="2"/>
              </a:rPr>
              <a:t>-1</a:t>
            </a:r>
            <a:r>
              <a:rPr lang="de-D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)= 170 [</a:t>
            </a:r>
            <a:r>
              <a:rPr lang="de-DE" sz="2400" dirty="0" err="1">
                <a:solidFill>
                  <a:prstClr val="black"/>
                </a:solidFill>
                <a:sym typeface="Wingdings" panose="05000000000000000000" pitchFamily="2" charset="2"/>
              </a:rPr>
              <a:t>counts</a:t>
            </a:r>
            <a:r>
              <a:rPr lang="de-DE" sz="24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per </a:t>
            </a:r>
            <a:r>
              <a:rPr lang="de-DE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year</a:t>
            </a:r>
            <a:r>
              <a:rPr lang="de-D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]; </a:t>
            </a:r>
          </a:p>
        </p:txBody>
      </p:sp>
    </p:spTree>
    <p:extLst>
      <p:ext uri="{BB962C8B-B14F-4D97-AF65-F5344CB8AC3E}">
        <p14:creationId xmlns:p14="http://schemas.microsoft.com/office/powerpoint/2010/main" val="19097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3600" dirty="0" err="1" smtClean="0"/>
              <a:t>Gravitational</a:t>
            </a:r>
            <a:r>
              <a:rPr lang="de-DE" sz="3600" dirty="0" smtClean="0"/>
              <a:t> Clustering </a:t>
            </a:r>
            <a:r>
              <a:rPr lang="de-DE" sz="3600" dirty="0" err="1" smtClean="0"/>
              <a:t>of</a:t>
            </a:r>
            <a:r>
              <a:rPr lang="de-DE" sz="3600" dirty="0" smtClean="0"/>
              <a:t> Neutrinos</a:t>
            </a:r>
            <a:endParaRPr lang="de-DE" sz="3600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idx="1"/>
          </p:nvPr>
        </p:nvSpPr>
        <p:spPr>
          <a:xfrm>
            <a:off x="457200" y="914400"/>
            <a:ext cx="8229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err="1" smtClean="0"/>
              <a:t>R.Lazauskas,P</a:t>
            </a:r>
            <a:r>
              <a:rPr lang="de-DE" sz="2400" dirty="0" smtClean="0"/>
              <a:t>. Vogel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C.Volpe</a:t>
            </a:r>
            <a:r>
              <a:rPr lang="de-DE" sz="2400" dirty="0" smtClean="0"/>
              <a:t>, J. </a:t>
            </a:r>
            <a:r>
              <a:rPr lang="de-DE" sz="2400" dirty="0" err="1" smtClean="0"/>
              <a:t>Phys.g</a:t>
            </a:r>
            <a:r>
              <a:rPr lang="de-DE" sz="2400" dirty="0" smtClean="0"/>
              <a:t>. 35 (2008) 025001;   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28600" y="1371600"/>
            <a:ext cx="8839200" cy="954107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Light </a:t>
            </a:r>
            <a:r>
              <a:rPr lang="de-DE" sz="2800" dirty="0" err="1" smtClean="0"/>
              <a:t>neutrinos</a:t>
            </a:r>
            <a:r>
              <a:rPr lang="de-DE" sz="2800" dirty="0" smtClean="0"/>
              <a:t>: </a:t>
            </a:r>
            <a:r>
              <a:rPr lang="de-DE" sz="2800" dirty="0" err="1" smtClean="0"/>
              <a:t>Gravitate</a:t>
            </a:r>
            <a:r>
              <a:rPr lang="de-DE" sz="2800" dirty="0" smtClean="0"/>
              <a:t> </a:t>
            </a:r>
            <a:r>
              <a:rPr lang="de-DE" sz="2800" dirty="0" err="1" smtClean="0"/>
              <a:t>only</a:t>
            </a:r>
            <a:r>
              <a:rPr lang="de-DE" sz="2800" dirty="0" smtClean="0"/>
              <a:t> on 50 </a:t>
            </a:r>
            <a:r>
              <a:rPr lang="de-DE" sz="2800" dirty="0" err="1" smtClean="0"/>
              <a:t>Mpc</a:t>
            </a:r>
            <a:r>
              <a:rPr lang="de-DE" sz="2800" dirty="0" smtClean="0"/>
              <a:t> (</a:t>
            </a:r>
            <a:r>
              <a:rPr lang="de-DE" sz="2800" dirty="0" err="1" smtClean="0"/>
              <a:t>Galaxy</a:t>
            </a:r>
            <a:r>
              <a:rPr lang="de-DE" sz="2800" dirty="0" smtClean="0"/>
              <a:t> </a:t>
            </a:r>
            <a:r>
              <a:rPr lang="de-DE" sz="2800" dirty="0"/>
              <a:t>C</a:t>
            </a:r>
            <a:r>
              <a:rPr lang="de-DE" sz="2800" dirty="0" smtClean="0"/>
              <a:t>luster) </a:t>
            </a:r>
            <a:r>
              <a:rPr lang="de-DE" sz="2800" dirty="0" err="1" smtClean="0"/>
              <a:t>scale</a:t>
            </a:r>
            <a:r>
              <a:rPr lang="de-DE" sz="2800" dirty="0" smtClean="0"/>
              <a:t>:  </a:t>
            </a:r>
            <a:r>
              <a:rPr lang="de-DE" sz="2800" dirty="0" err="1" smtClean="0"/>
              <a:t>n</a:t>
            </a:r>
            <a:r>
              <a:rPr lang="de-DE" sz="2800" baseline="-25000" dirty="0" err="1" smtClean="0">
                <a:latin typeface="Symbol" pitchFamily="18" charset="2"/>
              </a:rPr>
              <a:t>n</a:t>
            </a:r>
            <a:r>
              <a:rPr lang="de-DE" sz="2800" dirty="0" smtClean="0"/>
              <a:t>/&lt;</a:t>
            </a:r>
            <a:r>
              <a:rPr lang="de-DE" sz="2800" dirty="0" err="1" smtClean="0"/>
              <a:t>n</a:t>
            </a:r>
            <a:r>
              <a:rPr lang="de-DE" sz="2800" baseline="-25000" dirty="0" err="1" smtClean="0">
                <a:latin typeface="Symbol" pitchFamily="18" charset="2"/>
              </a:rPr>
              <a:t>n</a:t>
            </a:r>
            <a:r>
              <a:rPr lang="de-DE" sz="2800" dirty="0" smtClean="0"/>
              <a:t>&gt; ~ </a:t>
            </a:r>
            <a:r>
              <a:rPr lang="de-DE" sz="2800" dirty="0" err="1" smtClean="0"/>
              <a:t>n</a:t>
            </a:r>
            <a:r>
              <a:rPr lang="de-DE" sz="2800" baseline="-25000" dirty="0" err="1" smtClean="0"/>
              <a:t>b</a:t>
            </a:r>
            <a:r>
              <a:rPr lang="de-DE" sz="2800" dirty="0" smtClean="0"/>
              <a:t>/&lt;</a:t>
            </a:r>
            <a:r>
              <a:rPr lang="de-DE" sz="2800" dirty="0" err="1" smtClean="0"/>
              <a:t>n</a:t>
            </a:r>
            <a:r>
              <a:rPr lang="de-DE" sz="2800" baseline="-25000" dirty="0" err="1" smtClean="0"/>
              <a:t>b</a:t>
            </a:r>
            <a:r>
              <a:rPr lang="de-DE" sz="2800" dirty="0" smtClean="0"/>
              <a:t>&gt;  ~ 10</a:t>
            </a:r>
            <a:r>
              <a:rPr lang="de-DE" sz="2800" baseline="30000" dirty="0" smtClean="0"/>
              <a:t>3</a:t>
            </a:r>
            <a:r>
              <a:rPr lang="de-DE" sz="2800" dirty="0" smtClean="0"/>
              <a:t> – 10</a:t>
            </a:r>
            <a:r>
              <a:rPr lang="de-DE" sz="2800" baseline="30000" dirty="0" smtClean="0"/>
              <a:t>4</a:t>
            </a:r>
            <a:r>
              <a:rPr lang="de-DE" sz="2800" dirty="0" smtClean="0"/>
              <a:t>;  &lt;</a:t>
            </a:r>
            <a:r>
              <a:rPr lang="de-DE" sz="2800" dirty="0" err="1" smtClean="0"/>
              <a:t>n</a:t>
            </a:r>
            <a:r>
              <a:rPr lang="de-DE" sz="2800" baseline="-25000" dirty="0" err="1" smtClean="0"/>
              <a:t>b</a:t>
            </a:r>
            <a:r>
              <a:rPr lang="de-DE" sz="2800" dirty="0" smtClean="0"/>
              <a:t>&gt;= 0.22 10</a:t>
            </a:r>
            <a:r>
              <a:rPr lang="de-DE" sz="2800" baseline="30000" dirty="0" smtClean="0"/>
              <a:t>-6</a:t>
            </a:r>
            <a:r>
              <a:rPr lang="de-DE" sz="2800" dirty="0" smtClean="0"/>
              <a:t> cm</a:t>
            </a:r>
            <a:r>
              <a:rPr lang="de-DE" sz="2800" baseline="30000" dirty="0" smtClean="0"/>
              <a:t>-3</a:t>
            </a:r>
            <a:endParaRPr lang="de-DE" sz="2800" baseline="30000" dirty="0"/>
          </a:p>
        </p:txBody>
      </p:sp>
      <p:sp>
        <p:nvSpPr>
          <p:cNvPr id="7" name="Textfeld 6"/>
          <p:cNvSpPr txBox="1"/>
          <p:nvPr/>
        </p:nvSpPr>
        <p:spPr>
          <a:xfrm>
            <a:off x="304800" y="2362200"/>
            <a:ext cx="8610600" cy="138499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A. Ringwald </a:t>
            </a:r>
            <a:r>
              <a:rPr lang="de-DE" sz="2800" dirty="0" err="1" smtClean="0"/>
              <a:t>and</a:t>
            </a:r>
            <a:r>
              <a:rPr lang="de-DE" sz="2800" dirty="0" smtClean="0"/>
              <a:t> Y. Wong:  </a:t>
            </a:r>
            <a:r>
              <a:rPr lang="de-DE" sz="2800" dirty="0" err="1" smtClean="0"/>
              <a:t>Vlasov</a:t>
            </a:r>
            <a:r>
              <a:rPr lang="de-DE" sz="2800" dirty="0" smtClean="0"/>
              <a:t> </a:t>
            </a:r>
            <a:r>
              <a:rPr lang="de-DE" sz="2800" dirty="0" err="1" smtClean="0"/>
              <a:t>trajectory</a:t>
            </a:r>
            <a:r>
              <a:rPr lang="de-DE" sz="2800" dirty="0" smtClean="0"/>
              <a:t> </a:t>
            </a:r>
            <a:r>
              <a:rPr lang="de-DE" sz="2800" dirty="0" err="1" smtClean="0"/>
              <a:t>simulations</a:t>
            </a:r>
            <a:r>
              <a:rPr lang="de-DE" sz="2800" dirty="0" smtClean="0"/>
              <a:t>. </a:t>
            </a:r>
            <a:r>
              <a:rPr lang="de-DE" sz="2800" dirty="0" smtClean="0">
                <a:sym typeface="Wingdings" pitchFamily="2" charset="2"/>
              </a:rPr>
              <a:t>Clustering on </a:t>
            </a:r>
            <a:r>
              <a:rPr lang="de-DE" sz="2800" dirty="0" err="1" smtClean="0">
                <a:sym typeface="Wingdings" pitchFamily="2" charset="2"/>
              </a:rPr>
              <a:t>Galactic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Scale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possible</a:t>
            </a:r>
            <a:r>
              <a:rPr lang="de-DE" sz="2800" dirty="0" smtClean="0"/>
              <a:t> (30 </a:t>
            </a:r>
            <a:r>
              <a:rPr lang="de-DE" sz="2800" dirty="0" err="1" smtClean="0"/>
              <a:t>kpc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1 </a:t>
            </a:r>
            <a:r>
              <a:rPr lang="de-DE" sz="2800" dirty="0" err="1" smtClean="0"/>
              <a:t>Mpc</a:t>
            </a:r>
            <a:r>
              <a:rPr lang="de-DE" sz="2800" dirty="0" smtClean="0"/>
              <a:t>)         </a:t>
            </a:r>
            <a:r>
              <a:rPr lang="de-DE" sz="2800" dirty="0" err="1" smtClean="0"/>
              <a:t>n</a:t>
            </a:r>
            <a:r>
              <a:rPr lang="de-DE" sz="2800" baseline="-25000" dirty="0" err="1" smtClean="0">
                <a:latin typeface="Symbol" pitchFamily="18" charset="2"/>
              </a:rPr>
              <a:t>n</a:t>
            </a:r>
            <a:r>
              <a:rPr lang="de-DE" sz="2800" dirty="0" smtClean="0"/>
              <a:t>/&lt;</a:t>
            </a:r>
            <a:r>
              <a:rPr lang="de-DE" sz="2800" dirty="0" err="1" smtClean="0"/>
              <a:t>n</a:t>
            </a:r>
            <a:r>
              <a:rPr lang="de-DE" sz="2800" baseline="-25000" dirty="0" err="1" smtClean="0">
                <a:latin typeface="Symbol" pitchFamily="18" charset="2"/>
              </a:rPr>
              <a:t>n</a:t>
            </a:r>
            <a:r>
              <a:rPr lang="de-DE" sz="2800" dirty="0" smtClean="0"/>
              <a:t>&gt; = </a:t>
            </a:r>
            <a:r>
              <a:rPr lang="de-DE" sz="2800" dirty="0" err="1" smtClean="0"/>
              <a:t>n</a:t>
            </a:r>
            <a:r>
              <a:rPr lang="de-DE" sz="2800" baseline="-25000" dirty="0" err="1" smtClean="0"/>
              <a:t>b</a:t>
            </a:r>
            <a:r>
              <a:rPr lang="de-DE" sz="2800" dirty="0" smtClean="0"/>
              <a:t>/&lt;</a:t>
            </a:r>
            <a:r>
              <a:rPr lang="de-DE" sz="2800" dirty="0" err="1" smtClean="0"/>
              <a:t>n</a:t>
            </a:r>
            <a:r>
              <a:rPr lang="de-DE" sz="2800" baseline="-25000" dirty="0" err="1" smtClean="0"/>
              <a:t>b</a:t>
            </a:r>
            <a:r>
              <a:rPr lang="de-DE" sz="2800" dirty="0" smtClean="0"/>
              <a:t>&gt;  ~ 10</a:t>
            </a:r>
            <a:r>
              <a:rPr lang="de-DE" sz="2800" baseline="30000" dirty="0" smtClean="0"/>
              <a:t>6 </a:t>
            </a:r>
            <a:r>
              <a:rPr lang="de-DE" sz="2800" dirty="0" smtClean="0"/>
              <a:t>;      (R = 30 </a:t>
            </a:r>
            <a:r>
              <a:rPr lang="de-DE" sz="2800" dirty="0" err="1" smtClean="0"/>
              <a:t>kpc</a:t>
            </a:r>
            <a:r>
              <a:rPr lang="de-DE" sz="2800" dirty="0" smtClean="0"/>
              <a:t>)</a:t>
            </a:r>
            <a:endParaRPr lang="de-DE" sz="2800" dirty="0" smtClean="0">
              <a:sym typeface="Wingdings" pitchFamily="2" charset="2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4800" y="3733800"/>
            <a:ext cx="8610600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err="1" smtClean="0"/>
              <a:t>N</a:t>
            </a:r>
            <a:r>
              <a:rPr lang="de-DE" sz="2400" baseline="-25000" dirty="0" err="1" smtClean="0">
                <a:latin typeface="Symbol" pitchFamily="18" charset="2"/>
              </a:rPr>
              <a:t>n</a:t>
            </a:r>
            <a:r>
              <a:rPr lang="de-DE" sz="2400" dirty="0" err="1" smtClean="0"/>
              <a:t>capture</a:t>
            </a:r>
            <a:r>
              <a:rPr lang="de-DE" sz="2400" dirty="0" smtClean="0"/>
              <a:t>(KATRIN</a:t>
            </a:r>
            <a:r>
              <a:rPr lang="de-DE" sz="2400" dirty="0"/>
              <a:t>) = </a:t>
            </a:r>
            <a:r>
              <a:rPr lang="de-DE" sz="2400" dirty="0" smtClean="0"/>
              <a:t>1.7x10</a:t>
            </a:r>
            <a:r>
              <a:rPr lang="de-DE" sz="2400" baseline="30000" dirty="0" smtClean="0"/>
              <a:t>-6</a:t>
            </a:r>
            <a:r>
              <a:rPr lang="de-DE" sz="2400" dirty="0" smtClean="0"/>
              <a:t> </a:t>
            </a:r>
            <a:r>
              <a:rPr lang="de-DE" sz="2400" dirty="0" err="1"/>
              <a:t>n</a:t>
            </a:r>
            <a:r>
              <a:rPr lang="de-DE" sz="2400" baseline="-25000" dirty="0" err="1">
                <a:latin typeface="Symbol" pitchFamily="18" charset="2"/>
              </a:rPr>
              <a:t>n</a:t>
            </a:r>
            <a:r>
              <a:rPr lang="de-DE" sz="2400" dirty="0"/>
              <a:t>/&lt;</a:t>
            </a:r>
            <a:r>
              <a:rPr lang="de-DE" sz="2400" dirty="0" err="1" smtClean="0"/>
              <a:t>n</a:t>
            </a:r>
            <a:r>
              <a:rPr lang="de-DE" sz="2400" baseline="-25000" dirty="0" err="1" smtClean="0">
                <a:latin typeface="Symbol" pitchFamily="18" charset="2"/>
              </a:rPr>
              <a:t>n</a:t>
            </a:r>
            <a:r>
              <a:rPr lang="de-DE" sz="2400" dirty="0" smtClean="0"/>
              <a:t>&gt; (year</a:t>
            </a:r>
            <a:r>
              <a:rPr lang="de-DE" sz="2400" baseline="30000" dirty="0" smtClean="0"/>
              <a:t>-1</a:t>
            </a:r>
            <a:r>
              <a:rPr lang="de-DE" sz="2400" dirty="0" smtClean="0"/>
              <a:t>)= 1.7 [</a:t>
            </a:r>
            <a:r>
              <a:rPr lang="de-DE" sz="2400" dirty="0" err="1" smtClean="0"/>
              <a:t>counts</a:t>
            </a:r>
            <a:r>
              <a:rPr lang="de-DE" sz="2400" dirty="0" smtClean="0"/>
              <a:t> per </a:t>
            </a:r>
            <a:r>
              <a:rPr lang="de-DE" sz="2400" dirty="0" err="1" smtClean="0"/>
              <a:t>year</a:t>
            </a:r>
            <a:r>
              <a:rPr lang="de-DE" sz="2400" dirty="0" smtClean="0"/>
              <a:t>]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76200" y="4191000"/>
            <a:ext cx="8991600" cy="8925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  </a:t>
            </a:r>
            <a:r>
              <a:rPr lang="de-DE" sz="2400" dirty="0" err="1" smtClean="0"/>
              <a:t>Effective</a:t>
            </a:r>
            <a:r>
              <a:rPr lang="de-DE" sz="2400" dirty="0" smtClean="0"/>
              <a:t> Tritium Source: 20 </a:t>
            </a:r>
            <a:r>
              <a:rPr lang="de-DE" sz="2400" dirty="0" err="1" smtClean="0"/>
              <a:t>microgram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 panose="05000000000000000000" pitchFamily="2" charset="2"/>
              </a:rPr>
              <a:t> 2 </a:t>
            </a:r>
            <a:r>
              <a:rPr lang="de-DE" sz="2400" dirty="0" err="1" smtClean="0">
                <a:sym typeface="Wingdings" panose="05000000000000000000" pitchFamily="2" charset="2"/>
              </a:rPr>
              <a:t>milligram</a:t>
            </a:r>
            <a:endParaRPr lang="de-DE" sz="2400" dirty="0" smtClean="0">
              <a:sym typeface="Wingdings" panose="05000000000000000000" pitchFamily="2" charset="2"/>
            </a:endParaRPr>
          </a:p>
          <a:p>
            <a:pPr algn="ctr"/>
            <a:r>
              <a:rPr lang="de-DE" sz="2400" dirty="0" err="1" smtClean="0">
                <a:sym typeface="Wingdings" panose="05000000000000000000" pitchFamily="2" charset="2"/>
              </a:rPr>
              <a:t>N</a:t>
            </a:r>
            <a:r>
              <a:rPr lang="de-DE" sz="2400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de-DE" sz="2400" dirty="0" err="1" smtClean="0">
                <a:sym typeface="Wingdings" panose="05000000000000000000" pitchFamily="2" charset="2"/>
              </a:rPr>
              <a:t>capture</a:t>
            </a:r>
            <a:r>
              <a:rPr lang="de-DE" sz="2400" dirty="0" smtClean="0">
                <a:sym typeface="Wingdings" panose="05000000000000000000" pitchFamily="2" charset="2"/>
              </a:rPr>
              <a:t>(KATRIN*) = 1.7x10</a:t>
            </a:r>
            <a:r>
              <a:rPr lang="de-DE" sz="2400" baseline="30000" dirty="0" smtClean="0">
                <a:sym typeface="Wingdings" panose="05000000000000000000" pitchFamily="2" charset="2"/>
              </a:rPr>
              <a:t>-4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n</a:t>
            </a:r>
            <a:r>
              <a:rPr lang="de-DE" sz="2400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de-DE" sz="2400" dirty="0" smtClean="0">
                <a:sym typeface="Wingdings" panose="05000000000000000000" pitchFamily="2" charset="2"/>
              </a:rPr>
              <a:t>/&lt;</a:t>
            </a:r>
            <a:r>
              <a:rPr lang="de-DE" sz="2400" dirty="0" err="1" smtClean="0">
                <a:sym typeface="Wingdings" panose="05000000000000000000" pitchFamily="2" charset="2"/>
              </a:rPr>
              <a:t>n</a:t>
            </a:r>
            <a:r>
              <a:rPr lang="de-DE" sz="2400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de-DE" sz="2400" dirty="0" smtClean="0">
                <a:sym typeface="Wingdings" panose="05000000000000000000" pitchFamily="2" charset="2"/>
              </a:rPr>
              <a:t>&gt; (year</a:t>
            </a:r>
            <a:r>
              <a:rPr lang="de-DE" sz="2400" baseline="30000" dirty="0" smtClean="0">
                <a:sym typeface="Wingdings" panose="05000000000000000000" pitchFamily="2" charset="2"/>
              </a:rPr>
              <a:t>-1</a:t>
            </a:r>
            <a:r>
              <a:rPr lang="de-DE" sz="2400" dirty="0" smtClean="0">
                <a:sym typeface="Wingdings" panose="05000000000000000000" pitchFamily="2" charset="2"/>
              </a:rPr>
              <a:t>)= 170 [</a:t>
            </a:r>
            <a:r>
              <a:rPr lang="de-DE" sz="2400" dirty="0" err="1">
                <a:sym typeface="Wingdings" panose="05000000000000000000" pitchFamily="2" charset="2"/>
              </a:rPr>
              <a:t>counts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smtClean="0">
                <a:sym typeface="Wingdings" panose="05000000000000000000" pitchFamily="2" charset="2"/>
              </a:rPr>
              <a:t>per </a:t>
            </a:r>
            <a:r>
              <a:rPr lang="de-DE" sz="2400" dirty="0" err="1" smtClean="0">
                <a:sym typeface="Wingdings" panose="05000000000000000000" pitchFamily="2" charset="2"/>
              </a:rPr>
              <a:t>year</a:t>
            </a:r>
            <a:r>
              <a:rPr lang="de-DE" sz="2400" dirty="0" smtClean="0">
                <a:sym typeface="Wingdings" panose="05000000000000000000" pitchFamily="2" charset="2"/>
              </a:rPr>
              <a:t>];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8600" y="5181600"/>
            <a:ext cx="8686800" cy="15081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ym typeface="Wingdings" panose="05000000000000000000" pitchFamily="2" charset="2"/>
              </a:rPr>
              <a:t>See also: </a:t>
            </a:r>
            <a:r>
              <a:rPr lang="de-DE" sz="2000" dirty="0" smtClean="0">
                <a:sym typeface="Wingdings" panose="05000000000000000000" pitchFamily="2" charset="2"/>
              </a:rPr>
              <a:t>B. </a:t>
            </a:r>
            <a:r>
              <a:rPr lang="de-DE" sz="2000" dirty="0" err="1" smtClean="0">
                <a:sym typeface="Wingdings" panose="05000000000000000000" pitchFamily="2" charset="2"/>
              </a:rPr>
              <a:t>Monreal</a:t>
            </a:r>
            <a:r>
              <a:rPr lang="de-DE" sz="2000" dirty="0" smtClean="0">
                <a:sym typeface="Wingdings" panose="05000000000000000000" pitchFamily="2" charset="2"/>
              </a:rPr>
              <a:t> (St. Barbara), J. A. </a:t>
            </a:r>
            <a:r>
              <a:rPr lang="de-DE" sz="2000" dirty="0" err="1" smtClean="0">
                <a:sym typeface="Wingdings" panose="05000000000000000000" pitchFamily="2" charset="2"/>
              </a:rPr>
              <a:t>Formaggio</a:t>
            </a:r>
            <a:r>
              <a:rPr lang="de-DE" sz="2000" dirty="0" smtClean="0">
                <a:sym typeface="Wingdings" panose="05000000000000000000" pitchFamily="2" charset="2"/>
              </a:rPr>
              <a:t> (MIT), Phys. Rev.D80 (2009) 051301 „</a:t>
            </a:r>
            <a:r>
              <a:rPr lang="de-DE" sz="2000" dirty="0" err="1" smtClean="0">
                <a:sym typeface="Wingdings" panose="05000000000000000000" pitchFamily="2" charset="2"/>
              </a:rPr>
              <a:t>Relativistic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cyclotron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radiation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detection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of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>
                <a:sym typeface="Wingdings" panose="05000000000000000000" pitchFamily="2" charset="2"/>
              </a:rPr>
              <a:t>T</a:t>
            </a:r>
            <a:r>
              <a:rPr lang="de-DE" sz="2000" dirty="0" smtClean="0">
                <a:sym typeface="Wingdings" panose="05000000000000000000" pitchFamily="2" charset="2"/>
              </a:rPr>
              <a:t>ritium </a:t>
            </a:r>
            <a:r>
              <a:rPr lang="de-DE" sz="2000" dirty="0" err="1" smtClean="0">
                <a:sym typeface="Wingdings" panose="05000000000000000000" pitchFamily="2" charset="2"/>
              </a:rPr>
              <a:t>decay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electrons</a:t>
            </a:r>
            <a:r>
              <a:rPr lang="de-DE" sz="2000" dirty="0" smtClean="0">
                <a:sym typeface="Wingdings" panose="05000000000000000000" pitchFamily="2" charset="2"/>
              </a:rPr>
              <a:t>“</a:t>
            </a:r>
          </a:p>
          <a:p>
            <a:pPr algn="ctr"/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PTOLOMY (Princeton) 100 g Triton: </a:t>
            </a:r>
            <a:r>
              <a:rPr lang="de-DE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Cosmic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Neutrino Background, </a:t>
            </a:r>
            <a:r>
              <a:rPr lang="de-DE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arXiv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: 13074738v2[astro-</a:t>
            </a:r>
            <a:r>
              <a:rPr lang="de-DE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ph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] </a:t>
            </a:r>
            <a:r>
              <a:rPr lang="de-DE" sz="2400" dirty="0" smtClean="0">
                <a:sym typeface="Wingdings" panose="05000000000000000000" pitchFamily="2" charset="2"/>
              </a:rPr>
              <a:t>(</a:t>
            </a:r>
            <a:r>
              <a:rPr lang="de-DE" sz="2400" dirty="0" err="1" smtClean="0">
                <a:sym typeface="Wingdings" panose="05000000000000000000" pitchFamily="2" charset="2"/>
              </a:rPr>
              <a:t>Drexlin</a:t>
            </a:r>
            <a:r>
              <a:rPr lang="de-DE" sz="2400" dirty="0" smtClean="0">
                <a:sym typeface="Wingdings" panose="05000000000000000000" pitchFamily="2" charset="2"/>
              </a:rPr>
              <a:t>: Gedankenexperiment)</a:t>
            </a:r>
            <a:endParaRPr lang="de-DE" sz="2400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de-DE" sz="5400" dirty="0" err="1" smtClean="0"/>
              <a:t>Requirements</a:t>
            </a:r>
            <a:r>
              <a:rPr lang="de-DE" sz="5400" dirty="0" smtClean="0"/>
              <a:t>:</a:t>
            </a:r>
            <a:endParaRPr lang="en-GB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de-DE" dirty="0" err="1" smtClean="0">
                <a:solidFill>
                  <a:srgbClr val="FF0000"/>
                </a:solidFill>
              </a:rPr>
              <a:t>Maximize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number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detected</a:t>
            </a:r>
            <a:r>
              <a:rPr lang="de-DE" dirty="0" smtClean="0">
                <a:solidFill>
                  <a:srgbClr val="FF0000"/>
                </a:solidFill>
              </a:rPr>
              <a:t> 18.6 </a:t>
            </a:r>
            <a:r>
              <a:rPr lang="de-DE" dirty="0" err="1" smtClean="0">
                <a:solidFill>
                  <a:srgbClr val="FF0000"/>
                </a:solidFill>
              </a:rPr>
              <a:t>keV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    </a:t>
            </a:r>
            <a:r>
              <a:rPr lang="de-DE" dirty="0" err="1" smtClean="0">
                <a:solidFill>
                  <a:srgbClr val="FF0000"/>
                </a:solidFill>
              </a:rPr>
              <a:t>electrons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2) </a:t>
            </a:r>
            <a:r>
              <a:rPr lang="de-DE" dirty="0" err="1" smtClean="0">
                <a:solidFill>
                  <a:srgbClr val="0070C0"/>
                </a:solidFill>
              </a:rPr>
              <a:t>Conserve</a:t>
            </a:r>
            <a:r>
              <a:rPr lang="de-DE" dirty="0" smtClean="0">
                <a:solidFill>
                  <a:srgbClr val="0070C0"/>
                </a:solidFill>
              </a:rPr>
              <a:t> angular </a:t>
            </a:r>
            <a:r>
              <a:rPr lang="de-DE" dirty="0" err="1" smtClean="0">
                <a:solidFill>
                  <a:srgbClr val="0070C0"/>
                </a:solidFill>
              </a:rPr>
              <a:t>momentum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for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   </a:t>
            </a:r>
            <a:r>
              <a:rPr lang="de-DE" dirty="0" err="1" smtClean="0">
                <a:solidFill>
                  <a:srgbClr val="0070C0"/>
                </a:solidFill>
              </a:rPr>
              <a:t>cyclotron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motion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electrons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along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   </a:t>
            </a:r>
            <a:r>
              <a:rPr lang="de-DE" dirty="0" err="1" smtClean="0">
                <a:solidFill>
                  <a:srgbClr val="0070C0"/>
                </a:solidFill>
              </a:rPr>
              <a:t>magnetic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field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lines</a:t>
            </a:r>
            <a:r>
              <a:rPr lang="de-DE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2"/>
                </a:solidFill>
              </a:rPr>
              <a:t>3) </a:t>
            </a:r>
            <a:r>
              <a:rPr lang="de-DE" dirty="0" err="1" smtClean="0">
                <a:solidFill>
                  <a:schemeClr val="accent2"/>
                </a:solidFill>
              </a:rPr>
              <a:t>Conserve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magnetic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flux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4) Focus </a:t>
            </a:r>
            <a:r>
              <a:rPr lang="de-DE" dirty="0" err="1" smtClean="0">
                <a:solidFill>
                  <a:srgbClr val="00B050"/>
                </a:solidFill>
              </a:rPr>
              <a:t>many</a:t>
            </a:r>
            <a:r>
              <a:rPr lang="de-DE" dirty="0" smtClean="0">
                <a:solidFill>
                  <a:srgbClr val="00B050"/>
                </a:solidFill>
              </a:rPr>
              <a:t> 18.6 </a:t>
            </a:r>
            <a:r>
              <a:rPr lang="de-DE" dirty="0" err="1" smtClean="0">
                <a:solidFill>
                  <a:srgbClr val="00B050"/>
                </a:solidFill>
              </a:rPr>
              <a:t>keV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electrons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into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the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>    </a:t>
            </a:r>
            <a:r>
              <a:rPr lang="de-DE" dirty="0" err="1" smtClean="0">
                <a:solidFill>
                  <a:srgbClr val="00B050"/>
                </a:solidFill>
              </a:rPr>
              <a:t>transport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channel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to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the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spectrometer</a:t>
            </a:r>
            <a:r>
              <a:rPr lang="de-DE" dirty="0" smtClean="0">
                <a:solidFill>
                  <a:srgbClr val="00B050"/>
                </a:solidFill>
              </a:rPr>
              <a:t>.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Conditions</a:t>
            </a:r>
            <a:r>
              <a:rPr lang="de-DE" dirty="0" smtClean="0"/>
              <a:t>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81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 smtClean="0"/>
              <a:t>1) </a:t>
            </a:r>
            <a:r>
              <a:rPr lang="de-DE" sz="2800" dirty="0" smtClean="0">
                <a:solidFill>
                  <a:srgbClr val="FF0000"/>
                </a:solidFill>
              </a:rPr>
              <a:t>18.6 </a:t>
            </a:r>
            <a:r>
              <a:rPr lang="de-DE" sz="2800" dirty="0" err="1" smtClean="0">
                <a:solidFill>
                  <a:srgbClr val="FF0000"/>
                </a:solidFill>
              </a:rPr>
              <a:t>keV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Electrons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should</a:t>
            </a:r>
            <a:r>
              <a:rPr lang="de-DE" sz="2800" dirty="0" smtClean="0">
                <a:solidFill>
                  <a:srgbClr val="FF0000"/>
                </a:solidFill>
              </a:rPr>
              <a:t> not </a:t>
            </a:r>
            <a:r>
              <a:rPr lang="de-DE" sz="2800" dirty="0" err="1" smtClean="0">
                <a:solidFill>
                  <a:srgbClr val="FF0000"/>
                </a:solidFill>
              </a:rPr>
              <a:t>scatter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to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much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with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the</a:t>
            </a:r>
            <a:r>
              <a:rPr lang="de-DE" sz="2800" dirty="0" smtClean="0">
                <a:solidFill>
                  <a:srgbClr val="FF0000"/>
                </a:solidFill>
              </a:rPr>
              <a:t> Tritium-Gas. </a:t>
            </a:r>
            <a:r>
              <a:rPr lang="de-DE" sz="2800" dirty="0" err="1" smtClean="0">
                <a:solidFill>
                  <a:srgbClr val="FF0000"/>
                </a:solidFill>
              </a:rPr>
              <a:t>One</a:t>
            </a:r>
            <a:r>
              <a:rPr lang="de-DE" sz="2800" dirty="0" smtClean="0">
                <a:solidFill>
                  <a:srgbClr val="FF0000"/>
                </a:solidFill>
              </a:rPr>
              <a:t> loses </a:t>
            </a:r>
            <a:r>
              <a:rPr lang="de-DE" sz="2800" dirty="0" err="1" smtClean="0">
                <a:solidFill>
                  <a:srgbClr val="FF0000"/>
                </a:solidFill>
              </a:rPr>
              <a:t>events</a:t>
            </a:r>
            <a:r>
              <a:rPr lang="de-DE" sz="2800" dirty="0" smtClean="0">
                <a:solidFill>
                  <a:srgbClr val="FF0000"/>
                </a:solidFill>
              </a:rPr>
              <a:t>.  Optimum 20 </a:t>
            </a:r>
            <a:r>
              <a:rPr lang="de-DE" sz="2800" dirty="0" err="1" smtClean="0">
                <a:solidFill>
                  <a:srgbClr val="FF0000"/>
                </a:solidFill>
              </a:rPr>
              <a:t>micrograms</a:t>
            </a:r>
            <a:r>
              <a:rPr lang="de-DE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de-DE" sz="2800" dirty="0" smtClean="0"/>
              <a:t>2)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resolution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 eV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requires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magnetic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field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at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oposing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electric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field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spectrometer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Only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 eV in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perpendicular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cyclotron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motion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de-DE" sz="28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perp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/B = </a:t>
            </a:r>
            <a:r>
              <a:rPr lang="de-D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e-DE" sz="2800" dirty="0" smtClean="0"/>
              <a:t>3)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Magnetic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flux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conservation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limits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area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FF0000"/>
                </a:solidFill>
              </a:rPr>
              <a:t>A</a:t>
            </a:r>
            <a:r>
              <a:rPr lang="de-DE" sz="2400" baseline="-25000" dirty="0" err="1" smtClean="0">
                <a:solidFill>
                  <a:srgbClr val="FF0000"/>
                </a:solidFill>
              </a:rPr>
              <a:t>source</a:t>
            </a:r>
            <a:r>
              <a:rPr lang="de-DE" sz="2400" baseline="-250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(50 cm</a:t>
            </a:r>
            <a:r>
              <a:rPr lang="de-DE" sz="2400" baseline="30000" dirty="0" smtClean="0">
                <a:solidFill>
                  <a:srgbClr val="FF0000"/>
                </a:solidFill>
              </a:rPr>
              <a:t>2</a:t>
            </a:r>
            <a:r>
              <a:rPr lang="de-DE" sz="2400" dirty="0" smtClean="0">
                <a:solidFill>
                  <a:srgbClr val="FF0000"/>
                </a:solidFill>
              </a:rPr>
              <a:t>)* </a:t>
            </a:r>
            <a:r>
              <a:rPr lang="de-DE" sz="2400" dirty="0" err="1" smtClean="0">
                <a:solidFill>
                  <a:srgbClr val="FF0000"/>
                </a:solidFill>
              </a:rPr>
              <a:t>B</a:t>
            </a:r>
            <a:r>
              <a:rPr lang="de-DE" sz="2400" baseline="-25000" dirty="0" err="1" smtClean="0">
                <a:solidFill>
                  <a:srgbClr val="FF0000"/>
                </a:solidFill>
              </a:rPr>
              <a:t>source</a:t>
            </a:r>
            <a:r>
              <a:rPr lang="de-DE" sz="2400" baseline="-250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(2 Tesla) =</a:t>
            </a:r>
            <a:r>
              <a:rPr lang="de-DE" sz="2400" dirty="0" err="1" smtClean="0">
                <a:solidFill>
                  <a:srgbClr val="FF0000"/>
                </a:solidFill>
              </a:rPr>
              <a:t>A</a:t>
            </a:r>
            <a:r>
              <a:rPr lang="de-DE" sz="2400" baseline="-25000" dirty="0" err="1" smtClean="0">
                <a:solidFill>
                  <a:srgbClr val="FF0000"/>
                </a:solidFill>
              </a:rPr>
              <a:t>spec</a:t>
            </a:r>
            <a:r>
              <a:rPr lang="de-DE" sz="2400" baseline="-250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(100 m</a:t>
            </a:r>
            <a:r>
              <a:rPr lang="de-DE" sz="2400" baseline="30000" dirty="0" smtClean="0">
                <a:solidFill>
                  <a:srgbClr val="FF0000"/>
                </a:solidFill>
              </a:rPr>
              <a:t>2</a:t>
            </a:r>
            <a:r>
              <a:rPr lang="de-DE" sz="2400" dirty="0" smtClean="0">
                <a:solidFill>
                  <a:srgbClr val="FF0000"/>
                </a:solidFill>
              </a:rPr>
              <a:t>; d ~10m)*</a:t>
            </a:r>
            <a:r>
              <a:rPr lang="de-DE" sz="2400" dirty="0" err="1" smtClean="0">
                <a:solidFill>
                  <a:srgbClr val="FF0000"/>
                </a:solidFill>
              </a:rPr>
              <a:t>B</a:t>
            </a:r>
            <a:r>
              <a:rPr lang="de-DE" sz="2400" baseline="-25000" dirty="0" err="1" smtClean="0">
                <a:solidFill>
                  <a:srgbClr val="FF0000"/>
                </a:solidFill>
              </a:rPr>
              <a:t>spec</a:t>
            </a:r>
            <a:r>
              <a:rPr lang="de-DE" sz="2400" dirty="0" smtClean="0">
                <a:solidFill>
                  <a:srgbClr val="FF0000"/>
                </a:solidFill>
              </a:rPr>
              <a:t>(1Gauss)</a:t>
            </a:r>
          </a:p>
          <a:p>
            <a:pPr marL="0" indent="0">
              <a:buNone/>
            </a:pPr>
            <a:r>
              <a:rPr lang="de-DE" sz="2800" dirty="0" smtClean="0"/>
              <a:t>4) </a:t>
            </a:r>
            <a:r>
              <a:rPr lang="de-DE" sz="2800" dirty="0" smtClean="0">
                <a:solidFill>
                  <a:srgbClr val="00B050"/>
                </a:solidFill>
              </a:rPr>
              <a:t>A large </a:t>
            </a:r>
            <a:r>
              <a:rPr lang="de-DE" sz="2800" dirty="0" err="1" smtClean="0">
                <a:solidFill>
                  <a:srgbClr val="00B050"/>
                </a:solidFill>
              </a:rPr>
              <a:t>magnetic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field</a:t>
            </a:r>
            <a:r>
              <a:rPr lang="de-DE" sz="2800" dirty="0" smtClean="0">
                <a:solidFill>
                  <a:srgbClr val="00B050"/>
                </a:solidFill>
              </a:rPr>
              <a:t> at </a:t>
            </a:r>
            <a:r>
              <a:rPr lang="de-DE" sz="2800" dirty="0" err="1" smtClean="0">
                <a:solidFill>
                  <a:srgbClr val="00B050"/>
                </a:solidFill>
              </a:rPr>
              <a:t>the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source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required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to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focus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as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many</a:t>
            </a:r>
            <a:r>
              <a:rPr lang="de-DE" sz="2800" dirty="0" smtClean="0">
                <a:solidFill>
                  <a:srgbClr val="00B050"/>
                </a:solidFill>
              </a:rPr>
              <a:t> 18.6 </a:t>
            </a:r>
            <a:r>
              <a:rPr lang="de-DE" sz="2800" dirty="0" err="1" smtClean="0">
                <a:solidFill>
                  <a:srgbClr val="00B050"/>
                </a:solidFill>
              </a:rPr>
              <a:t>keV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electrons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into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forward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direction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into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the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transport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channel</a:t>
            </a:r>
            <a:r>
              <a:rPr lang="de-DE" sz="2800" dirty="0" smtClean="0">
                <a:solidFill>
                  <a:srgbClr val="00B050"/>
                </a:solidFill>
              </a:rPr>
              <a:t>. </a:t>
            </a:r>
            <a:r>
              <a:rPr lang="de-DE" sz="2800" dirty="0" smtClean="0">
                <a:solidFill>
                  <a:srgbClr val="FF33CC"/>
                </a:solidFill>
              </a:rPr>
              <a:t>Large B </a:t>
            </a:r>
            <a:r>
              <a:rPr lang="de-DE" sz="2800" dirty="0" smtClean="0">
                <a:solidFill>
                  <a:srgbClr val="FF33CC"/>
                </a:solidFill>
                <a:sym typeface="Wingdings" panose="05000000000000000000" pitchFamily="2" charset="2"/>
              </a:rPr>
              <a:t> large </a:t>
            </a:r>
            <a:r>
              <a:rPr lang="de-DE" sz="2800" dirty="0" err="1" smtClean="0">
                <a:solidFill>
                  <a:srgbClr val="FF33CC"/>
                </a:solidFill>
                <a:sym typeface="Wingdings" panose="05000000000000000000" pitchFamily="2" charset="2"/>
              </a:rPr>
              <a:t>magnetic</a:t>
            </a:r>
            <a:r>
              <a:rPr lang="de-DE" sz="2800" dirty="0" smtClean="0">
                <a:solidFill>
                  <a:srgbClr val="FF33CC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33CC"/>
                </a:solidFill>
                <a:sym typeface="Wingdings" panose="05000000000000000000" pitchFamily="2" charset="2"/>
              </a:rPr>
              <a:t>flux</a:t>
            </a:r>
            <a:r>
              <a:rPr lang="de-DE" sz="2800" dirty="0" smtClean="0">
                <a:solidFill>
                  <a:srgbClr val="FF33CC"/>
                </a:solidFill>
                <a:sym typeface="Wingdings" panose="05000000000000000000" pitchFamily="2" charset="2"/>
              </a:rPr>
              <a:t>  large </a:t>
            </a:r>
            <a:r>
              <a:rPr lang="de-DE" sz="2800" dirty="0" err="1" smtClean="0">
                <a:solidFill>
                  <a:srgbClr val="FF33CC"/>
                </a:solidFill>
                <a:sym typeface="Wingdings" panose="05000000000000000000" pitchFamily="2" charset="2"/>
              </a:rPr>
              <a:t>perpendicular</a:t>
            </a:r>
            <a:r>
              <a:rPr lang="de-DE" sz="2800" dirty="0" smtClean="0">
                <a:solidFill>
                  <a:srgbClr val="FF33CC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33CC"/>
                </a:solidFill>
                <a:sym typeface="Wingdings" panose="05000000000000000000" pitchFamily="2" charset="2"/>
              </a:rPr>
              <a:t>area</a:t>
            </a:r>
            <a:r>
              <a:rPr lang="de-DE" sz="2800" dirty="0" smtClean="0">
                <a:solidFill>
                  <a:srgbClr val="FF33CC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33CC"/>
                </a:solidFill>
                <a:sym typeface="Wingdings" panose="05000000000000000000" pitchFamily="2" charset="2"/>
              </a:rPr>
              <a:t>of</a:t>
            </a:r>
            <a:r>
              <a:rPr lang="de-DE" sz="2800" dirty="0" smtClean="0">
                <a:solidFill>
                  <a:srgbClr val="FF33CC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33CC"/>
                </a:solidFill>
                <a:sym typeface="Wingdings" panose="05000000000000000000" pitchFamily="2" charset="2"/>
              </a:rPr>
              <a:t>the</a:t>
            </a:r>
            <a:r>
              <a:rPr lang="de-DE" sz="2800" dirty="0" smtClean="0">
                <a:solidFill>
                  <a:srgbClr val="FF33CC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33CC"/>
                </a:solidFill>
                <a:sym typeface="Wingdings" panose="05000000000000000000" pitchFamily="2" charset="2"/>
              </a:rPr>
              <a:t>spectrometer</a:t>
            </a:r>
            <a:r>
              <a:rPr lang="de-DE" sz="2800" dirty="0" smtClean="0">
                <a:solidFill>
                  <a:srgbClr val="FF33CC"/>
                </a:solidFill>
                <a:sym typeface="Wingdings" panose="05000000000000000000" pitchFamily="2" charset="2"/>
              </a:rPr>
              <a:t>.</a:t>
            </a:r>
            <a:endParaRPr lang="en-GB" sz="28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PTOLEMY Project at Princeton</a:t>
            </a:r>
            <a:br>
              <a:rPr lang="de-DE" dirty="0" smtClean="0"/>
            </a:br>
            <a:r>
              <a:rPr lang="de-DE" dirty="0" smtClean="0"/>
              <a:t>100 </a:t>
            </a:r>
            <a:r>
              <a:rPr lang="de-DE" dirty="0" err="1" smtClean="0"/>
              <a:t>grams</a:t>
            </a:r>
            <a:r>
              <a:rPr lang="de-DE" dirty="0" smtClean="0"/>
              <a:t> </a:t>
            </a:r>
            <a:r>
              <a:rPr lang="de-DE" dirty="0" err="1" smtClean="0"/>
              <a:t>atomic</a:t>
            </a:r>
            <a:r>
              <a:rPr lang="de-DE" dirty="0" smtClean="0"/>
              <a:t> Tritium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4876800"/>
            <a:ext cx="8915400" cy="1752600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Tritium-</a:t>
            </a:r>
            <a:r>
              <a:rPr lang="de-DE" sz="2800" dirty="0" err="1" smtClean="0">
                <a:solidFill>
                  <a:srgbClr val="0070C0"/>
                </a:solidFill>
              </a:rPr>
              <a:t>source</a:t>
            </a:r>
            <a:r>
              <a:rPr lang="de-DE" sz="2800" dirty="0" smtClean="0">
                <a:solidFill>
                  <a:srgbClr val="0070C0"/>
                </a:solidFill>
              </a:rPr>
              <a:t>: 100 m</a:t>
            </a:r>
            <a:r>
              <a:rPr lang="de-DE" sz="2800" baseline="30000" dirty="0" smtClean="0">
                <a:solidFill>
                  <a:srgbClr val="0070C0"/>
                </a:solidFill>
              </a:rPr>
              <a:t>2 </a:t>
            </a:r>
            <a:r>
              <a:rPr lang="de-DE" sz="2800" dirty="0" err="1" smtClean="0">
                <a:solidFill>
                  <a:srgbClr val="0070C0"/>
                </a:solidFill>
              </a:rPr>
              <a:t>planar</a:t>
            </a:r>
            <a:r>
              <a:rPr lang="de-DE" sz="2800" dirty="0" smtClean="0">
                <a:solidFill>
                  <a:srgbClr val="0070C0"/>
                </a:solidFill>
              </a:rPr>
              <a:t> Graphen-</a:t>
            </a:r>
            <a:r>
              <a:rPr lang="de-DE" sz="2800" dirty="0" err="1" smtClean="0">
                <a:solidFill>
                  <a:srgbClr val="0070C0"/>
                </a:solidFill>
              </a:rPr>
              <a:t>surface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with</a:t>
            </a:r>
            <a:r>
              <a:rPr lang="de-DE" sz="2800" dirty="0" smtClean="0">
                <a:solidFill>
                  <a:srgbClr val="0070C0"/>
                </a:solidFill>
              </a:rPr>
              <a:t> 3x10</a:t>
            </a:r>
            <a:r>
              <a:rPr lang="de-DE" sz="2800" baseline="30000" dirty="0" smtClean="0">
                <a:solidFill>
                  <a:srgbClr val="0070C0"/>
                </a:solidFill>
              </a:rPr>
              <a:t>15 </a:t>
            </a:r>
            <a:r>
              <a:rPr lang="de-DE" sz="2800" dirty="0" err="1" smtClean="0">
                <a:solidFill>
                  <a:srgbClr val="0070C0"/>
                </a:solidFill>
              </a:rPr>
              <a:t>atomic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Tritium‘s</a:t>
            </a:r>
            <a:r>
              <a:rPr lang="de-DE" sz="2800" dirty="0" smtClean="0">
                <a:solidFill>
                  <a:srgbClr val="0070C0"/>
                </a:solidFill>
              </a:rPr>
              <a:t> at </a:t>
            </a:r>
            <a:r>
              <a:rPr lang="de-DE" sz="2800" dirty="0" err="1" smtClean="0">
                <a:solidFill>
                  <a:srgbClr val="0070C0"/>
                </a:solidFill>
              </a:rPr>
              <a:t>carbon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net</a:t>
            </a:r>
            <a:r>
              <a:rPr lang="de-DE" sz="2800" dirty="0" smtClean="0">
                <a:solidFill>
                  <a:srgbClr val="0070C0"/>
                </a:solidFill>
              </a:rPr>
              <a:t> pro 1 cm</a:t>
            </a:r>
            <a:r>
              <a:rPr lang="de-DE" sz="2800" baseline="30000" dirty="0" smtClean="0">
                <a:solidFill>
                  <a:srgbClr val="0070C0"/>
                </a:solidFill>
              </a:rPr>
              <a:t>2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1</a:t>
            </a:r>
            <a:r>
              <a:rPr lang="de-DE" sz="28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de-DE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g/cm</a:t>
            </a:r>
            <a:r>
              <a:rPr lang="de-DE" sz="2800" baseline="30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r>
              <a:rPr lang="de-DE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; 0.2 eV </a:t>
            </a:r>
            <a:r>
              <a:rPr lang="de-DE" sz="2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binding</a:t>
            </a:r>
            <a:r>
              <a:rPr lang="de-DE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; </a:t>
            </a:r>
          </a:p>
          <a:p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for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100 </a:t>
            </a:r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grams</a:t>
            </a:r>
            <a:r>
              <a:rPr lang="de-DE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10</a:t>
            </a:r>
            <a:r>
              <a:rPr lang="de-DE" sz="28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8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cm</a:t>
            </a:r>
            <a:r>
              <a:rPr lang="de-DE" sz="28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= 10 000 m</a:t>
            </a:r>
            <a:r>
              <a:rPr lang="de-DE" sz="28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= 100x100 m</a:t>
            </a:r>
            <a:r>
              <a:rPr lang="de-DE" sz="28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  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100 </a:t>
            </a:r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layers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; </a:t>
            </a:r>
          </a:p>
          <a:p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18.6 </a:t>
            </a:r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keV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electrons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scatter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wit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3.6 % on </a:t>
            </a:r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one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layer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graphen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on C.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229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solidFill>
            <a:srgbClr val="30FA26"/>
          </a:solidFill>
        </p:spPr>
        <p:txBody>
          <a:bodyPr>
            <a:normAutofit fontScale="90000"/>
          </a:bodyPr>
          <a:lstStyle/>
          <a:p>
            <a:r>
              <a:rPr lang="de-DE" altLang="en-US" sz="3600" dirty="0" smtClean="0"/>
              <a:t>The </a:t>
            </a:r>
            <a:r>
              <a:rPr lang="de-DE" altLang="en-US" sz="3600" dirty="0" err="1" smtClean="0"/>
              <a:t>successful</a:t>
            </a:r>
            <a:r>
              <a:rPr lang="de-DE" altLang="en-US" sz="3600" dirty="0" smtClean="0"/>
              <a:t> </a:t>
            </a:r>
            <a:r>
              <a:rPr lang="de-DE" altLang="en-US" sz="3600" dirty="0" err="1" smtClean="0"/>
              <a:t>Nuclear</a:t>
            </a:r>
            <a:r>
              <a:rPr lang="de-DE" altLang="en-US" sz="3600" dirty="0" smtClean="0"/>
              <a:t> </a:t>
            </a:r>
            <a:r>
              <a:rPr lang="de-DE" altLang="en-US" sz="3600" dirty="0" err="1" smtClean="0"/>
              <a:t>Physics</a:t>
            </a:r>
            <a:r>
              <a:rPr lang="de-DE" altLang="en-US" sz="3600" dirty="0" smtClean="0"/>
              <a:t> Football (Soccer) Team in Jülich-Broich  ~1977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FAESSLER; </a:t>
            </a:r>
            <a:r>
              <a:rPr lang="en-US" altLang="en-US" dirty="0" err="1" smtClean="0"/>
              <a:t>Hirschegg</a:t>
            </a:r>
            <a:r>
              <a:rPr lang="en-US" altLang="en-US" dirty="0" smtClean="0"/>
              <a:t> 2016</a:t>
            </a:r>
            <a:endParaRPr lang="de-DE" altLang="en-US" dirty="0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2009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3851275" y="1916113"/>
            <a:ext cx="1655763" cy="461962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Wambach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227763" y="1844675"/>
            <a:ext cx="1368425" cy="461963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Krewald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348038" y="2060575"/>
            <a:ext cx="1871662" cy="461963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Meyer ter V.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835150" y="2060575"/>
            <a:ext cx="1439863" cy="461963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Faessler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11188" y="3429000"/>
            <a:ext cx="2089150" cy="461963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K. W. Schmid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348038" y="3573463"/>
            <a:ext cx="1512887" cy="461962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Osterfeld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940425" y="3500438"/>
            <a:ext cx="863600" cy="461962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Baur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6100" y="1773238"/>
            <a:ext cx="2663825" cy="461962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Müther, Grümmer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3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Problems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Ptolomy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399256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de-DE" sz="3600" dirty="0" err="1" smtClean="0"/>
              <a:t>How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obtain</a:t>
            </a:r>
            <a:r>
              <a:rPr lang="de-DE" sz="3600" dirty="0" smtClean="0"/>
              <a:t> 100 m</a:t>
            </a:r>
            <a:r>
              <a:rPr lang="de-DE" sz="3600" baseline="30000" dirty="0" smtClean="0"/>
              <a:t>2 </a:t>
            </a:r>
            <a:r>
              <a:rPr lang="de-DE" sz="3600" dirty="0" err="1" smtClean="0"/>
              <a:t>planar</a:t>
            </a:r>
            <a:r>
              <a:rPr lang="de-DE" sz="3600" dirty="0" smtClean="0"/>
              <a:t> </a:t>
            </a:r>
            <a:r>
              <a:rPr lang="de-DE" sz="3600" dirty="0" err="1" smtClean="0"/>
              <a:t>surface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Tritium </a:t>
            </a:r>
            <a:r>
              <a:rPr lang="de-DE" sz="3600" dirty="0" err="1" smtClean="0"/>
              <a:t>source</a:t>
            </a:r>
            <a:r>
              <a:rPr lang="de-DE" sz="3600" dirty="0" smtClean="0"/>
              <a:t>?</a:t>
            </a:r>
          </a:p>
          <a:p>
            <a:r>
              <a:rPr lang="de-DE" sz="3600" dirty="0" err="1" smtClean="0"/>
              <a:t>How</a:t>
            </a:r>
            <a:r>
              <a:rPr lang="de-DE" sz="3600" dirty="0" smtClean="0"/>
              <a:t> </a:t>
            </a:r>
            <a:r>
              <a:rPr lang="de-DE" sz="3600" dirty="0" err="1" smtClean="0"/>
              <a:t>can</a:t>
            </a:r>
            <a:r>
              <a:rPr lang="de-DE" sz="3600" dirty="0" smtClean="0"/>
              <a:t> an </a:t>
            </a:r>
            <a:r>
              <a:rPr lang="de-DE" sz="3600" dirty="0" err="1" smtClean="0"/>
              <a:t>electron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r>
              <a:rPr lang="de-DE" sz="3600" dirty="0" smtClean="0"/>
              <a:t> 18.6 </a:t>
            </a:r>
            <a:r>
              <a:rPr lang="de-DE" sz="3600" dirty="0" err="1" smtClean="0"/>
              <a:t>keV</a:t>
            </a:r>
            <a:r>
              <a:rPr lang="de-DE" sz="3600" dirty="0" smtClean="0"/>
              <a:t> </a:t>
            </a:r>
            <a:r>
              <a:rPr lang="de-DE" sz="3600" dirty="0" err="1" smtClean="0"/>
              <a:t>go</a:t>
            </a:r>
            <a:r>
              <a:rPr lang="de-DE" sz="3600" dirty="0" smtClean="0"/>
              <a:t> </a:t>
            </a:r>
            <a:r>
              <a:rPr lang="de-DE" sz="3600" dirty="0" err="1" smtClean="0"/>
              <a:t>through</a:t>
            </a:r>
            <a:r>
              <a:rPr lang="de-DE" sz="3600" dirty="0" smtClean="0"/>
              <a:t> 100 </a:t>
            </a:r>
            <a:r>
              <a:rPr lang="de-DE" sz="3600" dirty="0" err="1" smtClean="0"/>
              <a:t>graphen</a:t>
            </a:r>
            <a:r>
              <a:rPr lang="de-DE" sz="3600" dirty="0" smtClean="0"/>
              <a:t> </a:t>
            </a:r>
            <a:r>
              <a:rPr lang="de-DE" sz="3600" dirty="0" err="1" smtClean="0"/>
              <a:t>layers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r>
              <a:rPr lang="de-DE" sz="3600" dirty="0" smtClean="0"/>
              <a:t> 3.6 % </a:t>
            </a:r>
            <a:r>
              <a:rPr lang="de-DE" sz="3600" dirty="0" err="1" smtClean="0"/>
              <a:t>probability</a:t>
            </a:r>
            <a:r>
              <a:rPr lang="de-DE" sz="3600" dirty="0" smtClean="0"/>
              <a:t> </a:t>
            </a:r>
            <a:r>
              <a:rPr lang="de-DE" sz="3600" dirty="0" err="1" smtClean="0"/>
              <a:t>scattering</a:t>
            </a:r>
            <a:r>
              <a:rPr lang="de-DE" sz="3600" dirty="0" smtClean="0"/>
              <a:t> on </a:t>
            </a:r>
            <a:r>
              <a:rPr lang="de-DE" sz="3600" dirty="0" err="1" smtClean="0"/>
              <a:t>one</a:t>
            </a:r>
            <a:r>
              <a:rPr lang="de-DE" sz="3600" dirty="0" smtClean="0"/>
              <a:t> </a:t>
            </a:r>
            <a:r>
              <a:rPr lang="de-DE" sz="3600" dirty="0" err="1" smtClean="0"/>
              <a:t>layer</a:t>
            </a:r>
            <a:r>
              <a:rPr lang="de-DE" sz="3600" dirty="0" smtClean="0"/>
              <a:t>?</a:t>
            </a:r>
          </a:p>
          <a:p>
            <a:r>
              <a:rPr lang="de-DE" sz="3600" dirty="0" err="1" smtClean="0"/>
              <a:t>How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evade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magnetic</a:t>
            </a:r>
            <a:r>
              <a:rPr lang="de-DE" sz="3600" dirty="0" smtClean="0"/>
              <a:t> </a:t>
            </a:r>
            <a:r>
              <a:rPr lang="de-DE" sz="3600" dirty="0" err="1" smtClean="0"/>
              <a:t>mirror</a:t>
            </a:r>
            <a:r>
              <a:rPr lang="de-DE" sz="3600" dirty="0" smtClean="0"/>
              <a:t> </a:t>
            </a:r>
            <a:r>
              <a:rPr lang="de-DE" sz="3600" dirty="0" err="1" smtClean="0"/>
              <a:t>effect</a:t>
            </a:r>
            <a:r>
              <a:rPr lang="de-DE" sz="3600" dirty="0" smtClean="0"/>
              <a:t>?</a:t>
            </a:r>
          </a:p>
          <a:p>
            <a:r>
              <a:rPr lang="de-DE" sz="3600" dirty="0" err="1" smtClean="0"/>
              <a:t>How</a:t>
            </a:r>
            <a:r>
              <a:rPr lang="de-DE" sz="3600" dirty="0" smtClean="0"/>
              <a:t> </a:t>
            </a:r>
            <a:r>
              <a:rPr lang="de-DE" sz="3600" dirty="0" err="1" smtClean="0"/>
              <a:t>can</a:t>
            </a:r>
            <a:r>
              <a:rPr lang="de-DE" sz="3600" dirty="0" smtClean="0"/>
              <a:t> </a:t>
            </a:r>
            <a:r>
              <a:rPr lang="de-DE" sz="3600" dirty="0" err="1" smtClean="0"/>
              <a:t>one</a:t>
            </a:r>
            <a:r>
              <a:rPr lang="de-DE" sz="3600" dirty="0" smtClean="0"/>
              <a:t> handle 100 </a:t>
            </a:r>
            <a:r>
              <a:rPr lang="de-DE" sz="3600" dirty="0" err="1" smtClean="0"/>
              <a:t>grams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/>
              <a:t>T</a:t>
            </a:r>
            <a:r>
              <a:rPr lang="de-DE" sz="3600" dirty="0" smtClean="0"/>
              <a:t>ritium?</a:t>
            </a:r>
            <a:endParaRPr lang="en-GB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762000" y="6019800"/>
            <a:ext cx="7772400" cy="58477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Guido </a:t>
            </a:r>
            <a:r>
              <a:rPr lang="de-DE" sz="3200" dirty="0" err="1" smtClean="0"/>
              <a:t>Drexlin</a:t>
            </a:r>
            <a:r>
              <a:rPr lang="de-DE" sz="3200" dirty="0" smtClean="0"/>
              <a:t> </a:t>
            </a:r>
            <a:r>
              <a:rPr lang="de-DE" sz="3200" dirty="0" err="1" smtClean="0"/>
              <a:t>calls</a:t>
            </a:r>
            <a:r>
              <a:rPr lang="de-DE" sz="3200" dirty="0" smtClean="0"/>
              <a:t> </a:t>
            </a:r>
            <a:r>
              <a:rPr lang="de-DE" sz="3200" dirty="0" err="1" smtClean="0"/>
              <a:t>it</a:t>
            </a:r>
            <a:r>
              <a:rPr lang="de-DE" sz="3200" dirty="0" smtClean="0"/>
              <a:t> a Gedankenexperiment.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595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6000" dirty="0" smtClean="0"/>
              <a:t>Summary 1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The </a:t>
            </a:r>
            <a:r>
              <a:rPr lang="de-DE" sz="4400" dirty="0" err="1" smtClean="0">
                <a:solidFill>
                  <a:srgbClr val="FF0000"/>
                </a:solidFill>
              </a:rPr>
              <a:t>Cosmic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</a:rPr>
              <a:t>Microwave</a:t>
            </a:r>
            <a:r>
              <a:rPr lang="de-DE" sz="4400" dirty="0" smtClean="0">
                <a:solidFill>
                  <a:srgbClr val="FF0000"/>
                </a:solidFill>
              </a:rPr>
              <a:t> Background </a:t>
            </a:r>
            <a:r>
              <a:rPr lang="de-DE" sz="4400" dirty="0" err="1" smtClean="0">
                <a:solidFill>
                  <a:srgbClr val="FF0000"/>
                </a:solidFill>
              </a:rPr>
              <a:t>allows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</a:rPr>
              <a:t>to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</a:rPr>
              <a:t>study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</a:rPr>
              <a:t>the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</a:rPr>
              <a:t>Universe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smtClean="0">
                <a:solidFill>
                  <a:srgbClr val="FF0000"/>
                </a:solidFill>
              </a:rPr>
              <a:t>  300 000 </a:t>
            </a:r>
            <a:r>
              <a:rPr lang="de-DE" sz="4400" dirty="0" err="1" smtClean="0">
                <a:solidFill>
                  <a:srgbClr val="FF0000"/>
                </a:solidFill>
              </a:rPr>
              <a:t>year</a:t>
            </a:r>
            <a:r>
              <a:rPr lang="de-DE" sz="4400" dirty="0" smtClean="0">
                <a:solidFill>
                  <a:srgbClr val="FF0000"/>
                </a:solidFill>
              </a:rPr>
              <a:t> after </a:t>
            </a:r>
            <a:r>
              <a:rPr lang="de-DE" sz="4400" dirty="0" err="1" smtClean="0">
                <a:solidFill>
                  <a:srgbClr val="FF0000"/>
                </a:solidFill>
              </a:rPr>
              <a:t>the</a:t>
            </a:r>
            <a:r>
              <a:rPr lang="de-DE" sz="4400" dirty="0" smtClean="0">
                <a:solidFill>
                  <a:srgbClr val="FF0000"/>
                </a:solidFill>
              </a:rPr>
              <a:t> BB.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sz="4400" dirty="0" smtClean="0">
                <a:solidFill>
                  <a:srgbClr val="0070C0"/>
                </a:solidFill>
              </a:rPr>
              <a:t>The </a:t>
            </a:r>
            <a:r>
              <a:rPr lang="de-DE" sz="4400" dirty="0" err="1" smtClean="0">
                <a:solidFill>
                  <a:srgbClr val="0070C0"/>
                </a:solidFill>
              </a:rPr>
              <a:t>Cosmic</a:t>
            </a:r>
            <a:r>
              <a:rPr lang="de-DE" sz="4400" dirty="0" smtClean="0">
                <a:solidFill>
                  <a:srgbClr val="0070C0"/>
                </a:solidFill>
              </a:rPr>
              <a:t> Neutrino Background </a:t>
            </a:r>
          </a:p>
          <a:p>
            <a:pPr marL="0" indent="0">
              <a:buNone/>
            </a:pPr>
            <a:r>
              <a:rPr lang="de-DE" sz="4400" dirty="0">
                <a:solidFill>
                  <a:srgbClr val="0070C0"/>
                </a:solidFill>
              </a:rPr>
              <a:t> </a:t>
            </a:r>
            <a:r>
              <a:rPr lang="de-DE" sz="4400" dirty="0" smtClean="0">
                <a:solidFill>
                  <a:srgbClr val="0070C0"/>
                </a:solidFill>
              </a:rPr>
              <a:t>  1 sec after </a:t>
            </a:r>
            <a:r>
              <a:rPr lang="de-DE" sz="4400" dirty="0" err="1" smtClean="0">
                <a:solidFill>
                  <a:srgbClr val="0070C0"/>
                </a:solidFill>
              </a:rPr>
              <a:t>the</a:t>
            </a:r>
            <a:r>
              <a:rPr lang="de-DE" sz="4400" dirty="0" smtClean="0">
                <a:solidFill>
                  <a:srgbClr val="0070C0"/>
                </a:solidFill>
              </a:rPr>
              <a:t> Big Bang (BB):     </a:t>
            </a:r>
          </a:p>
          <a:p>
            <a:pPr marL="0" indent="0">
              <a:buNone/>
            </a:pPr>
            <a:r>
              <a:rPr lang="de-DE" sz="4400">
                <a:solidFill>
                  <a:srgbClr val="0070C0"/>
                </a:solidFill>
              </a:rPr>
              <a:t> </a:t>
            </a:r>
            <a:r>
              <a:rPr lang="de-DE" sz="4400" smtClean="0">
                <a:solidFill>
                  <a:srgbClr val="0070C0"/>
                </a:solidFill>
              </a:rPr>
              <a:t>  T</a:t>
            </a:r>
            <a:r>
              <a:rPr lang="de-DE" sz="4400" baseline="-25000" smtClean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de-DE" sz="4400" dirty="0" smtClean="0">
                <a:solidFill>
                  <a:srgbClr val="0070C0"/>
                </a:solidFill>
              </a:rPr>
              <a:t>(</a:t>
            </a:r>
            <a:r>
              <a:rPr lang="de-DE" sz="4400" dirty="0" err="1" smtClean="0">
                <a:solidFill>
                  <a:srgbClr val="0070C0"/>
                </a:solidFill>
              </a:rPr>
              <a:t>today</a:t>
            </a:r>
            <a:r>
              <a:rPr lang="de-DE" sz="4400" dirty="0" smtClean="0">
                <a:solidFill>
                  <a:srgbClr val="0070C0"/>
                </a:solidFill>
              </a:rPr>
              <a:t>) = 1.95 Kelvin</a:t>
            </a:r>
          </a:p>
        </p:txBody>
      </p:sp>
    </p:spTree>
    <p:extLst>
      <p:ext uri="{BB962C8B-B14F-4D97-AF65-F5344CB8AC3E}">
        <p14:creationId xmlns:p14="http://schemas.microsoft.com/office/powerpoint/2010/main" val="32029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>
            <a:off x="3581400" y="3962400"/>
            <a:ext cx="1143000" cy="106680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4724400" y="5029200"/>
            <a:ext cx="619081" cy="60960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gen 15"/>
          <p:cNvSpPr/>
          <p:nvPr/>
        </p:nvSpPr>
        <p:spPr>
          <a:xfrm rot="1756082">
            <a:off x="3601503" y="4965497"/>
            <a:ext cx="1284852" cy="2203948"/>
          </a:xfrm>
          <a:prstGeom prst="arc">
            <a:avLst>
              <a:gd name="adj1" fmla="val 16200000"/>
              <a:gd name="adj2" fmla="val 181105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49"/>
          <p:cNvGrpSpPr/>
          <p:nvPr/>
        </p:nvGrpSpPr>
        <p:grpSpPr>
          <a:xfrm>
            <a:off x="4505088" y="5712767"/>
            <a:ext cx="1676400" cy="1128456"/>
            <a:chOff x="4505088" y="5712767"/>
            <a:chExt cx="1676400" cy="1128456"/>
          </a:xfrm>
        </p:grpSpPr>
        <p:sp>
          <p:nvSpPr>
            <p:cNvPr id="33" name="Pfeil nach links, rechts und oben 32"/>
            <p:cNvSpPr/>
            <p:nvPr/>
          </p:nvSpPr>
          <p:spPr>
            <a:xfrm flipV="1">
              <a:off x="5033940" y="5712767"/>
              <a:ext cx="604860" cy="381000"/>
            </a:xfrm>
            <a:prstGeom prst="leftRightUp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505088" y="6133337"/>
              <a:ext cx="16764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/>
                <a:t>2xNeutrino </a:t>
              </a:r>
              <a:r>
                <a:rPr lang="de-DE" sz="2000" dirty="0" err="1" smtClean="0"/>
                <a:t>Masses</a:t>
              </a:r>
              <a:endParaRPr lang="de-DE" sz="2000" dirty="0"/>
            </a:p>
          </p:txBody>
        </p:sp>
      </p:grpSp>
      <p:grpSp>
        <p:nvGrpSpPr>
          <p:cNvPr id="4" name="Gruppieren 50"/>
          <p:cNvGrpSpPr/>
          <p:nvPr/>
        </p:nvGrpSpPr>
        <p:grpSpPr>
          <a:xfrm>
            <a:off x="5225339" y="4015641"/>
            <a:ext cx="1609681" cy="1616071"/>
            <a:chOff x="5225339" y="4015641"/>
            <a:chExt cx="1609681" cy="1616071"/>
          </a:xfrm>
        </p:grpSpPr>
        <p:cxnSp>
          <p:nvCxnSpPr>
            <p:cNvPr id="18" name="Gerader Verbinder 17"/>
            <p:cNvCxnSpPr/>
            <p:nvPr/>
          </p:nvCxnSpPr>
          <p:spPr>
            <a:xfrm flipV="1">
              <a:off x="5638800" y="5158642"/>
              <a:ext cx="0" cy="4730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e Legende 34"/>
            <p:cNvSpPr/>
            <p:nvPr/>
          </p:nvSpPr>
          <p:spPr>
            <a:xfrm>
              <a:off x="5225339" y="4015641"/>
              <a:ext cx="1609681" cy="816177"/>
            </a:xfrm>
            <a:prstGeom prst="wedgeEllipseCallout">
              <a:avLst>
                <a:gd name="adj1" fmla="val -21865"/>
                <a:gd name="adj2" fmla="val 74722"/>
              </a:avLst>
            </a:prstGeom>
            <a:solidFill>
              <a:srgbClr val="FF99CC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453939" y="4092816"/>
              <a:ext cx="1152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Emitted</a:t>
              </a:r>
              <a:r>
                <a:rPr lang="de-DE" dirty="0" smtClean="0"/>
                <a:t> </a:t>
              </a:r>
              <a:r>
                <a:rPr lang="de-DE" dirty="0" err="1" smtClean="0"/>
                <a:t>electron</a:t>
              </a:r>
              <a:r>
                <a:rPr lang="de-DE" dirty="0" smtClean="0"/>
                <a:t> </a:t>
              </a:r>
              <a:endParaRPr lang="de-DE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066800" y="3886200"/>
            <a:ext cx="7620000" cy="1752600"/>
            <a:chOff x="1066800" y="3886200"/>
            <a:chExt cx="7620000" cy="1752600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1066800" y="5638800"/>
              <a:ext cx="6019800" cy="0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1143000" y="3886200"/>
              <a:ext cx="1600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Kurie-Plot </a:t>
              </a:r>
              <a:endParaRPr lang="de-DE" sz="2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304037" y="5103168"/>
              <a:ext cx="238276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/>
                <a:t>Electron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Energy</a:t>
              </a:r>
              <a:endParaRPr lang="de-DE" sz="2400" dirty="0"/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 flipV="1">
              <a:off x="1066800" y="3886200"/>
              <a:ext cx="0" cy="17526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571500" y="63282"/>
            <a:ext cx="8229600" cy="914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5400" smtClean="0"/>
              <a:t>Summary </a:t>
            </a:r>
            <a:r>
              <a:rPr lang="de-DE" sz="5400"/>
              <a:t>2</a:t>
            </a:r>
            <a:endParaRPr lang="de-DE" sz="5400" dirty="0"/>
          </a:p>
        </p:txBody>
      </p:sp>
      <p:sp>
        <p:nvSpPr>
          <p:cNvPr id="31" name="Rechteck 30"/>
          <p:cNvSpPr/>
          <p:nvPr/>
        </p:nvSpPr>
        <p:spPr>
          <a:xfrm>
            <a:off x="457200" y="1055352"/>
            <a:ext cx="8458200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de-DE" sz="2800" dirty="0" smtClean="0"/>
              <a:t>Average </a:t>
            </a:r>
            <a:r>
              <a:rPr lang="de-DE" sz="2800" dirty="0" err="1" smtClean="0"/>
              <a:t>Density</a:t>
            </a:r>
            <a:r>
              <a:rPr lang="de-DE" sz="2800" dirty="0" smtClean="0"/>
              <a:t>: </a:t>
            </a:r>
            <a:r>
              <a:rPr lang="de-DE" sz="2800" dirty="0" err="1" smtClean="0"/>
              <a:t>n</a:t>
            </a:r>
            <a:r>
              <a:rPr lang="de-DE" sz="2800" baseline="-25000" dirty="0" err="1" smtClean="0">
                <a:latin typeface="Symbol" pitchFamily="18" charset="2"/>
              </a:rPr>
              <a:t>n</a:t>
            </a:r>
            <a:r>
              <a:rPr lang="de-DE" sz="2800" baseline="-25000" dirty="0" err="1" smtClean="0"/>
              <a:t>e</a:t>
            </a:r>
            <a:r>
              <a:rPr lang="de-DE" sz="2800" baseline="-25000" dirty="0" smtClean="0"/>
              <a:t> </a:t>
            </a:r>
            <a:r>
              <a:rPr lang="de-DE" sz="2800" dirty="0" smtClean="0"/>
              <a:t>= 56 [ </a:t>
            </a:r>
            <a:r>
              <a:rPr lang="de-DE" sz="2800" dirty="0" err="1" smtClean="0"/>
              <a:t>Electron</a:t>
            </a:r>
            <a:r>
              <a:rPr lang="de-DE" sz="2800" dirty="0"/>
              <a:t>-</a:t>
            </a:r>
            <a:r>
              <a:rPr lang="de-DE" sz="2800" dirty="0" smtClean="0"/>
              <a:t>Neutrinos/cm</a:t>
            </a:r>
            <a:r>
              <a:rPr lang="de-DE" sz="2800" baseline="30000" dirty="0" smtClean="0"/>
              <a:t>-3</a:t>
            </a:r>
            <a:r>
              <a:rPr lang="de-DE" sz="2800" dirty="0" smtClean="0"/>
              <a:t>]</a:t>
            </a:r>
          </a:p>
          <a:p>
            <a:pPr marL="514350" indent="-514350">
              <a:buNone/>
            </a:pPr>
            <a:r>
              <a:rPr lang="de-DE" sz="2800" dirty="0" smtClean="0"/>
              <a:t>     Katrin: 1 Count in 590 000 </a:t>
            </a:r>
            <a:r>
              <a:rPr lang="de-DE" sz="2800" dirty="0" err="1" smtClean="0"/>
              <a:t>Years</a:t>
            </a:r>
            <a:endParaRPr lang="de-DE" sz="2800" dirty="0" smtClean="0"/>
          </a:p>
          <a:p>
            <a:pPr marL="514350" indent="-514350">
              <a:buNone/>
            </a:pPr>
            <a:r>
              <a:rPr lang="de-DE" sz="2800" dirty="0" smtClean="0"/>
              <a:t>      </a:t>
            </a:r>
            <a:r>
              <a:rPr lang="de-DE" sz="2800" dirty="0" err="1" smtClean="0"/>
              <a:t>Gravitational</a:t>
            </a:r>
            <a:r>
              <a:rPr lang="de-DE" sz="2800" dirty="0" smtClean="0"/>
              <a:t> Clustering </a:t>
            </a:r>
            <a:r>
              <a:rPr lang="de-DE" sz="2800" dirty="0" err="1" smtClean="0"/>
              <a:t>of</a:t>
            </a:r>
            <a:r>
              <a:rPr lang="de-DE" sz="2800" dirty="0" smtClean="0"/>
              <a:t> Neutrinos</a:t>
            </a:r>
            <a:r>
              <a:rPr lang="de-DE" sz="2800" dirty="0"/>
              <a:t> </a:t>
            </a:r>
            <a:r>
              <a:rPr lang="de-DE" sz="2800" dirty="0" err="1" smtClean="0"/>
              <a:t>n</a:t>
            </a:r>
            <a:r>
              <a:rPr lang="de-DE" sz="2800" baseline="-25000" dirty="0" err="1" smtClean="0">
                <a:latin typeface="Symbol" panose="05050102010706020507" pitchFamily="18" charset="2"/>
              </a:rPr>
              <a:t>n</a:t>
            </a:r>
            <a:r>
              <a:rPr lang="de-DE" sz="2800" dirty="0" smtClean="0"/>
              <a:t>/&lt;</a:t>
            </a:r>
            <a:r>
              <a:rPr lang="de-DE" sz="2800" dirty="0" err="1" smtClean="0"/>
              <a:t>n</a:t>
            </a:r>
            <a:r>
              <a:rPr lang="de-DE" sz="2800" baseline="-25000" dirty="0" err="1" smtClean="0">
                <a:latin typeface="Symbol" panose="05050102010706020507" pitchFamily="18" charset="2"/>
              </a:rPr>
              <a:t>n</a:t>
            </a:r>
            <a:r>
              <a:rPr lang="de-DE" sz="2800" dirty="0" smtClean="0"/>
              <a:t>&gt; &lt; 10</a:t>
            </a:r>
            <a:r>
              <a:rPr lang="de-DE" sz="2800" baseline="30000" dirty="0" smtClean="0"/>
              <a:t>6</a:t>
            </a:r>
          </a:p>
          <a:p>
            <a:pPr marL="514350" indent="-514350">
              <a:buNone/>
            </a:pP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sym typeface="Wingdings" panose="05000000000000000000" pitchFamily="2" charset="2"/>
              </a:rPr>
              <a:t>      1.7 </a:t>
            </a:r>
            <a:r>
              <a:rPr lang="de-DE" sz="2800" dirty="0" err="1" smtClean="0">
                <a:sym typeface="Wingdings" panose="05000000000000000000" pitchFamily="2" charset="2"/>
              </a:rPr>
              <a:t>counts</a:t>
            </a:r>
            <a:r>
              <a:rPr lang="de-DE" sz="2800" dirty="0" smtClean="0">
                <a:sym typeface="Wingdings" panose="05000000000000000000" pitchFamily="2" charset="2"/>
              </a:rPr>
              <a:t> per </a:t>
            </a:r>
            <a:r>
              <a:rPr lang="de-DE" sz="2800" dirty="0" err="1" smtClean="0">
                <a:sym typeface="Wingdings" panose="05000000000000000000" pitchFamily="2" charset="2"/>
              </a:rPr>
              <a:t>year</a:t>
            </a:r>
            <a:r>
              <a:rPr lang="de-DE" sz="2800" dirty="0" smtClean="0">
                <a:sym typeface="Wingdings" panose="05000000000000000000" pitchFamily="2" charset="2"/>
              </a:rPr>
              <a:t> (2 </a:t>
            </a:r>
            <a:r>
              <a:rPr lang="de-DE" sz="2800" dirty="0" err="1" smtClean="0">
                <a:sym typeface="Wingdings" panose="05000000000000000000" pitchFamily="2" charset="2"/>
              </a:rPr>
              <a:t>milligram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baseline="30000" dirty="0" smtClean="0">
                <a:sym typeface="Wingdings" panose="05000000000000000000" pitchFamily="2" charset="2"/>
              </a:rPr>
              <a:t>3</a:t>
            </a:r>
            <a:r>
              <a:rPr lang="de-DE" sz="2800" dirty="0" smtClean="0">
                <a:sym typeface="Wingdings" panose="05000000000000000000" pitchFamily="2" charset="2"/>
              </a:rPr>
              <a:t>H</a:t>
            </a:r>
            <a:r>
              <a:rPr lang="de-DE" sz="2800" smtClean="0">
                <a:sym typeface="Wingdings" panose="05000000000000000000" pitchFamily="2" charset="2"/>
              </a:rPr>
              <a:t> 170 </a:t>
            </a:r>
            <a:r>
              <a:rPr lang="de-DE" sz="2800" dirty="0" smtClean="0">
                <a:sym typeface="Wingdings" panose="05000000000000000000" pitchFamily="2" charset="2"/>
              </a:rPr>
              <a:t>per </a:t>
            </a:r>
            <a:r>
              <a:rPr lang="de-DE" sz="2800" dirty="0" err="1" smtClean="0">
                <a:sym typeface="Wingdings" panose="05000000000000000000" pitchFamily="2" charset="2"/>
              </a:rPr>
              <a:t>year</a:t>
            </a:r>
            <a:r>
              <a:rPr lang="de-DE" sz="2800" dirty="0" smtClean="0">
                <a:sym typeface="Wingdings" panose="05000000000000000000" pitchFamily="2" charset="2"/>
              </a:rPr>
              <a:t>)</a:t>
            </a:r>
            <a:endParaRPr lang="de-DE" sz="28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09575" y="2915717"/>
            <a:ext cx="8458200" cy="58477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2. </a:t>
            </a:r>
            <a:r>
              <a:rPr lang="de-DE" sz="3200" dirty="0" err="1" smtClean="0"/>
              <a:t>Measure</a:t>
            </a:r>
            <a:r>
              <a:rPr lang="de-DE" sz="3200" dirty="0" smtClean="0"/>
              <a:t> </a:t>
            </a:r>
            <a:r>
              <a:rPr lang="de-DE" sz="3200" dirty="0" err="1" smtClean="0"/>
              <a:t>only</a:t>
            </a:r>
            <a:r>
              <a:rPr lang="de-DE" sz="3200" dirty="0" smtClean="0"/>
              <a:t> an </a:t>
            </a:r>
            <a:r>
              <a:rPr lang="de-DE" sz="3200" dirty="0" err="1" smtClean="0"/>
              <a:t>upper</a:t>
            </a:r>
            <a:r>
              <a:rPr lang="de-DE" sz="3200" dirty="0" smtClean="0"/>
              <a:t> </a:t>
            </a:r>
            <a:r>
              <a:rPr lang="de-DE" sz="3200" dirty="0" err="1" smtClean="0"/>
              <a:t>limit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n</a:t>
            </a:r>
            <a:r>
              <a:rPr lang="de-DE" sz="3200" baseline="-25000" dirty="0" err="1" smtClean="0">
                <a:latin typeface="Symbol" panose="05050102010706020507" pitchFamily="18" charset="2"/>
              </a:rPr>
              <a:t>n</a:t>
            </a:r>
            <a:endParaRPr lang="de-DE" sz="3200" baseline="-25000" dirty="0">
              <a:latin typeface="Symbol" panose="05050102010706020507" pitchFamily="18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2000" y="5534561"/>
            <a:ext cx="4267200" cy="1323439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0" dirty="0" smtClean="0"/>
              <a:t>THE  END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33445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18488" cy="1157288"/>
          </a:xfrm>
          <a:solidFill>
            <a:srgbClr val="00B0F0"/>
          </a:solidFill>
        </p:spPr>
        <p:txBody>
          <a:bodyPr/>
          <a:lstStyle/>
          <a:p>
            <a:r>
              <a:rPr lang="de-DE" altLang="en-US" sz="3200" smtClean="0"/>
              <a:t>Preparation for the legendary Football </a:t>
            </a:r>
            <a:br>
              <a:rPr lang="de-DE" altLang="en-US" sz="3200" smtClean="0"/>
            </a:br>
            <a:r>
              <a:rPr lang="de-DE" altLang="en-US" sz="3200" smtClean="0"/>
              <a:t>Game in Jülich against Solar Energy ~1977</a:t>
            </a: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6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FAESSLER; GSI 16. November 2010</a:t>
            </a:r>
            <a:endParaRPr lang="de-DE" altLang="en-US" smtClean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0645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164388" y="3860800"/>
            <a:ext cx="1584325" cy="461963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Wambach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643438" y="3573463"/>
            <a:ext cx="2449512" cy="461962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Meyer ter Vehn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4284663" y="2060575"/>
            <a:ext cx="863600" cy="461963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Baur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187450" y="1628775"/>
            <a:ext cx="1152525" cy="461963"/>
          </a:xfrm>
          <a:prstGeom prst="rect">
            <a:avLst/>
          </a:prstGeom>
          <a:solidFill>
            <a:srgbClr val="30F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/>
              <a:t>Müther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8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003425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de-DE" dirty="0" smtClean="0"/>
              <a:t>Search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Cosmic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Neutrino Background </a:t>
            </a:r>
            <a:r>
              <a:rPr lang="de-DE" dirty="0" err="1" smtClean="0"/>
              <a:t>with</a:t>
            </a:r>
            <a:r>
              <a:rPr lang="de-DE" dirty="0" smtClean="0"/>
              <a:t> KATRIN.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2514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tx1"/>
                </a:solidFill>
              </a:rPr>
              <a:t>Amand Faessler</a:t>
            </a:r>
          </a:p>
          <a:p>
            <a:r>
              <a:rPr lang="de-DE" sz="4400" dirty="0" smtClean="0">
                <a:solidFill>
                  <a:schemeClr val="tx1"/>
                </a:solidFill>
              </a:rPr>
              <a:t>University </a:t>
            </a:r>
            <a:r>
              <a:rPr lang="de-DE" sz="4400" dirty="0" err="1" smtClean="0">
                <a:solidFill>
                  <a:schemeClr val="tx1"/>
                </a:solidFill>
              </a:rPr>
              <a:t>of</a:t>
            </a:r>
            <a:r>
              <a:rPr lang="de-DE" sz="4400" dirty="0" smtClean="0">
                <a:solidFill>
                  <a:schemeClr val="tx1"/>
                </a:solidFill>
              </a:rPr>
              <a:t> Tuebingen</a:t>
            </a:r>
          </a:p>
          <a:p>
            <a:r>
              <a:rPr lang="de-DE" sz="4400" dirty="0" smtClean="0">
                <a:solidFill>
                  <a:schemeClr val="tx1"/>
                </a:solidFill>
              </a:rPr>
              <a:t>Germany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3400" y="5257800"/>
            <a:ext cx="7696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/>
              <a:t>Partially</a:t>
            </a:r>
            <a:r>
              <a:rPr lang="de-DE" sz="2400" dirty="0" smtClean="0"/>
              <a:t> </a:t>
            </a:r>
            <a:r>
              <a:rPr lang="de-DE" sz="2400" dirty="0" err="1" smtClean="0"/>
              <a:t>based</a:t>
            </a:r>
            <a:r>
              <a:rPr lang="de-DE" sz="2400" dirty="0" smtClean="0"/>
              <a:t> on a </a:t>
            </a:r>
            <a:r>
              <a:rPr lang="de-DE" sz="2400" dirty="0" err="1" smtClean="0"/>
              <a:t>common</a:t>
            </a:r>
            <a:r>
              <a:rPr lang="de-DE" sz="2400" dirty="0" smtClean="0"/>
              <a:t> </a:t>
            </a:r>
            <a:r>
              <a:rPr lang="de-DE" sz="2400" dirty="0" err="1" smtClean="0"/>
              <a:t>Publication</a:t>
            </a:r>
            <a:r>
              <a:rPr lang="de-DE" sz="2400" dirty="0"/>
              <a:t>:</a:t>
            </a:r>
            <a:endParaRPr lang="de-DE" sz="2400" dirty="0" smtClean="0"/>
          </a:p>
          <a:p>
            <a:pPr algn="ctr"/>
            <a:r>
              <a:rPr lang="de-DE" sz="2400" dirty="0" smtClean="0"/>
              <a:t>Amand Faessler, </a:t>
            </a:r>
            <a:r>
              <a:rPr lang="de-DE" sz="2400" dirty="0" err="1" smtClean="0"/>
              <a:t>Rastislav</a:t>
            </a:r>
            <a:r>
              <a:rPr lang="de-DE" sz="2400" dirty="0" smtClean="0"/>
              <a:t> </a:t>
            </a:r>
            <a:r>
              <a:rPr lang="de-DE" sz="2400" dirty="0" err="1" smtClean="0"/>
              <a:t>Hodak</a:t>
            </a:r>
            <a:r>
              <a:rPr lang="de-DE" sz="2400" dirty="0" smtClean="0"/>
              <a:t>, Sergey </a:t>
            </a:r>
            <a:r>
              <a:rPr lang="de-DE" sz="2400" dirty="0" err="1" smtClean="0"/>
              <a:t>Kovalenko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Fedor </a:t>
            </a:r>
            <a:r>
              <a:rPr lang="de-DE" sz="2400" dirty="0" err="1" smtClean="0"/>
              <a:t>Simkovic</a:t>
            </a:r>
            <a:r>
              <a:rPr lang="de-DE" sz="2400" dirty="0" smtClean="0"/>
              <a:t>, J. </a:t>
            </a:r>
            <a:r>
              <a:rPr lang="de-DE" sz="2400" dirty="0" err="1" smtClean="0"/>
              <a:t>Physics</a:t>
            </a:r>
            <a:r>
              <a:rPr lang="de-DE" sz="2400" dirty="0" smtClean="0"/>
              <a:t> G, </a:t>
            </a:r>
            <a:r>
              <a:rPr lang="de-DE" sz="2400" dirty="0" err="1" smtClean="0"/>
              <a:t>Conf</a:t>
            </a:r>
            <a:r>
              <a:rPr lang="de-DE" sz="2400" dirty="0" smtClean="0"/>
              <a:t>. </a:t>
            </a:r>
            <a:r>
              <a:rPr lang="de-DE" sz="2400" dirty="0" err="1" smtClean="0"/>
              <a:t>Ser</a:t>
            </a:r>
            <a:r>
              <a:rPr lang="de-DE" sz="2400" dirty="0" smtClean="0"/>
              <a:t>. 580 (2015) 012040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1"/>
          <p:cNvSpPr txBox="1">
            <a:spLocks noChangeArrowheads="1"/>
          </p:cNvSpPr>
          <p:nvPr/>
        </p:nvSpPr>
        <p:spPr bwMode="auto">
          <a:xfrm>
            <a:off x="714375" y="714375"/>
            <a:ext cx="7858125" cy="212365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dirty="0" smtClean="0">
                <a:solidFill>
                  <a:srgbClr val="FF0000"/>
                </a:solidFill>
                <a:latin typeface="Calibri" pitchFamily="34" charset="0"/>
              </a:rPr>
              <a:t>First: </a:t>
            </a:r>
            <a:r>
              <a:rPr lang="de-DE" sz="5400" dirty="0" err="1" smtClean="0">
                <a:solidFill>
                  <a:srgbClr val="FF0000"/>
                </a:solidFill>
                <a:latin typeface="Calibri" pitchFamily="34" charset="0"/>
              </a:rPr>
              <a:t>Cosmic</a:t>
            </a:r>
            <a:r>
              <a:rPr lang="de-DE" sz="5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5400" dirty="0" err="1" smtClean="0">
                <a:solidFill>
                  <a:srgbClr val="FF0000"/>
                </a:solidFill>
                <a:latin typeface="Calibri" pitchFamily="34" charset="0"/>
              </a:rPr>
              <a:t>Microwave</a:t>
            </a:r>
            <a:r>
              <a:rPr lang="de-DE" sz="5400" dirty="0" smtClean="0">
                <a:solidFill>
                  <a:srgbClr val="FF0000"/>
                </a:solidFill>
                <a:latin typeface="Calibri" pitchFamily="34" charset="0"/>
              </a:rPr>
              <a:t> Background Radiation</a:t>
            </a:r>
          </a:p>
          <a:p>
            <a:pPr algn="ctr"/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(Photons in </a:t>
            </a:r>
            <a:r>
              <a:rPr lang="de-DE" sz="2400" dirty="0" err="1" smtClean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  Maximum 2 mm)</a:t>
            </a:r>
            <a:endParaRPr lang="de-DE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7700" y="3810000"/>
            <a:ext cx="7924800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>
                <a:latin typeface="Calibri" pitchFamily="34" charset="0"/>
              </a:rPr>
              <a:t>Decoupling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of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the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photons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from</a:t>
            </a:r>
            <a:r>
              <a:rPr lang="de-DE" sz="2800" dirty="0" smtClean="0">
                <a:latin typeface="Calibri" pitchFamily="34" charset="0"/>
              </a:rPr>
              <a:t> matter </a:t>
            </a:r>
            <a:r>
              <a:rPr lang="de-DE" sz="2800" dirty="0" err="1" smtClean="0">
                <a:latin typeface="Calibri" pitchFamily="34" charset="0"/>
              </a:rPr>
              <a:t>about</a:t>
            </a:r>
            <a:r>
              <a:rPr lang="de-DE" sz="2800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de-DE" sz="2800" dirty="0" smtClean="0">
                <a:latin typeface="Calibri" pitchFamily="34" charset="0"/>
              </a:rPr>
              <a:t>300 000 </a:t>
            </a:r>
            <a:r>
              <a:rPr lang="de-DE" sz="2800" dirty="0" err="1" smtClean="0">
                <a:latin typeface="Calibri" pitchFamily="34" charset="0"/>
              </a:rPr>
              <a:t>years</a:t>
            </a:r>
            <a:r>
              <a:rPr lang="de-DE" sz="2800" dirty="0" smtClean="0">
                <a:latin typeface="Calibri" pitchFamily="34" charset="0"/>
              </a:rPr>
              <a:t> after </a:t>
            </a:r>
            <a:r>
              <a:rPr lang="de-DE" sz="2800" dirty="0" err="1" smtClean="0">
                <a:latin typeface="Calibri" pitchFamily="34" charset="0"/>
              </a:rPr>
              <a:t>the</a:t>
            </a:r>
            <a:r>
              <a:rPr lang="de-DE" sz="2800" dirty="0" smtClean="0">
                <a:latin typeface="Calibri" pitchFamily="34" charset="0"/>
              </a:rPr>
              <a:t> Big Bang, </a:t>
            </a:r>
            <a:r>
              <a:rPr lang="de-DE" sz="2800" dirty="0" err="1" smtClean="0">
                <a:latin typeface="Calibri" pitchFamily="34" charset="0"/>
              </a:rPr>
              <a:t>when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the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electrons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are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captured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by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the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protons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and</a:t>
            </a:r>
            <a:r>
              <a:rPr lang="de-DE" sz="2800" dirty="0" smtClean="0">
                <a:latin typeface="Calibri" pitchFamily="34" charset="0"/>
              </a:rPr>
              <a:t> He4 </a:t>
            </a:r>
            <a:r>
              <a:rPr lang="de-DE" sz="2800" dirty="0" err="1" smtClean="0">
                <a:latin typeface="Calibri" pitchFamily="34" charset="0"/>
              </a:rPr>
              <a:t>nuclei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and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the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>
                <a:latin typeface="Calibri" pitchFamily="34" charset="0"/>
              </a:rPr>
              <a:t>u</a:t>
            </a:r>
            <a:r>
              <a:rPr lang="de-DE" sz="2800" dirty="0" err="1" smtClean="0">
                <a:latin typeface="Calibri" pitchFamily="34" charset="0"/>
              </a:rPr>
              <a:t>niverse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gets</a:t>
            </a:r>
            <a:r>
              <a:rPr lang="de-DE" sz="2800" dirty="0" smtClean="0">
                <a:latin typeface="Calibri" pitchFamily="34" charset="0"/>
              </a:rPr>
              <a:t> neutral. Photons </a:t>
            </a:r>
            <a:r>
              <a:rPr lang="de-DE" sz="2800" dirty="0" err="1" smtClean="0">
                <a:latin typeface="Calibri" pitchFamily="34" charset="0"/>
              </a:rPr>
              <a:t>move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freely</a:t>
            </a:r>
            <a:r>
              <a:rPr lang="de-DE" sz="2800" dirty="0" smtClean="0">
                <a:latin typeface="Calibri" pitchFamily="34" charset="0"/>
              </a:rPr>
              <a:t>.</a:t>
            </a:r>
          </a:p>
          <a:p>
            <a:r>
              <a:rPr lang="de-DE" sz="2800" dirty="0" smtClean="0">
                <a:solidFill>
                  <a:srgbClr val="FF33CC"/>
                </a:solidFill>
              </a:rPr>
              <a:t>          Today: ~550 Photons /cm</a:t>
            </a:r>
            <a:r>
              <a:rPr lang="de-DE" sz="2800" baseline="30000" dirty="0" smtClean="0">
                <a:solidFill>
                  <a:srgbClr val="FF33CC"/>
                </a:solidFill>
              </a:rPr>
              <a:t>3  </a:t>
            </a:r>
            <a:endParaRPr lang="de-DE" sz="2800" baseline="30000" dirty="0">
              <a:solidFill>
                <a:srgbClr val="FF33CC"/>
              </a:solidFill>
            </a:endParaRPr>
          </a:p>
          <a:p>
            <a:r>
              <a:rPr lang="de-DE" sz="2400" dirty="0" smtClean="0">
                <a:solidFill>
                  <a:srgbClr val="FF33CC"/>
                </a:solidFill>
              </a:rPr>
              <a:t>      (~340 Neutrinos/cm</a:t>
            </a:r>
            <a:r>
              <a:rPr lang="de-DE" sz="2400" baseline="30000" dirty="0" smtClean="0">
                <a:solidFill>
                  <a:srgbClr val="FF33CC"/>
                </a:solidFill>
              </a:rPr>
              <a:t>3</a:t>
            </a:r>
            <a:r>
              <a:rPr lang="de-DE" sz="2400" dirty="0" smtClean="0">
                <a:solidFill>
                  <a:srgbClr val="FF33CC"/>
                </a:solidFill>
              </a:rPr>
              <a:t>;</a:t>
            </a:r>
            <a:r>
              <a:rPr lang="de-DE" sz="2400" baseline="30000" dirty="0" smtClean="0">
                <a:solidFill>
                  <a:srgbClr val="FF33CC"/>
                </a:solidFill>
              </a:rPr>
              <a:t> </a:t>
            </a:r>
            <a:r>
              <a:rPr lang="de-DE" sz="2400" dirty="0" smtClean="0">
                <a:solidFill>
                  <a:srgbClr val="FF33CC"/>
                </a:solidFill>
              </a:rPr>
              <a:t>56 </a:t>
            </a:r>
            <a:r>
              <a:rPr lang="de-DE" sz="2400" dirty="0" err="1" smtClean="0">
                <a:solidFill>
                  <a:srgbClr val="FF33CC"/>
                </a:solidFill>
              </a:rPr>
              <a:t>left</a:t>
            </a:r>
            <a:r>
              <a:rPr lang="de-DE" sz="2400" dirty="0" smtClean="0">
                <a:solidFill>
                  <a:srgbClr val="FF33CC"/>
                </a:solidFill>
              </a:rPr>
              <a:t> </a:t>
            </a:r>
            <a:r>
              <a:rPr lang="de-DE" sz="2400" dirty="0" err="1" smtClean="0">
                <a:solidFill>
                  <a:srgbClr val="FF33CC"/>
                </a:solidFill>
              </a:rPr>
              <a:t>handed</a:t>
            </a:r>
            <a:r>
              <a:rPr lang="de-DE" sz="2400" dirty="0" smtClean="0">
                <a:solidFill>
                  <a:srgbClr val="FF33CC"/>
                </a:solidFill>
              </a:rPr>
              <a:t> </a:t>
            </a:r>
            <a:r>
              <a:rPr lang="de-DE" sz="2400" dirty="0" err="1" smtClean="0">
                <a:solidFill>
                  <a:srgbClr val="FF33CC"/>
                </a:solidFill>
              </a:rPr>
              <a:t>electron</a:t>
            </a:r>
            <a:r>
              <a:rPr lang="de-DE" sz="2400" dirty="0" smtClean="0">
                <a:solidFill>
                  <a:srgbClr val="FF33CC"/>
                </a:solidFill>
              </a:rPr>
              <a:t> </a:t>
            </a:r>
            <a:r>
              <a:rPr lang="de-DE" sz="2400" dirty="0" err="1" smtClean="0">
                <a:solidFill>
                  <a:srgbClr val="FF33CC"/>
                </a:solidFill>
              </a:rPr>
              <a:t>neutrinos</a:t>
            </a:r>
            <a:r>
              <a:rPr lang="de-DE" sz="2400" dirty="0" smtClean="0">
                <a:solidFill>
                  <a:srgbClr val="FF33CC"/>
                </a:solidFill>
              </a:rPr>
              <a:t>.)</a:t>
            </a:r>
            <a:endParaRPr lang="de-DE" sz="24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41248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/>
              <a:t>Planck </a:t>
            </a:r>
            <a:r>
              <a:rPr lang="de-DE" sz="4000" dirty="0" err="1" smtClean="0"/>
              <a:t>Satellite</a:t>
            </a:r>
            <a:r>
              <a:rPr lang="de-DE" sz="4000" dirty="0" smtClean="0"/>
              <a:t> </a:t>
            </a:r>
            <a:r>
              <a:rPr lang="de-DE" sz="4000" dirty="0" err="1" smtClean="0"/>
              <a:t>Temperature</a:t>
            </a:r>
            <a:r>
              <a:rPr lang="de-DE" sz="4000" dirty="0" smtClean="0"/>
              <a:t> </a:t>
            </a:r>
            <a:r>
              <a:rPr lang="de-DE" sz="4000" dirty="0" err="1" smtClean="0"/>
              <a:t>Fluctuations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2700" dirty="0" smtClean="0"/>
              <a:t>Comic </a:t>
            </a:r>
            <a:r>
              <a:rPr lang="de-DE" sz="2700" dirty="0" err="1" smtClean="0"/>
              <a:t>Microwave</a:t>
            </a:r>
            <a:r>
              <a:rPr lang="de-DE" sz="2700" dirty="0" smtClean="0"/>
              <a:t> Background (Release March 21. 2013) </a:t>
            </a:r>
            <a:endParaRPr lang="de-DE" sz="2700" dirty="0"/>
          </a:p>
        </p:txBody>
      </p:sp>
      <p:pic>
        <p:nvPicPr>
          <p:cNvPr id="20482" name="Picture 2" descr="http://sci.esa.int/science-e-media/img/content/images/2013/Planck_CMB_Mollweide_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82000" cy="5105400"/>
          </a:xfrm>
          <a:prstGeom prst="rect">
            <a:avLst/>
          </a:prstGeom>
          <a:noFill/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4404" y="6108127"/>
            <a:ext cx="3273836" cy="7498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3400" y="1447800"/>
            <a:ext cx="8305800" cy="646331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Symbol" panose="05050102010706020507" pitchFamily="18" charset="2"/>
              </a:rPr>
              <a:t> E</a:t>
            </a:r>
            <a:r>
              <a:rPr lang="de-DE" sz="3600" dirty="0" smtClean="0"/>
              <a:t>(f)  </a:t>
            </a:r>
            <a:r>
              <a:rPr lang="de-DE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∝  </a:t>
            </a:r>
            <a:r>
              <a:rPr lang="de-DE" sz="3600" dirty="0" smtClean="0"/>
              <a:t>f</a:t>
            </a:r>
            <a:r>
              <a:rPr lang="de-DE" sz="3600" baseline="30000" dirty="0" smtClean="0"/>
              <a:t>3</a:t>
            </a:r>
            <a:r>
              <a:rPr lang="de-DE" sz="3600" dirty="0" smtClean="0"/>
              <a:t>/[</a:t>
            </a:r>
            <a:r>
              <a:rPr lang="de-DE" sz="3600" dirty="0" err="1" smtClean="0"/>
              <a:t>exp</a:t>
            </a:r>
            <a:r>
              <a:rPr lang="de-DE" sz="3600" dirty="0" smtClean="0"/>
              <a:t>(</a:t>
            </a:r>
            <a:r>
              <a:rPr lang="de-DE" sz="3600" dirty="0" err="1" smtClean="0"/>
              <a:t>hf</a:t>
            </a:r>
            <a:r>
              <a:rPr lang="de-DE" sz="3600" dirty="0" smtClean="0"/>
              <a:t>/</a:t>
            </a:r>
            <a:r>
              <a:rPr lang="de-DE" sz="3600" dirty="0" err="1" smtClean="0"/>
              <a:t>k</a:t>
            </a:r>
            <a:r>
              <a:rPr lang="de-DE" sz="3600" baseline="-25000" dirty="0" err="1" smtClean="0"/>
              <a:t>B</a:t>
            </a:r>
            <a:r>
              <a:rPr lang="de-DE" sz="3600" dirty="0" err="1" smtClean="0"/>
              <a:t>T</a:t>
            </a:r>
            <a:r>
              <a:rPr lang="de-DE" sz="3600" dirty="0" smtClean="0"/>
              <a:t>)-1][</a:t>
            </a:r>
            <a:r>
              <a:rPr lang="de-DE" sz="3600" dirty="0" err="1" smtClean="0"/>
              <a:t>Energy</a:t>
            </a:r>
            <a:r>
              <a:rPr lang="de-DE" sz="3600" dirty="0" smtClean="0"/>
              <a:t>/Volume]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Neutrino </a:t>
            </a:r>
            <a:r>
              <a:rPr lang="de-DE" dirty="0" err="1" smtClean="0">
                <a:solidFill>
                  <a:srgbClr val="0070C0"/>
                </a:solidFill>
              </a:rPr>
              <a:t>Decoupling</a:t>
            </a:r>
            <a:r>
              <a:rPr lang="de-DE" dirty="0" smtClean="0">
                <a:solidFill>
                  <a:srgbClr val="0070C0"/>
                </a:solidFill>
              </a:rPr>
              <a:t> and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err="1" smtClean="0">
                <a:solidFill>
                  <a:srgbClr val="0070C0"/>
                </a:solidFill>
              </a:rPr>
              <a:t>Cosmic</a:t>
            </a:r>
            <a:r>
              <a:rPr lang="de-DE" dirty="0" smtClean="0">
                <a:solidFill>
                  <a:srgbClr val="0070C0"/>
                </a:solidFill>
              </a:rPr>
              <a:t> Neutrino Background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15" name="Grafik 1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81000" y="3276600"/>
            <a:ext cx="8534400" cy="571604"/>
          </a:xfrm>
          <a:prstGeom prst="rect">
            <a:avLst/>
          </a:prstGeom>
        </p:spPr>
      </p:pic>
      <p:pic>
        <p:nvPicPr>
          <p:cNvPr id="20" name="Grafik 1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381000" y="3962400"/>
            <a:ext cx="8610600" cy="103752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14400" y="1447800"/>
            <a:ext cx="7086600" cy="646331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massless</a:t>
            </a:r>
            <a:r>
              <a:rPr lang="de-DE" sz="3600" dirty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massive Neutrinos: </a:t>
            </a:r>
            <a:endParaRPr lang="de-DE" sz="3600" dirty="0"/>
          </a:p>
        </p:txBody>
      </p:sp>
      <p:pic>
        <p:nvPicPr>
          <p:cNvPr id="12" name="Grafik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81000" y="5638800"/>
            <a:ext cx="8686800" cy="97247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81000" y="5029200"/>
            <a:ext cx="8610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Radiation </a:t>
            </a:r>
            <a:r>
              <a:rPr lang="de-DE" sz="3200" dirty="0" err="1" smtClean="0"/>
              <a:t>heated</a:t>
            </a:r>
            <a:r>
              <a:rPr lang="de-DE" sz="3200" dirty="0" smtClean="0"/>
              <a:t> </a:t>
            </a:r>
            <a:r>
              <a:rPr lang="de-DE" sz="3200" dirty="0" err="1" smtClean="0"/>
              <a:t>up</a:t>
            </a:r>
            <a:r>
              <a:rPr lang="de-DE" sz="3200" dirty="0" smtClean="0"/>
              <a:t> </a:t>
            </a:r>
            <a:r>
              <a:rPr lang="de-DE" sz="3200" dirty="0" err="1" smtClean="0"/>
              <a:t>by</a:t>
            </a:r>
            <a:r>
              <a:rPr lang="de-DE" sz="3200" dirty="0" smtClean="0"/>
              <a:t>:  e</a:t>
            </a:r>
            <a:r>
              <a:rPr lang="de-DE" sz="3200" baseline="30000" dirty="0" smtClean="0"/>
              <a:t>+</a:t>
            </a:r>
            <a:r>
              <a:rPr lang="de-DE" sz="3200" dirty="0" smtClean="0"/>
              <a:t> + e</a:t>
            </a:r>
            <a:r>
              <a:rPr lang="de-DE" sz="3200" baseline="30000" dirty="0" smtClean="0"/>
              <a:t>-</a:t>
            </a:r>
            <a:r>
              <a:rPr lang="de-DE" sz="3200" dirty="0" smtClean="0"/>
              <a:t> </a:t>
            </a:r>
            <a:r>
              <a:rPr lang="de-DE" sz="3200" dirty="0" smtClean="0">
                <a:sym typeface="Wingdings" panose="05000000000000000000" pitchFamily="2" charset="2"/>
              </a:rPr>
              <a:t> </a:t>
            </a:r>
            <a:r>
              <a:rPr lang="de-DE" sz="3200" dirty="0" smtClean="0">
                <a:latin typeface="Symbol" panose="05050102010706020507" pitchFamily="18" charset="2"/>
                <a:sym typeface="Wingdings" panose="05000000000000000000" pitchFamily="2" charset="2"/>
              </a:rPr>
              <a:t>g + g 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Entropy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81000" y="2133600"/>
            <a:ext cx="8539141" cy="1234147"/>
            <a:chOff x="381000" y="2133600"/>
            <a:chExt cx="8539141" cy="1234147"/>
          </a:xfrm>
        </p:grpSpPr>
        <p:pic>
          <p:nvPicPr>
            <p:cNvPr id="19" name="Grafik 18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lum/>
            </a:blip>
            <a:stretch>
              <a:fillRect/>
            </a:stretch>
          </p:blipFill>
          <p:spPr>
            <a:xfrm>
              <a:off x="381000" y="2209800"/>
              <a:ext cx="8539141" cy="1157947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381000" y="2133600"/>
              <a:ext cx="381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5400" dirty="0" smtClean="0">
                  <a:solidFill>
                    <a:srgbClr val="0070C0"/>
                  </a:solidFill>
                </a:rPr>
                <a:t>E</a:t>
              </a:r>
              <a:endParaRPr lang="en-GB" sz="54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81000"/>
                <a:ext cx="8153400" cy="1600200"/>
              </a:xfrm>
              <a:solidFill>
                <a:srgbClr val="FFFF00"/>
              </a:solidFill>
              <a:ln w="57150"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de-DE" sz="3600" dirty="0" smtClean="0"/>
                  <a:t>The </a:t>
                </a:r>
                <a:r>
                  <a:rPr lang="de-DE" sz="3600" dirty="0" err="1" smtClean="0"/>
                  <a:t>coefficient</a:t>
                </a:r>
                <a:r>
                  <a:rPr lang="de-DE" sz="36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de-DE" sz="3600" dirty="0" smtClean="0"/>
                  <a:t> )</a:t>
                </a:r>
                <a:r>
                  <a:rPr lang="de-DE" sz="3600" baseline="30000" dirty="0" smtClean="0"/>
                  <a:t>4/3 </a:t>
                </a:r>
                <a:r>
                  <a:rPr lang="de-DE" sz="3600" dirty="0" err="1" smtClean="0"/>
                  <a:t>for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the</a:t>
                </a:r>
                <a:r>
                  <a:rPr lang="de-DE" sz="3600" dirty="0" smtClean="0"/>
                  <a:t> relative </a:t>
                </a:r>
                <a:r>
                  <a:rPr lang="de-DE" sz="3600" dirty="0" err="1" smtClean="0"/>
                  <a:t>neutrino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energy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density</a:t>
                </a:r>
                <a:r>
                  <a:rPr lang="de-DE" sz="3600" dirty="0" smtClean="0"/>
                  <a:t> </a:t>
                </a:r>
                <a:r>
                  <a:rPr lang="el-GR" sz="3600" dirty="0" smtClean="0"/>
                  <a:t>Ω</a:t>
                </a:r>
                <a:r>
                  <a:rPr lang="el-GR" sz="3600" baseline="-25000" dirty="0" smtClean="0"/>
                  <a:t>ν</a:t>
                </a:r>
                <a:r>
                  <a:rPr lang="de-DE" sz="3600" baseline="-25000" dirty="0" smtClean="0"/>
                  <a:t> </a:t>
                </a:r>
                <a:r>
                  <a:rPr lang="de-DE" sz="3600" dirty="0" smtClean="0"/>
                  <a:t>after e-</a:t>
                </a:r>
                <a:r>
                  <a:rPr lang="de-DE" sz="3600" dirty="0" err="1" smtClean="0"/>
                  <a:t>anihilation</a:t>
                </a:r>
                <a:endParaRPr lang="en-GB" sz="3600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81000"/>
                <a:ext cx="8153400" cy="1600200"/>
              </a:xfrm>
              <a:blipFill rotWithShape="0">
                <a:blip r:embed="rId3"/>
                <a:stretch>
                  <a:fillRect b="-369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4196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de-DE" dirty="0" err="1"/>
              <a:t>E</a:t>
            </a:r>
            <a:r>
              <a:rPr lang="de-DE" dirty="0" err="1" smtClean="0"/>
              <a:t>lectron</a:t>
            </a:r>
            <a:r>
              <a:rPr lang="de-DE" dirty="0" smtClean="0"/>
              <a:t>-positron </a:t>
            </a:r>
            <a:r>
              <a:rPr lang="de-DE" dirty="0" err="1" smtClean="0"/>
              <a:t>anihilation</a:t>
            </a:r>
            <a:r>
              <a:rPr lang="de-DE" dirty="0" smtClean="0"/>
              <a:t>: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</a:t>
            </a:r>
            <a:r>
              <a:rPr lang="de-DE" sz="3600" dirty="0" smtClean="0">
                <a:solidFill>
                  <a:srgbClr val="FF0000"/>
                </a:solidFill>
              </a:rPr>
              <a:t>e</a:t>
            </a:r>
            <a:r>
              <a:rPr lang="de-DE" sz="3600" baseline="30000" dirty="0" smtClean="0">
                <a:solidFill>
                  <a:srgbClr val="FF0000"/>
                </a:solidFill>
              </a:rPr>
              <a:t>+</a:t>
            </a:r>
            <a:r>
              <a:rPr lang="de-DE" sz="3600" dirty="0" smtClean="0">
                <a:solidFill>
                  <a:srgbClr val="FF0000"/>
                </a:solidFill>
              </a:rPr>
              <a:t> + e</a:t>
            </a:r>
            <a:r>
              <a:rPr lang="de-DE" sz="3600" baseline="30000" dirty="0" smtClean="0">
                <a:solidFill>
                  <a:srgbClr val="FF0000"/>
                </a:solidFill>
              </a:rPr>
              <a:t>-  </a:t>
            </a:r>
            <a:r>
              <a:rPr lang="de-DE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sz="36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 + g </a:t>
            </a:r>
            <a:r>
              <a:rPr lang="de-DE" dirty="0" smtClean="0">
                <a:latin typeface="Symbol" panose="05050102010706020507" pitchFamily="18" charset="2"/>
                <a:sym typeface="Wingdings" panose="05000000000000000000" pitchFamily="2" charset="2"/>
              </a:rPr>
              <a:t>;     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</a:t>
            </a:r>
            <a:r>
              <a:rPr lang="de-DE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increases</a:t>
            </a:r>
            <a:endParaRPr lang="de-D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Phase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transition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conserves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specific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Entropy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s[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de-DE" sz="2800" baseline="30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de-DE" sz="2800" baseline="30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de-DE" sz="2800" dirty="0" err="1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</a:t>
            </a:r>
            <a:r>
              <a:rPr lang="de-DE" sz="28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] =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de-DE" sz="2800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de-DE" sz="28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T</a:t>
            </a:r>
            <a:r>
              <a:rPr lang="de-DE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de-DE" sz="2800" baseline="300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de-DE" sz="28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=</a:t>
            </a:r>
            <a:r>
              <a:rPr lang="de-DE" sz="2800" baseline="300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[ 2 + 2x7/8 + 2x7/8]xT</a:t>
            </a:r>
            <a:r>
              <a:rPr lang="de-DE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de-DE" sz="28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=11/2 x T</a:t>
            </a:r>
            <a:r>
              <a:rPr lang="de-DE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de-DE" sz="28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</a:p>
          <a:p>
            <a:pPr marL="0" indent="0">
              <a:buNone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de-DE" sz="2800" dirty="0" err="1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]    =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de-DE" sz="2800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</a:t>
            </a:r>
            <a:r>
              <a:rPr lang="de-DE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de-DE" sz="28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[ 2 ] x T</a:t>
            </a:r>
            <a:r>
              <a:rPr lang="de-DE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de-DE" sz="28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       </a:t>
            </a:r>
            <a:r>
              <a:rPr lang="de-DE" sz="28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Entropy</a:t>
            </a:r>
            <a:r>
              <a:rPr lang="de-DE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conserved</a:t>
            </a:r>
            <a:r>
              <a:rPr lang="de-DE" sz="2800" dirty="0" smtClean="0">
                <a:solidFill>
                  <a:srgbClr val="FF33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:  s[</a:t>
            </a:r>
            <a:r>
              <a:rPr lang="de-DE" sz="28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de-DE" sz="2800" baseline="300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de-DE" sz="28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de-DE" sz="2800" baseline="300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de-DE" sz="2800" dirty="0" err="1" smtClean="0">
                <a:solidFill>
                  <a:srgbClr val="FF33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</a:t>
            </a:r>
            <a:r>
              <a:rPr lang="de-DE" sz="2800" dirty="0" smtClean="0">
                <a:solidFill>
                  <a:srgbClr val="FF33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] = </a:t>
            </a:r>
            <a:r>
              <a:rPr lang="de-DE" sz="2800" dirty="0">
                <a:solidFill>
                  <a:srgbClr val="FF33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de-DE" sz="28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de-DE" sz="2800" dirty="0" err="1">
                <a:solidFill>
                  <a:srgbClr val="FF33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</a:t>
            </a:r>
            <a:r>
              <a:rPr lang="de-DE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</a:p>
          <a:p>
            <a:pPr marL="0" indent="0">
              <a:buNone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de-DE" sz="36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de-DE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de-DE" sz="36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de-DE" sz="36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[4/11]</a:t>
            </a:r>
            <a:r>
              <a:rPr lang="de-DE" sz="36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1/3 </a:t>
            </a:r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 </a:t>
            </a:r>
            <a:r>
              <a:rPr lang="de-DE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de-DE" sz="36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</a:t>
            </a:r>
            <a:r>
              <a:rPr lang="de-DE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de-DE" sz="3600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de-DE" sz="36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1.95 K ; </a:t>
            </a:r>
            <a:r>
              <a:rPr lang="de-DE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de-DE" sz="36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2.72 K</a:t>
            </a:r>
          </a:p>
          <a:p>
            <a:pPr marL="0" indent="0">
              <a:buNone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Stefan </a:t>
            </a:r>
            <a:r>
              <a:rPr lang="de-DE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Boltzmannn</a:t>
            </a:r>
            <a:r>
              <a:rPr lang="de-DE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   P </a:t>
            </a:r>
            <a:r>
              <a:rPr lang="de-DE" sz="3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∝ T</a:t>
            </a:r>
            <a:r>
              <a:rPr lang="de-DE" sz="3600" baseline="30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4  </a:t>
            </a:r>
            <a:r>
              <a:rPr lang="de-DE" sz="3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[4/11]</a:t>
            </a:r>
            <a:r>
              <a:rPr lang="de-DE" sz="3600" baseline="30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4/3</a:t>
            </a:r>
            <a:endParaRPr lang="en-GB" sz="36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Wahr"/>
  <p:tag name="EMBEDFONTS" val="Falsch"/>
  <p:tag name="USEBOLDAMS" val="Falsch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C:\Programme\gs\gs8.54\bin\gswin32c"/>
  <p:tag name="DEFAULTBITMAP" val="png256"/>
  <p:tag name="DEFAULTBLEND" val="Falsch"/>
  <p:tag name="DEFAULTTRANSPARENT" val="Falsch"/>
  <p:tag name="DEFAULTWORKAROUNDTRANSPARENCYBUG" val="Falsch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frac{N_n}{N_p} = ( \frac{m_n} {m_p} )^{3/2}&#10;\cdot exp \{ -\frac{(m_n-m_p)c^2} {k_B T} \} &#10;\\ \sim  exp\{- \frac{1.3 MeV}{0.8 MeV} \}&#10;\sim \frac{1} {5} $&#10;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313,9806"/>
  <p:tag name="PICTUREFILESIZE" val="383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H(t) = \frac{\dot{a}}{a} [ \frac{1}{t} ] 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11,9602"/>
  <p:tag name="PICTUREFILESIZE" val="55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eta = n_{baryons}/n_{photons} 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201,9604"/>
  <p:tag name="PICTUREFILESIZE" val="111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Omega_b h^{2} = 0.020\pm 0.002 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214,9805"/>
  <p:tag name="PICTUREFILESIZE" val="95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tinguish flavor (production) $ e, \mu, \tau $ \\&#10; and mass $i = 1, 2, 3$  eigenstates.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372,0008"/>
  <p:tag name="PICTUREFILESIZE" val="325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E_0 = Q + m_e; \quad Q= 18.562 keV\\ E_e = \sqrt{&#10;m_e^2 + p_e^2} 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318,0006"/>
  <p:tag name="PICTUREFILESIZE" val="244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E = T_e = E_e - m_e 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74,9604"/>
  <p:tag name="PICTUREFILESIZE" val="59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^3H \to \ ^3He + e^- +   \nu_e^c 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210,9604"/>
  <p:tag name="PICTUREFILESIZE" val="79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$ \textcolor{blue}{\frac{dN_e}{dE} = K\cdot F(E,Z)&#10;\cdot p_e E_e (E_0 - E_e)&#10;\sum_{j=1}^3|U_{ej}|^2 \sqrt{( E_0 - E_e)^2 - &#10; m(\nu_j)^2  }} 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646,9813"/>
  <p:tag name="PICTUREFILESIZE" val="618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\textcolor{Red}{RPA \equiv QRPA}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140"/>
  <p:tag name="PICTUREFILESIZE" val="113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|0.4|0.9|0.4|1.5|0.5|1.3|0.4|0.9|0.4|1.1|0.5|1.5|0.5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\textcolor{Red}{a^+_i =}&#10;\textcolor{Blue}{u_i c^+_i - \upsilon_i c_{\bar{i}}}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157"/>
  <p:tag name="PICTUREFILESIZE" val="121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\textcolor{Red}{A^+_{\alpha} = [a^+_i a^+_k]_{J_{\alpha}}}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151"/>
  <p:tag name="PICTUREFILESIZE" val="146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\textcolor{Blue}{Q^+_m = \Sigma}&#10;\textcolor{Red}{_{\alpha}[X^m_{\alpha} A^+_{\alpha} - Y^m_{\alpha} A_{\alpha}]}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258"/>
  <p:tag name="PICTUREFILESIZE" val="223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\textcolor{Blue}{| m&gt;=Q^+_m | g&gt;}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141"/>
  <p:tag name="PICTUREFILESIZE" val="122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\textcolor{Red}{[A_{\alpha}, A^+_{\beta}].= \delta_{\alpha, \beta} + \dots }&#10;\!\!\!\!\!\! X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207"/>
  <p:tag name="PICTUREFILESIZE" val="172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$$\textcolor{OliveGreen}{\hat{H}}&#10;\textcolor{Blue}{Q^+_m|g&gt; =}&#10;\textcolor{OliveGreen}{E_m}&#10;\textcolor{Blue}{Q^+_m|g&gt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04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\hookrightarrow&#10;\textcolor{Red}{X^{\alpha}_m; Y^{\alpha}_m}&#10;\textcolor{OliveGreen}{; E_m}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142"/>
  <p:tag name="PICTUREFILESIZE" val="116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\textcolor{Blue}{\left( \begin{array}{ll}&#10;p &amp; p \\&#10;n &amp; n \\&#10;p &amp; n &#10;\end{array} \right)}$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78"/>
  <p:tag name="PICTUREFILESIZE" val="138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$$ \textcolor{blue}&#10;{\Gamma^\nu (^3H) = \frac{1}{\pi} ( G_F &#10;\cos( \vartheta_C))^2 \cdot F_0(Z+1,E_e) &#10;\cdot  \textcolor{red}{ [B_F(^3H) + B_{GT}(^3H)]}&#10;p_e E_e } \cdot \textcolor{magenta}&#10;{ \frac{n_{\nu e}}{&lt;n_{\nu e}&gt;} \cdot &lt;n_{\nu e}&gt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0"/>
  <p:tag name="PICTUREFILESIZE" val="734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$ \textcolor{blue}&#10;{\Gamma^\nu (^3H) =} \textcolor{magenta}{4.2 &#10;\cdot 10^{-25} &#10;\frac{n_{\nu e}}{&lt; n_{\nu e}&gt;}  &#10;[year^{-1}]}; \ \ for \ one \ Tritium \  atom 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589.9812"/>
  <p:tag name="PICTUREFILESIZE" val="488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2.2|3|1.5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 f = frequency; h = Planck's \  Wirkungsquantum &#10;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465.9609"/>
  <p:tag name="PICTUREFILESIZE" val="370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 &#10;\textcolor{blue}{\Omega_{\nu} =&#10;3 \cdot \frac{7}{8}\cdot(\frac{4}{11})^{4/3}}&#10; \cdot \textcolor{red}{\Omega_{rad}} =&#10; 0.68 \cdot \textcolor{red}{\Omega_{rad} }  &#10;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387.0008"/>
  <p:tag name="PICTUREFILESIZE" val="309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 &#10;\textcolor{magenta}{\Omega(m)_{\nu} = &#10;\textcolor{blue}{&#10;\Omega(m = 0)_{\nu}} \frac{\sum m_\nu c^2}&#10;{kinetic \  Energy = 3k_B T}&#10;= \frac{\sum m_\nu c^2}{45 eV}} &#10;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540.0011"/>
  <p:tag name="PICTUREFILESIZE" val="56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 &#10;\textcolor{blue}{N_{Fermions}(f)}\propto &#10; \textcolor{blue}{\frac{1}&#10;{exp((h \cdot f)/(k_B T))&#10;\textcolor{red}{+} 1}}  &#10;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369.9608"/>
  <p:tag name="PICTUREFILESIZE" val="383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&#10;$$ \textcolor{blue}{p + e^- \leftrightarrow&#10;n + \nu_e} $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156,9603"/>
  <p:tag name="PICTUREFILESIZE" val="9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$ \textcolor{red}{ n + e^+ \leftrightarrow &#10;p + \bar{ \nu_e } } $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157,9803"/>
  <p:tag name="PICTUREFILESIZE" val="10859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1706</Words>
  <Application>Microsoft Office PowerPoint</Application>
  <PresentationFormat>Bildschirmpräsentation (4:3)</PresentationFormat>
  <Paragraphs>247</Paragraphs>
  <Slides>32</Slides>
  <Notes>8</Notes>
  <HiddenSlides>13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Adobe Garamond Pro</vt:lpstr>
      <vt:lpstr>Antique Olive</vt:lpstr>
      <vt:lpstr>Arial</vt:lpstr>
      <vt:lpstr>Calibri</vt:lpstr>
      <vt:lpstr>Cambria Math</vt:lpstr>
      <vt:lpstr>Symbol</vt:lpstr>
      <vt:lpstr>Wingdings</vt:lpstr>
      <vt:lpstr>Larissa-Design</vt:lpstr>
      <vt:lpstr>Jochen Wambach Director of ECT* Trento since January first 2016</vt:lpstr>
      <vt:lpstr>Honors and Service of  Jochen Wambach</vt:lpstr>
      <vt:lpstr>The successful Nuclear Physics Football (Soccer) Team in Jülich-Broich  ~1977</vt:lpstr>
      <vt:lpstr>Preparation for the legendary Football  Game in Jülich against Solar Energy ~1977</vt:lpstr>
      <vt:lpstr>Search for the Cosmic  Neutrino Background with KATRIN.</vt:lpstr>
      <vt:lpstr>PowerPoint-Präsentation</vt:lpstr>
      <vt:lpstr>Planck Satellite Temperature Fluctuations Comic Microwave Background (Release March 21. 2013) </vt:lpstr>
      <vt:lpstr>Neutrino Decoupling and  Cosmic Neutrino Background</vt:lpstr>
      <vt:lpstr>The coefficient (4/11 )4/3 for the relative neutrino energy density Ων after e-anihilation</vt:lpstr>
      <vt:lpstr>PowerPoint-Präsentation</vt:lpstr>
      <vt:lpstr>Neutrino Decoupling</vt:lpstr>
      <vt:lpstr>PowerPoint-Präsentation</vt:lpstr>
      <vt:lpstr>Reaktionsgleichgewicht bei Temp. = T = 0.8 MeV ;  Zeit = t =6.25 sec;  3 Families of Neutrinos</vt:lpstr>
      <vt:lpstr>PowerPoint-Präsentation</vt:lpstr>
      <vt:lpstr>Indirect Evidence of the Cosmic Neutrino Background from Planck Data. Brent Follin, Loyd Knox, Marius  and Zen Pan, UC-Davis</vt:lpstr>
      <vt:lpstr>(Energy=Mass)-Density of the Universe</vt:lpstr>
      <vt:lpstr>Mass of the Electron Neutrino? Tritium decay (Mainz + Troisk)</vt:lpstr>
      <vt:lpstr>Measurement of the upper Limit of the Neutrino Mass in Mainz by the Triton Beta-Decay: mn &lt; 2.2 eV 95% C.L.</vt:lpstr>
      <vt:lpstr>Measurement of the upper Limit of the Neutrino Mass in Mainz and Troisk by the  Triton Beta-Decay: mn &lt; 2.2 eV 95% C.L.</vt:lpstr>
      <vt:lpstr>KATRIN-Spectrum in KARSRUHE.</vt:lpstr>
      <vt:lpstr>Search for Cosmic Neutrino Background CnB  by Beta decay: Tritium</vt:lpstr>
      <vt:lpstr>Solution of the Nuclear Structure Problem:</vt:lpstr>
      <vt:lpstr>Neutrino Capture: n(relic) + 3H 3He + e-</vt:lpstr>
      <vt:lpstr>Two Problems</vt:lpstr>
      <vt:lpstr>Gravitational Clustering of Neutrinos</vt:lpstr>
      <vt:lpstr>Gravitational Clustering of Neutrinos</vt:lpstr>
      <vt:lpstr>Requirements:</vt:lpstr>
      <vt:lpstr>General Conditions:</vt:lpstr>
      <vt:lpstr>PTOLEMY Project at Princeton 100 grams atomic Tritium</vt:lpstr>
      <vt:lpstr>Problems with Ptolomy</vt:lpstr>
      <vt:lpstr>Summary 1</vt:lpstr>
      <vt:lpstr>Summary 2</vt:lpstr>
    </vt:vector>
  </TitlesOfParts>
  <Company>Institut für Theoretische Physik, Uni Tübingen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the Cosmic  Neutrino Background</dc:title>
  <dc:creator>Amand Faessler</dc:creator>
  <cp:lastModifiedBy>ptifa01</cp:lastModifiedBy>
  <cp:revision>289</cp:revision>
  <dcterms:created xsi:type="dcterms:W3CDTF">2013-03-08T11:08:32Z</dcterms:created>
  <dcterms:modified xsi:type="dcterms:W3CDTF">2016-01-18T15:45:00Z</dcterms:modified>
</cp:coreProperties>
</file>